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5.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14.xml" ContentType="application/vnd.openxmlformats-officedocument.presentationml.tags+xml"/>
  <Override PartName="/ppt/tags/tag8.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785" r:id="rId2"/>
    <p:sldId id="261" r:id="rId3"/>
    <p:sldId id="789" r:id="rId4"/>
    <p:sldId id="834" r:id="rId5"/>
    <p:sldId id="835" r:id="rId6"/>
    <p:sldId id="840" r:id="rId7"/>
    <p:sldId id="836" r:id="rId8"/>
    <p:sldId id="837" r:id="rId9"/>
    <p:sldId id="839" r:id="rId10"/>
    <p:sldId id="838" r:id="rId11"/>
    <p:sldId id="841" r:id="rId12"/>
    <p:sldId id="843" r:id="rId13"/>
    <p:sldId id="842" r:id="rId14"/>
    <p:sldId id="844" r:id="rId15"/>
    <p:sldId id="846" r:id="rId16"/>
    <p:sldId id="845" r:id="rId17"/>
    <p:sldId id="847" r:id="rId18"/>
    <p:sldId id="848" r:id="rId19"/>
    <p:sldId id="849" r:id="rId20"/>
    <p:sldId id="868" r:id="rId21"/>
    <p:sldId id="850" r:id="rId22"/>
    <p:sldId id="851" r:id="rId23"/>
    <p:sldId id="852" r:id="rId24"/>
    <p:sldId id="853" r:id="rId25"/>
    <p:sldId id="854" r:id="rId26"/>
    <p:sldId id="855" r:id="rId27"/>
    <p:sldId id="856" r:id="rId28"/>
    <p:sldId id="857" r:id="rId29"/>
    <p:sldId id="858" r:id="rId30"/>
    <p:sldId id="859" r:id="rId31"/>
    <p:sldId id="860" r:id="rId32"/>
    <p:sldId id="861" r:id="rId33"/>
    <p:sldId id="863" r:id="rId34"/>
    <p:sldId id="864" r:id="rId35"/>
    <p:sldId id="865" r:id="rId36"/>
    <p:sldId id="866" r:id="rId37"/>
    <p:sldId id="867" r:id="rId38"/>
    <p:sldId id="812"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98D"/>
    <a:srgbClr val="184589"/>
    <a:srgbClr val="E4A024"/>
    <a:srgbClr val="046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322D1-794A-4C40-9C2A-3A1D3C054206}" type="datetimeFigureOut">
              <a:rPr lang="en-NZ" smtClean="0"/>
              <a:t>5/03/2024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B5EA9-B300-401E-B52C-F2EDB654EAD5}" type="slidenum">
              <a:rPr lang="en-NZ" smtClean="0"/>
              <a:t>‹#›</a:t>
            </a:fld>
            <a:endParaRPr lang="en-NZ"/>
          </a:p>
        </p:txBody>
      </p:sp>
    </p:spTree>
    <p:extLst>
      <p:ext uri="{BB962C8B-B14F-4D97-AF65-F5344CB8AC3E}">
        <p14:creationId xmlns:p14="http://schemas.microsoft.com/office/powerpoint/2010/main" val="32194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wll.massey.ac.nz/about-OWLL/studyup.php"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4"/>
            <a:extLst>
              <a:ext uri="{FF2B5EF4-FFF2-40B4-BE49-F238E27FC236}">
                <a16:creationId xmlns:a16="http://schemas.microsoft.com/office/drawing/2014/main" id="{783C018D-E4EB-5E0C-D797-B726E88AFA62}"/>
              </a:ext>
            </a:extLst>
          </p:cNvPr>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6"/>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8" Type="http://schemas.openxmlformats.org/officeDocument/2006/relationships/hyperlink" Target="https://stream.massey.ac.nz/mod/forum/view.php?id=169" TargetMode="External"/><Relationship Id="rId3" Type="http://schemas.openxmlformats.org/officeDocument/2006/relationships/hyperlink" Target="https://massey-nz.libcal.com/" TargetMode="External"/><Relationship Id="rId7" Type="http://schemas.openxmlformats.org/officeDocument/2006/relationships/hyperlink" Target="https://stream.massey.ac.nz/mod/forum/view.php?id=4961941" TargetMode="External"/><Relationship Id="rId12" Type="http://schemas.openxmlformats.org/officeDocument/2006/relationships/hyperlink" Target="https://www.massey.ac.nz/massey/maori/maori-student-centre/maori-student-centre_home.cfm" TargetMode="External"/><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hyperlink" Target="http://owll.massey.ac.nz/about-OWLL/workshops.php" TargetMode="External"/><Relationship Id="rId11" Type="http://schemas.openxmlformats.org/officeDocument/2006/relationships/hyperlink" Target="https://www.massey.ac.nz/student-life/pacific-massey/support-for-pacific-students-at-massey/centre-for-learner-success/" TargetMode="External"/><Relationship Id="rId5" Type="http://schemas.openxmlformats.org/officeDocument/2006/relationships/hyperlink" Target="https://massey-nz.libcal.com/calendar/workshops?cid=11023&amp;t=g&amp;d=0000-00-00&amp;cal=11023&amp;inc=0" TargetMode="External"/><Relationship Id="rId10" Type="http://schemas.openxmlformats.org/officeDocument/2006/relationships/hyperlink" Target="https://www.massey.ac.nz/massey/student-life/services-and-resources/disability-services/disability-services_home.cfm" TargetMode="External"/><Relationship Id="rId4" Type="http://schemas.openxmlformats.org/officeDocument/2006/relationships/hyperlink" Target="https://www.massey.ac.nz/massey/student-life/services-and-resources/academic-skills-support/pre-reading/extramural-assignment-pre-reading-service.cfm" TargetMode="External"/><Relationship Id="rId9" Type="http://schemas.openxmlformats.org/officeDocument/2006/relationships/hyperlink" Target="http://owll.massey.ac.nz/index.ph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learnersuccess@massey.ac.nz" TargetMode="Externa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hyperlink" Target="https://massey-nz.libcal.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p:txBody>
          <a:bodyPr/>
          <a:lstStyle/>
          <a:p>
            <a:r>
              <a:rPr lang="mi-NZ" dirty="0" err="1"/>
              <a:t>How</a:t>
            </a:r>
            <a:r>
              <a:rPr lang="mi-NZ" dirty="0"/>
              <a:t> </a:t>
            </a:r>
            <a:r>
              <a:rPr lang="mi-NZ" dirty="0" err="1"/>
              <a:t>to</a:t>
            </a:r>
            <a:r>
              <a:rPr lang="mi-NZ" dirty="0"/>
              <a:t> </a:t>
            </a:r>
            <a:r>
              <a:rPr lang="mi-NZ" dirty="0" err="1"/>
              <a:t>construct</a:t>
            </a:r>
            <a:r>
              <a:rPr lang="mi-NZ" dirty="0"/>
              <a:t> a </a:t>
            </a:r>
            <a:r>
              <a:rPr lang="mi-NZ" dirty="0" err="1"/>
              <a:t>paragraph</a:t>
            </a:r>
            <a:endParaRPr lang="en-NZ" dirty="0"/>
          </a:p>
        </p:txBody>
      </p:sp>
      <p:sp>
        <p:nvSpPr>
          <p:cNvPr id="3" name="TextBox 2">
            <a:extLst>
              <a:ext uri="{FF2B5EF4-FFF2-40B4-BE49-F238E27FC236}">
                <a16:creationId xmlns:a16="http://schemas.microsoft.com/office/drawing/2014/main" id="{B094C920-6EC0-1430-8C0B-F38B9E4D2EAE}"/>
              </a:ext>
            </a:extLst>
          </p:cNvPr>
          <p:cNvSpPr txBox="1"/>
          <p:nvPr/>
        </p:nvSpPr>
        <p:spPr>
          <a:xfrm>
            <a:off x="4493371" y="3980135"/>
            <a:ext cx="2704458" cy="1200329"/>
          </a:xfrm>
          <a:prstGeom prst="rect">
            <a:avLst/>
          </a:prstGeom>
          <a:noFill/>
        </p:spPr>
        <p:txBody>
          <a:bodyPr wrap="none" rtlCol="0">
            <a:spAutoFit/>
          </a:bodyPr>
          <a:lstStyle/>
          <a:p>
            <a:pPr algn="ctr"/>
            <a:r>
              <a:rPr lang="en-NZ" b="1" dirty="0">
                <a:solidFill>
                  <a:schemeClr val="bg1"/>
                </a:solidFill>
              </a:rPr>
              <a:t>45 minutes</a:t>
            </a:r>
          </a:p>
          <a:p>
            <a:pPr algn="ctr"/>
            <a:endParaRPr lang="en-NZ" b="1" dirty="0">
              <a:solidFill>
                <a:schemeClr val="bg1"/>
              </a:solidFill>
            </a:endParaRPr>
          </a:p>
          <a:p>
            <a:pPr algn="ctr"/>
            <a:r>
              <a:rPr lang="en-NZ" b="1" dirty="0">
                <a:solidFill>
                  <a:schemeClr val="bg1"/>
                </a:solidFill>
              </a:rPr>
              <a:t>Kat Lyons </a:t>
            </a:r>
          </a:p>
          <a:p>
            <a:pPr algn="ctr"/>
            <a:r>
              <a:rPr lang="en-NZ" b="1" dirty="0">
                <a:solidFill>
                  <a:schemeClr val="bg1"/>
                </a:solidFill>
              </a:rPr>
              <a:t>Centre for Learner Success</a:t>
            </a:r>
          </a:p>
        </p:txBody>
      </p:sp>
    </p:spTree>
    <p:custDataLst>
      <p:tags r:id="rId1"/>
    </p:custDataLst>
    <p:extLst>
      <p:ext uri="{BB962C8B-B14F-4D97-AF65-F5344CB8AC3E}">
        <p14:creationId xmlns:p14="http://schemas.microsoft.com/office/powerpoint/2010/main" val="130898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7" name="Text Placeholder 3">
            <a:extLst>
              <a:ext uri="{FF2B5EF4-FFF2-40B4-BE49-F238E27FC236}">
                <a16:creationId xmlns:a16="http://schemas.microsoft.com/office/drawing/2014/main" id="{FAAC6ADB-F49C-D2D3-D6DE-3ED811621C30}"/>
              </a:ext>
            </a:extLst>
          </p:cNvPr>
          <p:cNvSpPr txBox="1">
            <a:spLocks/>
          </p:cNvSpPr>
          <p:nvPr/>
        </p:nvSpPr>
        <p:spPr>
          <a:xfrm>
            <a:off x="772079" y="2323868"/>
            <a:ext cx="9992638"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rgbClr val="FFC000"/>
                </a:solidFill>
              </a:rPr>
              <a:t>How many sentences and / or words do you expect in </a:t>
            </a:r>
            <a:br>
              <a:rPr lang="en-US" dirty="0">
                <a:solidFill>
                  <a:srgbClr val="FFC000"/>
                </a:solidFill>
              </a:rPr>
            </a:br>
            <a:r>
              <a:rPr lang="en-US" dirty="0">
                <a:solidFill>
                  <a:srgbClr val="FFC000"/>
                </a:solidFill>
              </a:rPr>
              <a:t>this paragraph?</a:t>
            </a:r>
          </a:p>
          <a:p>
            <a:pPr marL="789722" lvl="1" indent="-285750"/>
            <a:r>
              <a:rPr lang="en-US" sz="2800" dirty="0"/>
              <a:t>Three sentences, 80 words in this case</a:t>
            </a:r>
          </a:p>
          <a:p>
            <a:pPr marL="285750" indent="-285750"/>
            <a:r>
              <a:rPr lang="en-US" dirty="0">
                <a:solidFill>
                  <a:srgbClr val="FFC000"/>
                </a:solidFill>
              </a:rPr>
              <a:t>What do you expect in the first sentence?</a:t>
            </a:r>
          </a:p>
          <a:p>
            <a:pPr marL="789722" lvl="1" indent="-285750"/>
            <a:r>
              <a:rPr lang="en-US" sz="2800" dirty="0"/>
              <a:t>Clear claim</a:t>
            </a:r>
          </a:p>
          <a:p>
            <a:pPr marL="285750" indent="-285750"/>
            <a:r>
              <a:rPr lang="en-US" dirty="0">
                <a:solidFill>
                  <a:srgbClr val="FFC000"/>
                </a:solidFill>
              </a:rPr>
              <a:t>What do you expect in the other sentences?</a:t>
            </a:r>
          </a:p>
          <a:p>
            <a:pPr marL="789722" lvl="1" indent="-285750"/>
            <a:r>
              <a:rPr lang="en-US" sz="2800" dirty="0"/>
              <a:t>Support for that claim, and more details. </a:t>
            </a:r>
          </a:p>
          <a:p>
            <a:pPr marL="285750" indent="-285750"/>
            <a:endParaRPr lang="en-US" sz="2000" dirty="0"/>
          </a:p>
          <a:p>
            <a:pPr marL="285750" indent="-285750"/>
            <a:endParaRPr lang="en-US" sz="2000" dirty="0"/>
          </a:p>
        </p:txBody>
      </p:sp>
    </p:spTree>
    <p:custDataLst>
      <p:tags r:id="rId1"/>
    </p:custDataLst>
    <p:extLst>
      <p:ext uri="{BB962C8B-B14F-4D97-AF65-F5344CB8AC3E}">
        <p14:creationId xmlns:p14="http://schemas.microsoft.com/office/powerpoint/2010/main" val="330279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3FBF446F-142C-85FB-0CDF-23941926E540}"/>
              </a:ext>
            </a:extLst>
          </p:cNvPr>
          <p:cNvSpPr txBox="1">
            <a:spLocks/>
          </p:cNvSpPr>
          <p:nvPr/>
        </p:nvSpPr>
        <p:spPr>
          <a:xfrm>
            <a:off x="627305" y="2326808"/>
            <a:ext cx="9677280" cy="4161915"/>
          </a:xfrm>
          <a:prstGeom prst="rect">
            <a:avLst/>
          </a:prstGeom>
        </p:spPr>
        <p:txBody>
          <a:bodyPr numCol="1">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400" dirty="0">
                <a:solidFill>
                  <a:srgbClr val="FFC000"/>
                </a:solidFill>
              </a:rPr>
              <a:t>What if a paragraph is shorter than four sentences? </a:t>
            </a:r>
          </a:p>
          <a:p>
            <a:pPr marL="285750" indent="-285750"/>
            <a:r>
              <a:rPr lang="en-US" sz="7400" dirty="0"/>
              <a:t>It could be ok …</a:t>
            </a:r>
          </a:p>
          <a:p>
            <a:pPr marL="285750" indent="-285750"/>
            <a:r>
              <a:rPr lang="en-US" sz="7400" dirty="0"/>
              <a:t>Consider cutting it, or adding two or three more sentences to develop your argument.</a:t>
            </a:r>
          </a:p>
          <a:p>
            <a:pPr marL="285750" indent="-285750"/>
            <a:endParaRPr lang="en-US" sz="600" dirty="0"/>
          </a:p>
          <a:p>
            <a:pPr marL="0" indent="0">
              <a:buNone/>
            </a:pPr>
            <a:r>
              <a:rPr lang="en-US" sz="7400" dirty="0">
                <a:solidFill>
                  <a:srgbClr val="FFC000"/>
                </a:solidFill>
              </a:rPr>
              <a:t>What if a paragraph is more than eight sentences? </a:t>
            </a:r>
          </a:p>
          <a:p>
            <a:pPr marL="285750" indent="-285750"/>
            <a:r>
              <a:rPr lang="en-US" sz="7400" dirty="0"/>
              <a:t>It could be ok …</a:t>
            </a:r>
          </a:p>
          <a:p>
            <a:pPr marL="285750" indent="-285750"/>
            <a:r>
              <a:rPr lang="en-US" sz="7400" dirty="0"/>
              <a:t>Have another look in case some of the details are unnecessary, or it would be better split</a:t>
            </a:r>
          </a:p>
          <a:p>
            <a:pPr marL="285750" indent="-285750"/>
            <a:r>
              <a:rPr lang="en-US" sz="7400" dirty="0"/>
              <a:t>Two well-focused paragraphs are better than one fuzzy one.</a:t>
            </a:r>
          </a:p>
          <a:p>
            <a:pPr marL="285750" indent="-285750"/>
            <a:endParaRPr lang="en-US" sz="2000" dirty="0"/>
          </a:p>
        </p:txBody>
      </p:sp>
    </p:spTree>
    <p:custDataLst>
      <p:tags r:id="rId1"/>
    </p:custDataLst>
    <p:extLst>
      <p:ext uri="{BB962C8B-B14F-4D97-AF65-F5344CB8AC3E}">
        <p14:creationId xmlns:p14="http://schemas.microsoft.com/office/powerpoint/2010/main" val="169589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2: Paragraph </a:t>
            </a:r>
            <a:r>
              <a:rPr lang="en-US" sz="3800" dirty="0" err="1">
                <a:solidFill>
                  <a:srgbClr val="004277"/>
                </a:solidFill>
                <a:latin typeface="Arial" panose="020B0604020202020204" pitchFamily="34" charset="0"/>
                <a:ea typeface="+mn-ea"/>
                <a:cs typeface="Arial" panose="020B0604020202020204" pitchFamily="34" charset="0"/>
              </a:rPr>
              <a:t>organisation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89DDB428-84E4-9DAD-D4BA-9D2FD767EE4C}"/>
              </a:ext>
            </a:extLst>
          </p:cNvPr>
          <p:cNvSpPr txBox="1">
            <a:spLocks/>
          </p:cNvSpPr>
          <p:nvPr/>
        </p:nvSpPr>
        <p:spPr>
          <a:xfrm>
            <a:off x="627305" y="2326808"/>
            <a:ext cx="9677280" cy="4161915"/>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Ordering your ideas within the paragraph</a:t>
            </a:r>
          </a:p>
          <a:p>
            <a:pPr marL="742950" lvl="1" indent="-285750"/>
            <a:r>
              <a:rPr lang="en-US" sz="2000" dirty="0"/>
              <a:t>Topic / ‘Point’ sentences</a:t>
            </a:r>
          </a:p>
          <a:p>
            <a:pPr marL="742950" lvl="1" indent="-285750"/>
            <a:r>
              <a:rPr lang="en-US" sz="2000" dirty="0"/>
              <a:t>‘Body’ of the paragraph</a:t>
            </a:r>
          </a:p>
          <a:p>
            <a:pPr marL="742950" lvl="1" indent="-285750"/>
            <a:endParaRPr lang="en-US" sz="2000" dirty="0"/>
          </a:p>
          <a:p>
            <a:pPr marL="285750" indent="-285750"/>
            <a:r>
              <a:rPr lang="en-US" dirty="0"/>
              <a:t>Flow</a:t>
            </a:r>
          </a:p>
          <a:p>
            <a:pPr marL="285750" indent="-285750"/>
            <a:endParaRPr lang="en-US" sz="2000" dirty="0"/>
          </a:p>
        </p:txBody>
      </p:sp>
    </p:spTree>
    <p:custDataLst>
      <p:tags r:id="rId1"/>
    </p:custDataLst>
    <p:extLst>
      <p:ext uri="{BB962C8B-B14F-4D97-AF65-F5344CB8AC3E}">
        <p14:creationId xmlns:p14="http://schemas.microsoft.com/office/powerpoint/2010/main" val="341681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Topic sentences (aka Point sentences)</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FAC9366E-2EE3-7FCB-B2B3-A1C66D7FE2F8}"/>
              </a:ext>
            </a:extLst>
          </p:cNvPr>
          <p:cNvSpPr txBox="1">
            <a:spLocks/>
          </p:cNvSpPr>
          <p:nvPr/>
        </p:nvSpPr>
        <p:spPr>
          <a:xfrm>
            <a:off x="357809" y="2171774"/>
            <a:ext cx="9955568" cy="3719075"/>
          </a:xfrm>
          <a:prstGeom prst="rect">
            <a:avLst/>
          </a:prstGeom>
        </p:spPr>
        <p:txBody>
          <a:bodyPr numCol="1">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600" dirty="0">
                <a:solidFill>
                  <a:srgbClr val="FFC000"/>
                </a:solidFill>
              </a:rPr>
              <a:t>Here are the first sentences from some example paragraphs …</a:t>
            </a:r>
          </a:p>
          <a:p>
            <a:pPr marL="0" indent="0">
              <a:lnSpc>
                <a:spcPct val="120000"/>
              </a:lnSpc>
              <a:spcBef>
                <a:spcPts val="0"/>
              </a:spcBef>
              <a:buNone/>
            </a:pPr>
            <a:r>
              <a:rPr lang="en-US" sz="2600" dirty="0">
                <a:solidFill>
                  <a:srgbClr val="FFC000"/>
                </a:solidFill>
              </a:rPr>
              <a:t>What do they have in common?</a:t>
            </a:r>
          </a:p>
          <a:p>
            <a:pPr>
              <a:lnSpc>
                <a:spcPct val="120000"/>
              </a:lnSpc>
              <a:spcBef>
                <a:spcPts val="0"/>
              </a:spcBef>
            </a:pPr>
            <a:endParaRPr lang="en-US" sz="2600" dirty="0">
              <a:solidFill>
                <a:srgbClr val="FFC000"/>
              </a:solidFill>
            </a:endParaRPr>
          </a:p>
          <a:p>
            <a:pPr marL="0" indent="0">
              <a:lnSpc>
                <a:spcPct val="120000"/>
              </a:lnSpc>
              <a:spcBef>
                <a:spcPts val="0"/>
              </a:spcBef>
              <a:buNone/>
            </a:pPr>
            <a:r>
              <a:rPr lang="en-US" sz="2600" dirty="0"/>
              <a:t>Another effect of climate change is the increased intensity of severe storms, as a result of higher ocean temperatures.</a:t>
            </a:r>
          </a:p>
          <a:p>
            <a:pPr>
              <a:lnSpc>
                <a:spcPct val="120000"/>
              </a:lnSpc>
              <a:spcBef>
                <a:spcPts val="0"/>
              </a:spcBef>
            </a:pPr>
            <a:endParaRPr lang="en-US" sz="2600" dirty="0"/>
          </a:p>
          <a:p>
            <a:pPr marL="0" indent="0">
              <a:lnSpc>
                <a:spcPct val="120000"/>
              </a:lnSpc>
              <a:spcBef>
                <a:spcPts val="0"/>
              </a:spcBef>
              <a:buNone/>
            </a:pPr>
            <a:r>
              <a:rPr lang="en-US" sz="2600" dirty="0"/>
              <a:t>In contrast to Fayol’s pragmatic focus on management of </a:t>
            </a:r>
            <a:r>
              <a:rPr lang="en-US" sz="2600" dirty="0" err="1"/>
              <a:t>organisations</a:t>
            </a:r>
            <a:r>
              <a:rPr lang="en-US" sz="2600" dirty="0"/>
              <a:t>, Confucianism focuses on the maintenance of relationships in society as a whole.</a:t>
            </a:r>
          </a:p>
          <a:p>
            <a:pPr marL="285750" indent="-285750"/>
            <a:endParaRPr lang="en-US" sz="2000" dirty="0"/>
          </a:p>
          <a:p>
            <a:pPr marL="285750" indent="-285750"/>
            <a:endParaRPr lang="en-US" sz="2000" dirty="0"/>
          </a:p>
        </p:txBody>
      </p:sp>
    </p:spTree>
    <p:custDataLst>
      <p:tags r:id="rId1"/>
    </p:custDataLst>
    <p:extLst>
      <p:ext uri="{BB962C8B-B14F-4D97-AF65-F5344CB8AC3E}">
        <p14:creationId xmlns:p14="http://schemas.microsoft.com/office/powerpoint/2010/main" val="362086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Topic sentences (aka Point sentences)</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488969"/>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CE466C92-62B8-D4E6-43CC-839DAF850DF7}"/>
              </a:ext>
            </a:extLst>
          </p:cNvPr>
          <p:cNvSpPr txBox="1">
            <a:spLocks/>
          </p:cNvSpPr>
          <p:nvPr/>
        </p:nvSpPr>
        <p:spPr>
          <a:xfrm>
            <a:off x="357809" y="2198147"/>
            <a:ext cx="9849677"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dirty="0">
                <a:solidFill>
                  <a:srgbClr val="FFC000"/>
                </a:solidFill>
              </a:rPr>
              <a:t>Opening sentences act like a bridge between paragraphs</a:t>
            </a:r>
          </a:p>
          <a:p>
            <a:pPr>
              <a:lnSpc>
                <a:spcPct val="120000"/>
              </a:lnSpc>
              <a:spcBef>
                <a:spcPts val="0"/>
              </a:spcBef>
            </a:pPr>
            <a:endParaRPr lang="en-US" sz="2000" dirty="0">
              <a:solidFill>
                <a:srgbClr val="FFC000"/>
              </a:solidFill>
            </a:endParaRPr>
          </a:p>
          <a:p>
            <a:pPr marL="285750" indent="-285750"/>
            <a:endParaRPr lang="en-US" sz="2000" b="1" dirty="0"/>
          </a:p>
          <a:p>
            <a:pPr marL="285750" indent="-285750"/>
            <a:endParaRPr lang="en-US" sz="2000" dirty="0"/>
          </a:p>
        </p:txBody>
      </p:sp>
      <p:pic>
        <p:nvPicPr>
          <p:cNvPr id="7" name="Picture 2" descr="picture of 4 people and a dog on a bridge at sunset or sunrise&#10;">
            <a:extLst>
              <a:ext uri="{FF2B5EF4-FFF2-40B4-BE49-F238E27FC236}">
                <a16:creationId xmlns:a16="http://schemas.microsoft.com/office/drawing/2014/main" id="{E3E0D86A-02E1-7091-21BB-28F698D13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655" y="3040926"/>
            <a:ext cx="5066263" cy="336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2539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Topic sentences (aka Point sentences)</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488969"/>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8" name="Text Placeholder 3">
            <a:extLst>
              <a:ext uri="{FF2B5EF4-FFF2-40B4-BE49-F238E27FC236}">
                <a16:creationId xmlns:a16="http://schemas.microsoft.com/office/drawing/2014/main" id="{B48DE34A-9710-1D51-76B1-3C8EBD7ECFB8}"/>
              </a:ext>
            </a:extLst>
          </p:cNvPr>
          <p:cNvSpPr txBox="1">
            <a:spLocks/>
          </p:cNvSpPr>
          <p:nvPr/>
        </p:nvSpPr>
        <p:spPr>
          <a:xfrm>
            <a:off x="357809" y="2444332"/>
            <a:ext cx="9849677"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2000">
                <a:solidFill>
                  <a:srgbClr val="FFC000"/>
                </a:solidFill>
              </a:rPr>
              <a:t>It’s not the only way to start a paragraph, but this </a:t>
            </a:r>
            <a:r>
              <a:rPr lang="en-US" sz="2000"/>
              <a:t>‘old </a:t>
            </a:r>
            <a:r>
              <a:rPr lang="en-US" sz="2000">
                <a:sym typeface="Wingdings" panose="05000000000000000000" pitchFamily="2" charset="2"/>
              </a:rPr>
              <a:t></a:t>
            </a:r>
            <a:r>
              <a:rPr lang="en-US" sz="2000"/>
              <a:t> new’ </a:t>
            </a:r>
            <a:r>
              <a:rPr lang="en-US" sz="2000">
                <a:solidFill>
                  <a:srgbClr val="FFC000"/>
                </a:solidFill>
              </a:rPr>
              <a:t>pattern is a useful one. </a:t>
            </a:r>
          </a:p>
          <a:p>
            <a:pPr marL="285750" indent="-285750"/>
            <a:endParaRPr lang="en-US" sz="2000"/>
          </a:p>
          <a:p>
            <a:pPr marL="285750" indent="-285750"/>
            <a:endParaRPr lang="en-US" sz="2000" dirty="0"/>
          </a:p>
        </p:txBody>
      </p:sp>
      <p:pic>
        <p:nvPicPr>
          <p:cNvPr id="10" name="Picture 2" descr="Book, Read, Old, Literature, Pages, Books, Bookshelf">
            <a:extLst>
              <a:ext uri="{FF2B5EF4-FFF2-40B4-BE49-F238E27FC236}">
                <a16:creationId xmlns:a16="http://schemas.microsoft.com/office/drawing/2014/main" id="{4B94B970-177B-03E4-AD59-9A7C1890C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27" y="3468427"/>
            <a:ext cx="3307026" cy="189465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
            <a:extLst>
              <a:ext uri="{FF2B5EF4-FFF2-40B4-BE49-F238E27FC236}">
                <a16:creationId xmlns:a16="http://schemas.microsoft.com/office/drawing/2014/main" id="{BFFE8A19-B3A8-93C4-C1AA-9CECC562B261}"/>
              </a:ext>
            </a:extLst>
          </p:cNvPr>
          <p:cNvSpPr/>
          <p:nvPr/>
        </p:nvSpPr>
        <p:spPr>
          <a:xfrm>
            <a:off x="4519728" y="3755449"/>
            <a:ext cx="1122424" cy="882623"/>
          </a:xfrm>
          <a:prstGeom prst="rightArrow">
            <a:avLst/>
          </a:prstGeom>
          <a:solidFill>
            <a:srgbClr val="E4A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4" descr="Macbook, Apple, Imac, Computer, Screen, Laptop">
            <a:extLst>
              <a:ext uri="{FF2B5EF4-FFF2-40B4-BE49-F238E27FC236}">
                <a16:creationId xmlns:a16="http://schemas.microsoft.com/office/drawing/2014/main" id="{A055A04E-46DC-94D9-E0E8-F52B9C6C33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123" y="3515652"/>
            <a:ext cx="2713017" cy="18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978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‘Body’ of the paragraph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5ADFFD53-D253-5B32-DC03-ADAD22E63C7D}"/>
              </a:ext>
            </a:extLst>
          </p:cNvPr>
          <p:cNvSpPr txBox="1">
            <a:spLocks/>
          </p:cNvSpPr>
          <p:nvPr/>
        </p:nvSpPr>
        <p:spPr>
          <a:xfrm>
            <a:off x="357809" y="2092640"/>
            <a:ext cx="10310191" cy="4229029"/>
          </a:xfrm>
          <a:prstGeom prst="rect">
            <a:avLst/>
          </a:prstGeom>
        </p:spPr>
        <p:txBody>
          <a:bodyPr numCol="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400" dirty="0">
                <a:solidFill>
                  <a:srgbClr val="FFC000"/>
                </a:solidFill>
              </a:rPr>
              <a:t>The rest of the paragraph supports and develops the claim/argument point which was made in the opening sentence. </a:t>
            </a:r>
            <a:r>
              <a:rPr lang="en-US" sz="2400" dirty="0" err="1">
                <a:solidFill>
                  <a:srgbClr val="FFC000"/>
                </a:solidFill>
              </a:rPr>
              <a:t>E.g</a:t>
            </a:r>
            <a:r>
              <a:rPr lang="en-US" sz="2400" dirty="0">
                <a:solidFill>
                  <a:srgbClr val="FFC000"/>
                </a:solidFill>
              </a:rPr>
              <a:t> …</a:t>
            </a:r>
          </a:p>
          <a:p>
            <a:pPr>
              <a:lnSpc>
                <a:spcPct val="120000"/>
              </a:lnSpc>
              <a:spcBef>
                <a:spcPts val="0"/>
              </a:spcBef>
            </a:pPr>
            <a:endParaRPr lang="en-US" sz="2400" dirty="0">
              <a:solidFill>
                <a:srgbClr val="FFC000"/>
              </a:solidFill>
            </a:endParaRPr>
          </a:p>
          <a:p>
            <a:pPr marL="342900" indent="-342900">
              <a:lnSpc>
                <a:spcPct val="120000"/>
              </a:lnSpc>
              <a:spcBef>
                <a:spcPts val="0"/>
              </a:spcBef>
            </a:pPr>
            <a:r>
              <a:rPr lang="en-US" sz="2400" dirty="0">
                <a:solidFill>
                  <a:schemeClr val="accent4"/>
                </a:solidFill>
              </a:rPr>
              <a:t>HOW</a:t>
            </a:r>
            <a:r>
              <a:rPr lang="en-US" sz="2400" dirty="0"/>
              <a:t> Confucianism focuses on the maintenance of relationships – and what this means for management.</a:t>
            </a:r>
          </a:p>
          <a:p>
            <a:pPr marL="342900" indent="-342900">
              <a:lnSpc>
                <a:spcPct val="120000"/>
              </a:lnSpc>
              <a:spcBef>
                <a:spcPts val="0"/>
              </a:spcBef>
            </a:pPr>
            <a:endParaRPr lang="en-US" sz="2400" dirty="0"/>
          </a:p>
          <a:p>
            <a:pPr marL="342900" indent="-342900">
              <a:lnSpc>
                <a:spcPct val="120000"/>
              </a:lnSpc>
              <a:spcBef>
                <a:spcPts val="0"/>
              </a:spcBef>
            </a:pPr>
            <a:r>
              <a:rPr lang="en-US" sz="2400" dirty="0">
                <a:solidFill>
                  <a:schemeClr val="accent4"/>
                </a:solidFill>
              </a:rPr>
              <a:t>HOW </a:t>
            </a:r>
            <a:r>
              <a:rPr lang="en-US" sz="2400" dirty="0"/>
              <a:t>intense severe storms are, and how this compares with previous ones.</a:t>
            </a:r>
          </a:p>
          <a:p>
            <a:pPr>
              <a:lnSpc>
                <a:spcPct val="120000"/>
              </a:lnSpc>
              <a:spcBef>
                <a:spcPts val="0"/>
              </a:spcBef>
            </a:pPr>
            <a:endParaRPr lang="en-US" sz="2400" dirty="0"/>
          </a:p>
          <a:p>
            <a:pPr marL="0" indent="0">
              <a:buNone/>
            </a:pPr>
            <a:r>
              <a:rPr lang="en-US" sz="2400" dirty="0">
                <a:solidFill>
                  <a:srgbClr val="FFC000"/>
                </a:solidFill>
              </a:rPr>
              <a:t>It does this through definition, explanation, argument, evidence, examples (and sometimes, exceptions).</a:t>
            </a:r>
            <a:endParaRPr lang="en-US" sz="2400" dirty="0"/>
          </a:p>
        </p:txBody>
      </p:sp>
    </p:spTree>
    <p:custDataLst>
      <p:tags r:id="rId1"/>
    </p:custDataLst>
    <p:extLst>
      <p:ext uri="{BB962C8B-B14F-4D97-AF65-F5344CB8AC3E}">
        <p14:creationId xmlns:p14="http://schemas.microsoft.com/office/powerpoint/2010/main" val="1871927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07FF7460-37D3-53CC-1CE3-840AF994BD2D}"/>
              </a:ext>
            </a:extLst>
          </p:cNvPr>
          <p:cNvSpPr txBox="1">
            <a:spLocks/>
          </p:cNvSpPr>
          <p:nvPr/>
        </p:nvSpPr>
        <p:spPr>
          <a:xfrm>
            <a:off x="675362" y="2180563"/>
            <a:ext cx="9248240" cy="3271069"/>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C000"/>
                </a:solidFill>
              </a:rPr>
              <a:t>Point / Topic sentence</a:t>
            </a:r>
            <a:r>
              <a:rPr lang="en-US" sz="2400" dirty="0"/>
              <a:t>: Makes a claim</a:t>
            </a:r>
          </a:p>
          <a:p>
            <a:pPr marL="0" indent="0">
              <a:buNone/>
            </a:pPr>
            <a:r>
              <a:rPr lang="en-US" sz="2400" dirty="0">
                <a:solidFill>
                  <a:srgbClr val="FFC000"/>
                </a:solidFill>
              </a:rPr>
              <a:t>Rest of the paragraph</a:t>
            </a:r>
            <a:r>
              <a:rPr lang="en-US" sz="2400" dirty="0"/>
              <a:t>: Provides detail and supports that one claim</a:t>
            </a:r>
          </a:p>
          <a:p>
            <a:endParaRPr lang="en-US" sz="2400" dirty="0"/>
          </a:p>
          <a:p>
            <a:pPr marL="0" indent="0">
              <a:buNone/>
            </a:pPr>
            <a:r>
              <a:rPr lang="en-US" sz="2400" dirty="0"/>
              <a:t>Do you know any acronyms or metaphors for paragraph structure? </a:t>
            </a:r>
          </a:p>
          <a:p>
            <a:r>
              <a:rPr lang="en-US" sz="2400" dirty="0">
                <a:solidFill>
                  <a:srgbClr val="FFC000"/>
                </a:solidFill>
              </a:rPr>
              <a:t>P</a:t>
            </a:r>
            <a:r>
              <a:rPr lang="en-US" sz="2400" dirty="0"/>
              <a:t>oint, </a:t>
            </a:r>
            <a:r>
              <a:rPr lang="en-US" sz="2400" dirty="0">
                <a:solidFill>
                  <a:srgbClr val="FFC000"/>
                </a:solidFill>
              </a:rPr>
              <a:t>I</a:t>
            </a:r>
            <a:r>
              <a:rPr lang="en-US" sz="2400" dirty="0"/>
              <a:t>llustration, </a:t>
            </a:r>
            <a:r>
              <a:rPr lang="en-US" sz="2400" dirty="0">
                <a:solidFill>
                  <a:srgbClr val="FFC000"/>
                </a:solidFill>
              </a:rPr>
              <a:t>E</a:t>
            </a:r>
            <a:r>
              <a:rPr lang="en-US" sz="2400" dirty="0"/>
              <a:t>xplanation/Conclusion/Implications?</a:t>
            </a:r>
          </a:p>
          <a:p>
            <a:r>
              <a:rPr lang="en-US" sz="2400" dirty="0">
                <a:solidFill>
                  <a:srgbClr val="FFC000"/>
                </a:solidFill>
              </a:rPr>
              <a:t>S</a:t>
            </a:r>
            <a:r>
              <a:rPr lang="en-US" sz="2400" dirty="0"/>
              <a:t>tatement, </a:t>
            </a:r>
            <a:r>
              <a:rPr lang="en-US" sz="2400" dirty="0">
                <a:solidFill>
                  <a:srgbClr val="FFC000"/>
                </a:solidFill>
              </a:rPr>
              <a:t>E</a:t>
            </a:r>
            <a:r>
              <a:rPr lang="en-US" sz="2400" dirty="0"/>
              <a:t>xample, E</a:t>
            </a:r>
            <a:r>
              <a:rPr lang="en-US" sz="2400" dirty="0">
                <a:solidFill>
                  <a:srgbClr val="FFC000"/>
                </a:solidFill>
              </a:rPr>
              <a:t>x</a:t>
            </a:r>
            <a:r>
              <a:rPr lang="en-US" sz="2400" dirty="0"/>
              <a:t>planation, </a:t>
            </a:r>
            <a:r>
              <a:rPr lang="en-US" sz="2400" dirty="0">
                <a:solidFill>
                  <a:srgbClr val="FFC000"/>
                </a:solidFill>
              </a:rPr>
              <a:t>C</a:t>
            </a:r>
            <a:r>
              <a:rPr lang="en-US" sz="2400" dirty="0"/>
              <a:t>onclusion?</a:t>
            </a:r>
          </a:p>
        </p:txBody>
      </p:sp>
    </p:spTree>
    <p:custDataLst>
      <p:tags r:id="rId1"/>
    </p:custDataLst>
    <p:extLst>
      <p:ext uri="{BB962C8B-B14F-4D97-AF65-F5344CB8AC3E}">
        <p14:creationId xmlns:p14="http://schemas.microsoft.com/office/powerpoint/2010/main" val="57226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071E3438-7BA2-52F7-4D18-D21B3D603FA2}"/>
              </a:ext>
            </a:extLst>
          </p:cNvPr>
          <p:cNvSpPr txBox="1">
            <a:spLocks/>
          </p:cNvSpPr>
          <p:nvPr/>
        </p:nvSpPr>
        <p:spPr>
          <a:xfrm>
            <a:off x="675362" y="2268489"/>
            <a:ext cx="9248240" cy="3271069"/>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Let’s look again at the paragraph about the 2005 coalition.</a:t>
            </a:r>
          </a:p>
          <a:p>
            <a:endParaRPr lang="en-US" sz="2400" dirty="0"/>
          </a:p>
          <a:p>
            <a:pPr marL="285750" indent="-285750"/>
            <a:r>
              <a:rPr lang="en-US" sz="2400" dirty="0"/>
              <a:t>Can you see </a:t>
            </a:r>
            <a:r>
              <a:rPr lang="en-US" sz="2400" dirty="0">
                <a:solidFill>
                  <a:schemeClr val="accent4"/>
                </a:solidFill>
              </a:rPr>
              <a:t>PIE</a:t>
            </a:r>
            <a:r>
              <a:rPr lang="en-US" sz="2400" dirty="0"/>
              <a:t> (or SEXC, etc.) being used here?</a:t>
            </a:r>
          </a:p>
          <a:p>
            <a:pPr marL="285750" indent="-285750"/>
            <a:r>
              <a:rPr lang="en-US" sz="2400" dirty="0"/>
              <a:t>How do the sentences </a:t>
            </a:r>
            <a:r>
              <a:rPr lang="en-US" sz="2400" dirty="0">
                <a:solidFill>
                  <a:schemeClr val="accent4"/>
                </a:solidFill>
              </a:rPr>
              <a:t>flow</a:t>
            </a:r>
            <a:r>
              <a:rPr lang="en-US" sz="2400" dirty="0"/>
              <a:t>?</a:t>
            </a:r>
          </a:p>
        </p:txBody>
      </p:sp>
    </p:spTree>
    <p:custDataLst>
      <p:tags r:id="rId1"/>
    </p:custDataLst>
    <p:extLst>
      <p:ext uri="{BB962C8B-B14F-4D97-AF65-F5344CB8AC3E}">
        <p14:creationId xmlns:p14="http://schemas.microsoft.com/office/powerpoint/2010/main" val="3098614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899AB155-99C9-95B8-128B-88719F6BFCC0}"/>
              </a:ext>
            </a:extLst>
          </p:cNvPr>
          <p:cNvSpPr txBox="1">
            <a:spLocks/>
          </p:cNvSpPr>
          <p:nvPr/>
        </p:nvSpPr>
        <p:spPr>
          <a:xfrm>
            <a:off x="675362" y="2335913"/>
            <a:ext cx="5914281" cy="3833090"/>
          </a:xfrm>
          <a:prstGeom prst="rect">
            <a:avLst/>
          </a:prstGeom>
        </p:spPr>
        <p:txBody>
          <a:bodyPr numCol="1">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000" dirty="0"/>
              <a:t>Formation of the new government, which was announced on 17 October, was not without controversy. Dunne’s and Peters’ objections had excluded the Greens from office, although the Greens’ support was acknowledged through acceptance of some of the party’s policy initiatives, and the offer of </a:t>
            </a:r>
            <a:r>
              <a:rPr lang="en-US" sz="2000" dirty="0" err="1"/>
              <a:t>spokespersonship</a:t>
            </a:r>
            <a:r>
              <a:rPr lang="en-US" sz="2000" dirty="0"/>
              <a:t> roles to the two co-leaders. The likely long-term stability of the new arrangements, involving a new executive cobbled together from a group of disparate and in some ways feuding parties, was questioned by many commentators. </a:t>
            </a:r>
          </a:p>
        </p:txBody>
      </p:sp>
      <p:sp>
        <p:nvSpPr>
          <p:cNvPr id="13" name="TextBox 12">
            <a:extLst>
              <a:ext uri="{FF2B5EF4-FFF2-40B4-BE49-F238E27FC236}">
                <a16:creationId xmlns:a16="http://schemas.microsoft.com/office/drawing/2014/main" id="{5C1868E8-3096-559A-60A3-53F68D6EBC88}"/>
              </a:ext>
            </a:extLst>
          </p:cNvPr>
          <p:cNvSpPr txBox="1"/>
          <p:nvPr/>
        </p:nvSpPr>
        <p:spPr>
          <a:xfrm>
            <a:off x="387626" y="1019911"/>
            <a:ext cx="2206487" cy="923330"/>
          </a:xfrm>
          <a:prstGeom prst="rect">
            <a:avLst/>
          </a:prstGeom>
          <a:solidFill>
            <a:schemeClr val="bg2"/>
          </a:solidFill>
        </p:spPr>
        <p:txBody>
          <a:bodyPr wrap="square" rtlCol="0">
            <a:spAutoFit/>
          </a:bodyPr>
          <a:lstStyle/>
          <a:p>
            <a:r>
              <a:rPr lang="mi-NZ" dirty="0" err="1">
                <a:solidFill>
                  <a:schemeClr val="accent1"/>
                </a:solidFill>
              </a:rPr>
              <a:t>While</a:t>
            </a:r>
            <a:r>
              <a:rPr lang="mi-NZ" dirty="0">
                <a:solidFill>
                  <a:schemeClr val="accent1"/>
                </a:solidFill>
              </a:rPr>
              <a:t> </a:t>
            </a:r>
            <a:r>
              <a:rPr lang="mi-NZ" dirty="0" err="1">
                <a:solidFill>
                  <a:schemeClr val="accent1"/>
                </a:solidFill>
              </a:rPr>
              <a:t>you</a:t>
            </a:r>
            <a:r>
              <a:rPr lang="mi-NZ" dirty="0">
                <a:solidFill>
                  <a:schemeClr val="accent1"/>
                </a:solidFill>
              </a:rPr>
              <a:t> </a:t>
            </a:r>
            <a:r>
              <a:rPr lang="mi-NZ" dirty="0" err="1">
                <a:solidFill>
                  <a:schemeClr val="accent1"/>
                </a:solidFill>
              </a:rPr>
              <a:t>consider</a:t>
            </a:r>
            <a:r>
              <a:rPr lang="mi-NZ" dirty="0">
                <a:solidFill>
                  <a:schemeClr val="accent1"/>
                </a:solidFill>
              </a:rPr>
              <a:t> </a:t>
            </a:r>
            <a:r>
              <a:rPr lang="mi-NZ" dirty="0" err="1">
                <a:solidFill>
                  <a:schemeClr val="accent1"/>
                </a:solidFill>
              </a:rPr>
              <a:t>this</a:t>
            </a:r>
            <a:r>
              <a:rPr lang="mi-NZ" dirty="0">
                <a:solidFill>
                  <a:schemeClr val="accent1"/>
                </a:solidFill>
              </a:rPr>
              <a:t>, </a:t>
            </a:r>
            <a:r>
              <a:rPr lang="mi-NZ" dirty="0" err="1">
                <a:solidFill>
                  <a:schemeClr val="accent1"/>
                </a:solidFill>
              </a:rPr>
              <a:t>I’ll</a:t>
            </a:r>
            <a:r>
              <a:rPr lang="mi-NZ" dirty="0">
                <a:solidFill>
                  <a:schemeClr val="accent1"/>
                </a:solidFill>
              </a:rPr>
              <a:t> </a:t>
            </a:r>
            <a:r>
              <a:rPr lang="mi-NZ" dirty="0" err="1">
                <a:solidFill>
                  <a:schemeClr val="accent1"/>
                </a:solidFill>
              </a:rPr>
              <a:t>pop</a:t>
            </a:r>
            <a:r>
              <a:rPr lang="mi-NZ" dirty="0">
                <a:solidFill>
                  <a:schemeClr val="accent1"/>
                </a:solidFill>
              </a:rPr>
              <a:t> </a:t>
            </a:r>
            <a:r>
              <a:rPr lang="mi-NZ" dirty="0" err="1">
                <a:solidFill>
                  <a:schemeClr val="accent1"/>
                </a:solidFill>
              </a:rPr>
              <a:t>the</a:t>
            </a:r>
            <a:r>
              <a:rPr lang="mi-NZ" dirty="0">
                <a:solidFill>
                  <a:schemeClr val="accent1"/>
                </a:solidFill>
              </a:rPr>
              <a:t> </a:t>
            </a:r>
            <a:r>
              <a:rPr lang="mi-NZ" dirty="0" err="1">
                <a:solidFill>
                  <a:schemeClr val="accent1"/>
                </a:solidFill>
              </a:rPr>
              <a:t>slides</a:t>
            </a:r>
            <a:r>
              <a:rPr lang="mi-NZ" dirty="0">
                <a:solidFill>
                  <a:schemeClr val="accent1"/>
                </a:solidFill>
              </a:rPr>
              <a:t> </a:t>
            </a:r>
            <a:r>
              <a:rPr lang="mi-NZ" dirty="0" err="1">
                <a:solidFill>
                  <a:schemeClr val="accent1"/>
                </a:solidFill>
              </a:rPr>
              <a:t>into</a:t>
            </a:r>
            <a:r>
              <a:rPr lang="mi-NZ" dirty="0">
                <a:solidFill>
                  <a:schemeClr val="accent1"/>
                </a:solidFill>
              </a:rPr>
              <a:t> </a:t>
            </a:r>
            <a:r>
              <a:rPr lang="mi-NZ" dirty="0" err="1">
                <a:solidFill>
                  <a:schemeClr val="accent1"/>
                </a:solidFill>
              </a:rPr>
              <a:t>the</a:t>
            </a:r>
            <a:r>
              <a:rPr lang="mi-NZ" dirty="0">
                <a:solidFill>
                  <a:schemeClr val="accent1"/>
                </a:solidFill>
              </a:rPr>
              <a:t> </a:t>
            </a:r>
            <a:r>
              <a:rPr lang="mi-NZ" dirty="0" err="1">
                <a:solidFill>
                  <a:schemeClr val="accent1"/>
                </a:solidFill>
              </a:rPr>
              <a:t>chat</a:t>
            </a:r>
            <a:endParaRPr lang="en-NZ" dirty="0">
              <a:solidFill>
                <a:schemeClr val="accent1"/>
              </a:solidFill>
            </a:endParaRPr>
          </a:p>
        </p:txBody>
      </p:sp>
    </p:spTree>
    <p:custDataLst>
      <p:tags r:id="rId1"/>
    </p:custDataLst>
    <p:extLst>
      <p:ext uri="{BB962C8B-B14F-4D97-AF65-F5344CB8AC3E}">
        <p14:creationId xmlns:p14="http://schemas.microsoft.com/office/powerpoint/2010/main" val="199663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Learning Outcomes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601118"/>
            <a:ext cx="9144000" cy="2885281"/>
          </a:xfrm>
        </p:spPr>
        <p:txBody>
          <a:bodyPr>
            <a:normAutofit/>
          </a:bodyPr>
          <a:lstStyle/>
          <a:p>
            <a:pPr algn="l"/>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By the end of this session you will be able to: </a:t>
            </a:r>
          </a:p>
          <a:p>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NZ" sz="2400" dirty="0"/>
              <a:t>Make informed decisions about paragraph </a:t>
            </a:r>
            <a:r>
              <a:rPr lang="en-NZ" sz="2400" dirty="0">
                <a:solidFill>
                  <a:schemeClr val="accent4"/>
                </a:solidFill>
              </a:rPr>
              <a:t>length</a:t>
            </a:r>
          </a:p>
          <a:p>
            <a:pPr marL="342900" indent="-342900" algn="l">
              <a:buFont typeface="Arial" panose="020B0604020202020204" pitchFamily="34" charset="0"/>
              <a:buChar char="•"/>
            </a:pPr>
            <a:r>
              <a:rPr lang="en-NZ" sz="2400" dirty="0"/>
              <a:t>Write effective </a:t>
            </a:r>
            <a:r>
              <a:rPr lang="en-NZ" sz="2400" dirty="0">
                <a:solidFill>
                  <a:schemeClr val="accent4"/>
                </a:solidFill>
              </a:rPr>
              <a:t>opening sentences</a:t>
            </a:r>
          </a:p>
          <a:p>
            <a:pPr marL="342900" indent="-342900" algn="l">
              <a:buFont typeface="Arial" panose="020B0604020202020204" pitchFamily="34" charset="0"/>
              <a:buChar char="•"/>
            </a:pPr>
            <a:r>
              <a:rPr lang="en-NZ" sz="2400" dirty="0"/>
              <a:t>Make your writing </a:t>
            </a:r>
            <a:r>
              <a:rPr lang="en-NZ" sz="2400" dirty="0">
                <a:solidFill>
                  <a:schemeClr val="accent4"/>
                </a:solidFill>
              </a:rPr>
              <a:t>flow</a:t>
            </a:r>
            <a:endParaRPr lang="en-NZ" sz="2000" dirty="0"/>
          </a:p>
        </p:txBody>
      </p:sp>
    </p:spTree>
    <p:custDataLst>
      <p:tags r:id="rId1"/>
    </p:custDataLst>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899AB155-99C9-95B8-128B-88719F6BFCC0}"/>
              </a:ext>
            </a:extLst>
          </p:cNvPr>
          <p:cNvSpPr txBox="1">
            <a:spLocks/>
          </p:cNvSpPr>
          <p:nvPr/>
        </p:nvSpPr>
        <p:spPr>
          <a:xfrm>
            <a:off x="675362" y="2335913"/>
            <a:ext cx="5914281" cy="3833090"/>
          </a:xfrm>
          <a:prstGeom prst="rect">
            <a:avLst/>
          </a:prstGeom>
        </p:spPr>
        <p:txBody>
          <a:bodyPr numCol="1">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000" dirty="0"/>
              <a:t>Formation of the new government, which was announced on 17 October, was not without </a:t>
            </a:r>
            <a:r>
              <a:rPr lang="en-US" sz="2000" dirty="0">
                <a:solidFill>
                  <a:schemeClr val="accent4"/>
                </a:solidFill>
              </a:rPr>
              <a:t>controversy</a:t>
            </a:r>
            <a:r>
              <a:rPr lang="en-US" sz="2000" dirty="0"/>
              <a:t>. Dunne’s and Peters’ </a:t>
            </a:r>
            <a:r>
              <a:rPr lang="en-US" sz="2000" dirty="0">
                <a:solidFill>
                  <a:schemeClr val="accent4"/>
                </a:solidFill>
              </a:rPr>
              <a:t>objections</a:t>
            </a:r>
            <a:r>
              <a:rPr lang="en-US" sz="2000" dirty="0"/>
              <a:t> had </a:t>
            </a:r>
            <a:r>
              <a:rPr lang="en-US" sz="2000" dirty="0">
                <a:solidFill>
                  <a:schemeClr val="accent4"/>
                </a:solidFill>
              </a:rPr>
              <a:t>excluded</a:t>
            </a:r>
            <a:r>
              <a:rPr lang="en-US" sz="2000" dirty="0"/>
              <a:t> the Greens from office, although the Greens’ support was acknowledged through acceptance of some of the party’s policy initiatives, and the offer of </a:t>
            </a:r>
            <a:r>
              <a:rPr lang="en-US" sz="2000" dirty="0" err="1"/>
              <a:t>spokespersonship</a:t>
            </a:r>
            <a:r>
              <a:rPr lang="en-US" sz="2000" dirty="0"/>
              <a:t> roles to the two co-leaders. The likely long-term stability of the new arrangements, involving a new executive </a:t>
            </a:r>
            <a:r>
              <a:rPr lang="en-US" sz="2000" dirty="0">
                <a:solidFill>
                  <a:schemeClr val="accent4"/>
                </a:solidFill>
              </a:rPr>
              <a:t>cobbled together </a:t>
            </a:r>
            <a:r>
              <a:rPr lang="en-US" sz="2000" dirty="0"/>
              <a:t>from a group of </a:t>
            </a:r>
            <a:r>
              <a:rPr lang="en-US" sz="2000" dirty="0">
                <a:solidFill>
                  <a:schemeClr val="accent4"/>
                </a:solidFill>
              </a:rPr>
              <a:t>disparate</a:t>
            </a:r>
            <a:r>
              <a:rPr lang="en-US" sz="2000" dirty="0"/>
              <a:t> and in some ways </a:t>
            </a:r>
            <a:r>
              <a:rPr lang="en-US" sz="2000" dirty="0">
                <a:solidFill>
                  <a:schemeClr val="accent4"/>
                </a:solidFill>
              </a:rPr>
              <a:t>feuding</a:t>
            </a:r>
            <a:r>
              <a:rPr lang="en-US" sz="2000" dirty="0"/>
              <a:t> parties, was </a:t>
            </a:r>
            <a:r>
              <a:rPr lang="en-US" sz="2000" dirty="0">
                <a:solidFill>
                  <a:schemeClr val="accent4"/>
                </a:solidFill>
              </a:rPr>
              <a:t>questioned</a:t>
            </a:r>
            <a:r>
              <a:rPr lang="en-US" sz="2000" dirty="0"/>
              <a:t> by many commentators. </a:t>
            </a:r>
          </a:p>
        </p:txBody>
      </p:sp>
      <p:sp>
        <p:nvSpPr>
          <p:cNvPr id="7" name="Left Arrow 1">
            <a:extLst>
              <a:ext uri="{FF2B5EF4-FFF2-40B4-BE49-F238E27FC236}">
                <a16:creationId xmlns:a16="http://schemas.microsoft.com/office/drawing/2014/main" id="{542C0DC9-E559-DA82-98DD-03734AFF8C8F}"/>
              </a:ext>
            </a:extLst>
          </p:cNvPr>
          <p:cNvSpPr/>
          <p:nvPr/>
        </p:nvSpPr>
        <p:spPr>
          <a:xfrm>
            <a:off x="6504657" y="2168734"/>
            <a:ext cx="2063763" cy="1190632"/>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base">
              <a:spcBef>
                <a:spcPct val="0"/>
              </a:spcBef>
              <a:spcAft>
                <a:spcPct val="0"/>
              </a:spcAft>
            </a:pPr>
            <a:r>
              <a:rPr lang="en-NZ" sz="2315" dirty="0">
                <a:solidFill>
                  <a:schemeClr val="tx1"/>
                </a:solidFill>
                <a:latin typeface="Calibri"/>
              </a:rPr>
              <a:t>Claim (Point)</a:t>
            </a:r>
          </a:p>
        </p:txBody>
      </p:sp>
      <p:sp>
        <p:nvSpPr>
          <p:cNvPr id="8" name="Left Arrow 4">
            <a:extLst>
              <a:ext uri="{FF2B5EF4-FFF2-40B4-BE49-F238E27FC236}">
                <a16:creationId xmlns:a16="http://schemas.microsoft.com/office/drawing/2014/main" id="{B0B58C55-7093-80F2-4A3E-B147E3FE3D0D}"/>
              </a:ext>
            </a:extLst>
          </p:cNvPr>
          <p:cNvSpPr/>
          <p:nvPr/>
        </p:nvSpPr>
        <p:spPr>
          <a:xfrm>
            <a:off x="6661893" y="3063937"/>
            <a:ext cx="2063763" cy="1835871"/>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base">
              <a:spcBef>
                <a:spcPct val="0"/>
              </a:spcBef>
              <a:spcAft>
                <a:spcPct val="0"/>
              </a:spcAft>
            </a:pPr>
            <a:r>
              <a:rPr lang="en-NZ" sz="2000" dirty="0">
                <a:solidFill>
                  <a:schemeClr val="tx1"/>
                </a:solidFill>
                <a:latin typeface="Calibri"/>
              </a:rPr>
              <a:t>Illustrations/ details that support</a:t>
            </a:r>
            <a:r>
              <a:rPr lang="en-NZ" sz="2000" dirty="0">
                <a:solidFill>
                  <a:prstClr val="white"/>
                </a:solidFill>
                <a:latin typeface="Calibri"/>
              </a:rPr>
              <a:t> </a:t>
            </a:r>
          </a:p>
        </p:txBody>
      </p:sp>
      <p:sp>
        <p:nvSpPr>
          <p:cNvPr id="10" name="Left Arrow 5">
            <a:extLst>
              <a:ext uri="{FF2B5EF4-FFF2-40B4-BE49-F238E27FC236}">
                <a16:creationId xmlns:a16="http://schemas.microsoft.com/office/drawing/2014/main" id="{BCD23837-DFFA-A990-D7E8-21134A1AE7EE}"/>
              </a:ext>
            </a:extLst>
          </p:cNvPr>
          <p:cNvSpPr/>
          <p:nvPr/>
        </p:nvSpPr>
        <p:spPr>
          <a:xfrm>
            <a:off x="7011552" y="4463479"/>
            <a:ext cx="2063763" cy="2063763"/>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base">
              <a:spcBef>
                <a:spcPct val="0"/>
              </a:spcBef>
              <a:spcAft>
                <a:spcPct val="0"/>
              </a:spcAft>
            </a:pPr>
            <a:r>
              <a:rPr lang="en-NZ" dirty="0">
                <a:solidFill>
                  <a:schemeClr val="tx1"/>
                </a:solidFill>
                <a:latin typeface="Calibri"/>
              </a:rPr>
              <a:t>Explanation / implications / conclusion</a:t>
            </a:r>
          </a:p>
        </p:txBody>
      </p:sp>
      <p:sp>
        <p:nvSpPr>
          <p:cNvPr id="13" name="TextBox 12">
            <a:extLst>
              <a:ext uri="{FF2B5EF4-FFF2-40B4-BE49-F238E27FC236}">
                <a16:creationId xmlns:a16="http://schemas.microsoft.com/office/drawing/2014/main" id="{5C1868E8-3096-559A-60A3-53F68D6EBC88}"/>
              </a:ext>
            </a:extLst>
          </p:cNvPr>
          <p:cNvSpPr txBox="1"/>
          <p:nvPr/>
        </p:nvSpPr>
        <p:spPr>
          <a:xfrm>
            <a:off x="387626" y="1019911"/>
            <a:ext cx="2206487" cy="923330"/>
          </a:xfrm>
          <a:prstGeom prst="rect">
            <a:avLst/>
          </a:prstGeom>
          <a:solidFill>
            <a:schemeClr val="bg2"/>
          </a:solidFill>
        </p:spPr>
        <p:txBody>
          <a:bodyPr wrap="square" rtlCol="0">
            <a:spAutoFit/>
          </a:bodyPr>
          <a:lstStyle/>
          <a:p>
            <a:r>
              <a:rPr lang="mi-NZ" dirty="0" err="1">
                <a:solidFill>
                  <a:schemeClr val="accent1"/>
                </a:solidFill>
              </a:rPr>
              <a:t>While</a:t>
            </a:r>
            <a:r>
              <a:rPr lang="mi-NZ" dirty="0">
                <a:solidFill>
                  <a:schemeClr val="accent1"/>
                </a:solidFill>
              </a:rPr>
              <a:t> </a:t>
            </a:r>
            <a:r>
              <a:rPr lang="mi-NZ" dirty="0" err="1">
                <a:solidFill>
                  <a:schemeClr val="accent1"/>
                </a:solidFill>
              </a:rPr>
              <a:t>you</a:t>
            </a:r>
            <a:r>
              <a:rPr lang="mi-NZ" dirty="0">
                <a:solidFill>
                  <a:schemeClr val="accent1"/>
                </a:solidFill>
              </a:rPr>
              <a:t> </a:t>
            </a:r>
            <a:r>
              <a:rPr lang="mi-NZ" dirty="0" err="1">
                <a:solidFill>
                  <a:schemeClr val="accent1"/>
                </a:solidFill>
              </a:rPr>
              <a:t>consider</a:t>
            </a:r>
            <a:r>
              <a:rPr lang="mi-NZ" dirty="0">
                <a:solidFill>
                  <a:schemeClr val="accent1"/>
                </a:solidFill>
              </a:rPr>
              <a:t> </a:t>
            </a:r>
            <a:r>
              <a:rPr lang="mi-NZ" dirty="0" err="1">
                <a:solidFill>
                  <a:schemeClr val="accent1"/>
                </a:solidFill>
              </a:rPr>
              <a:t>this</a:t>
            </a:r>
            <a:r>
              <a:rPr lang="mi-NZ" dirty="0">
                <a:solidFill>
                  <a:schemeClr val="accent1"/>
                </a:solidFill>
              </a:rPr>
              <a:t>, </a:t>
            </a:r>
            <a:r>
              <a:rPr lang="mi-NZ" dirty="0" err="1">
                <a:solidFill>
                  <a:schemeClr val="accent1"/>
                </a:solidFill>
              </a:rPr>
              <a:t>I’ll</a:t>
            </a:r>
            <a:r>
              <a:rPr lang="mi-NZ" dirty="0">
                <a:solidFill>
                  <a:schemeClr val="accent1"/>
                </a:solidFill>
              </a:rPr>
              <a:t> </a:t>
            </a:r>
            <a:r>
              <a:rPr lang="mi-NZ" dirty="0" err="1">
                <a:solidFill>
                  <a:schemeClr val="accent1"/>
                </a:solidFill>
              </a:rPr>
              <a:t>pop</a:t>
            </a:r>
            <a:r>
              <a:rPr lang="mi-NZ" dirty="0">
                <a:solidFill>
                  <a:schemeClr val="accent1"/>
                </a:solidFill>
              </a:rPr>
              <a:t> </a:t>
            </a:r>
            <a:r>
              <a:rPr lang="mi-NZ" dirty="0" err="1">
                <a:solidFill>
                  <a:schemeClr val="accent1"/>
                </a:solidFill>
              </a:rPr>
              <a:t>the</a:t>
            </a:r>
            <a:r>
              <a:rPr lang="mi-NZ" dirty="0">
                <a:solidFill>
                  <a:schemeClr val="accent1"/>
                </a:solidFill>
              </a:rPr>
              <a:t> </a:t>
            </a:r>
            <a:r>
              <a:rPr lang="mi-NZ" dirty="0" err="1">
                <a:solidFill>
                  <a:schemeClr val="accent1"/>
                </a:solidFill>
              </a:rPr>
              <a:t>slides</a:t>
            </a:r>
            <a:r>
              <a:rPr lang="mi-NZ" dirty="0">
                <a:solidFill>
                  <a:schemeClr val="accent1"/>
                </a:solidFill>
              </a:rPr>
              <a:t> </a:t>
            </a:r>
            <a:r>
              <a:rPr lang="mi-NZ" dirty="0" err="1">
                <a:solidFill>
                  <a:schemeClr val="accent1"/>
                </a:solidFill>
              </a:rPr>
              <a:t>into</a:t>
            </a:r>
            <a:r>
              <a:rPr lang="mi-NZ" dirty="0">
                <a:solidFill>
                  <a:schemeClr val="accent1"/>
                </a:solidFill>
              </a:rPr>
              <a:t> </a:t>
            </a:r>
            <a:r>
              <a:rPr lang="mi-NZ" dirty="0" err="1">
                <a:solidFill>
                  <a:schemeClr val="accent1"/>
                </a:solidFill>
              </a:rPr>
              <a:t>the</a:t>
            </a:r>
            <a:r>
              <a:rPr lang="mi-NZ" dirty="0">
                <a:solidFill>
                  <a:schemeClr val="accent1"/>
                </a:solidFill>
              </a:rPr>
              <a:t> </a:t>
            </a:r>
            <a:r>
              <a:rPr lang="mi-NZ" dirty="0" err="1">
                <a:solidFill>
                  <a:schemeClr val="accent1"/>
                </a:solidFill>
              </a:rPr>
              <a:t>chat</a:t>
            </a:r>
            <a:endParaRPr lang="en-NZ" dirty="0">
              <a:solidFill>
                <a:schemeClr val="accent1"/>
              </a:solidFill>
            </a:endParaRPr>
          </a:p>
        </p:txBody>
      </p:sp>
    </p:spTree>
    <p:custDataLst>
      <p:tags r:id="rId1"/>
    </p:custDataLst>
    <p:extLst>
      <p:ext uri="{BB962C8B-B14F-4D97-AF65-F5344CB8AC3E}">
        <p14:creationId xmlns:p14="http://schemas.microsoft.com/office/powerpoint/2010/main" val="26335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Flow</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F55A8E4B-CB17-226B-6850-33036493927B}"/>
              </a:ext>
            </a:extLst>
          </p:cNvPr>
          <p:cNvSpPr txBox="1">
            <a:spLocks/>
          </p:cNvSpPr>
          <p:nvPr/>
        </p:nvSpPr>
        <p:spPr>
          <a:xfrm>
            <a:off x="675362" y="2356409"/>
            <a:ext cx="9248240"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4"/>
                </a:solidFill>
              </a:rPr>
              <a:t>How do you help readers follow your line of thinking?</a:t>
            </a:r>
          </a:p>
          <a:p>
            <a:endParaRPr lang="en-US" dirty="0"/>
          </a:p>
          <a:p>
            <a:pPr marL="342900" indent="-342900">
              <a:buFont typeface="Wingdings" panose="05000000000000000000" pitchFamily="2" charset="2"/>
              <a:buChar char="à"/>
            </a:pPr>
            <a:r>
              <a:rPr lang="en-US" dirty="0">
                <a:sym typeface="Wingdings" panose="05000000000000000000" pitchFamily="2" charset="2"/>
              </a:rPr>
              <a:t>Good, logical </a:t>
            </a:r>
            <a:r>
              <a:rPr lang="en-US" dirty="0" err="1">
                <a:sym typeface="Wingdings" panose="05000000000000000000" pitchFamily="2" charset="2"/>
              </a:rPr>
              <a:t>organisation</a:t>
            </a:r>
            <a:r>
              <a:rPr lang="en-US" dirty="0">
                <a:sym typeface="Wingdings" panose="05000000000000000000" pitchFamily="2" charset="2"/>
              </a:rPr>
              <a:t> in </a:t>
            </a:r>
            <a:br>
              <a:rPr lang="en-US" dirty="0">
                <a:sym typeface="Wingdings" panose="05000000000000000000" pitchFamily="2" charset="2"/>
              </a:rPr>
            </a:br>
            <a:r>
              <a:rPr lang="en-US" dirty="0">
                <a:sym typeface="Wingdings" panose="05000000000000000000" pitchFamily="2" charset="2"/>
              </a:rPr>
              <a:t>the first place!</a:t>
            </a:r>
          </a:p>
          <a:p>
            <a:pPr marL="342900" indent="-342900">
              <a:buFont typeface="Wingdings" panose="05000000000000000000" pitchFamily="2" charset="2"/>
              <a:buChar char="à"/>
            </a:pPr>
            <a:r>
              <a:rPr lang="en-US" dirty="0">
                <a:solidFill>
                  <a:schemeClr val="accent4"/>
                </a:solidFill>
                <a:sym typeface="Wingdings" panose="05000000000000000000" pitchFamily="2" charset="2"/>
              </a:rPr>
              <a:t>Showing the relationships </a:t>
            </a:r>
            <a:r>
              <a:rPr lang="en-US" dirty="0">
                <a:sym typeface="Wingdings" panose="05000000000000000000" pitchFamily="2" charset="2"/>
              </a:rPr>
              <a:t>between </a:t>
            </a:r>
            <a:br>
              <a:rPr lang="en-US" dirty="0">
                <a:sym typeface="Wingdings" panose="05000000000000000000" pitchFamily="2" charset="2"/>
              </a:rPr>
            </a:br>
            <a:r>
              <a:rPr lang="en-US" dirty="0">
                <a:sym typeface="Wingdings" panose="05000000000000000000" pitchFamily="2" charset="2"/>
              </a:rPr>
              <a:t>ideas with ‘flow’ markers/generators</a:t>
            </a:r>
            <a:endParaRPr lang="en-US" dirty="0"/>
          </a:p>
        </p:txBody>
      </p:sp>
      <p:pic>
        <p:nvPicPr>
          <p:cNvPr id="7" name="Picture 2" descr="Torrent, White Water, Force, Nature, New Zealand">
            <a:extLst>
              <a:ext uri="{FF2B5EF4-FFF2-40B4-BE49-F238E27FC236}">
                <a16:creationId xmlns:a16="http://schemas.microsoft.com/office/drawing/2014/main" id="{0914FE08-5A95-6D04-1DA5-A33119E7C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318" y="3000088"/>
            <a:ext cx="4007573" cy="30056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60345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r>
              <a:rPr lang="en-US" sz="3800" dirty="0">
                <a:solidFill>
                  <a:srgbClr val="004277"/>
                </a:solidFill>
                <a:latin typeface="Arial" panose="020B0604020202020204" pitchFamily="34" charset="0"/>
                <a:ea typeface="+mn-ea"/>
                <a:cs typeface="Arial" panose="020B0604020202020204" pitchFamily="34" charset="0"/>
              </a:rPr>
              <a:t> + flow</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535E3261-C81B-EC51-7227-288517E3768F}"/>
              </a:ext>
            </a:extLst>
          </p:cNvPr>
          <p:cNvSpPr txBox="1">
            <a:spLocks/>
          </p:cNvSpPr>
          <p:nvPr/>
        </p:nvSpPr>
        <p:spPr>
          <a:xfrm>
            <a:off x="357809" y="2180563"/>
            <a:ext cx="9849677"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400" dirty="0">
                <a:solidFill>
                  <a:srgbClr val="FFC000"/>
                </a:solidFill>
              </a:rPr>
              <a:t>The next slide shows a paragraph from an essay comparing two leadership approaches – Fayol and Confucius.</a:t>
            </a:r>
          </a:p>
          <a:p>
            <a:pPr marL="285750" indent="-285750"/>
            <a:endParaRPr lang="en-US" sz="2000" dirty="0"/>
          </a:p>
          <a:p>
            <a:pPr marL="285750" indent="-285750"/>
            <a:endParaRPr lang="en-US" sz="2000" dirty="0"/>
          </a:p>
        </p:txBody>
      </p:sp>
      <p:pic>
        <p:nvPicPr>
          <p:cNvPr id="7" name="Picture 4" descr="https://upload.wikimedia.org/wikipedia/commons/9/90/Henri_Fayol%2C_1900.jpg">
            <a:extLst>
              <a:ext uri="{FF2B5EF4-FFF2-40B4-BE49-F238E27FC236}">
                <a16:creationId xmlns:a16="http://schemas.microsoft.com/office/drawing/2014/main" id="{56758CD2-1FF7-C3DD-3855-A2EBFE4C39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736" y="3545390"/>
            <a:ext cx="1875020" cy="2416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nfucius, Sage, The Chinese People, Wax, Music">
            <a:extLst>
              <a:ext uri="{FF2B5EF4-FFF2-40B4-BE49-F238E27FC236}">
                <a16:creationId xmlns:a16="http://schemas.microsoft.com/office/drawing/2014/main" id="{B12A149D-1EDE-0E02-1664-8D1DF324D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779" y="3509404"/>
            <a:ext cx="4000557" cy="22419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29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r>
              <a:rPr lang="en-US" sz="3800" dirty="0">
                <a:solidFill>
                  <a:srgbClr val="004277"/>
                </a:solidFill>
                <a:latin typeface="Arial" panose="020B0604020202020204" pitchFamily="34" charset="0"/>
                <a:ea typeface="+mn-ea"/>
                <a:cs typeface="Arial" panose="020B0604020202020204" pitchFamily="34" charset="0"/>
              </a:rPr>
              <a:t> + flow</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3DA553CF-29D1-A6C3-1195-69079A374D91}"/>
              </a:ext>
            </a:extLst>
          </p:cNvPr>
          <p:cNvSpPr txBox="1">
            <a:spLocks/>
          </p:cNvSpPr>
          <p:nvPr/>
        </p:nvSpPr>
        <p:spPr>
          <a:xfrm>
            <a:off x="357809" y="2189355"/>
            <a:ext cx="9849677"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dirty="0">
                <a:solidFill>
                  <a:srgbClr val="FFC000"/>
                </a:solidFill>
              </a:rPr>
              <a:t>The first and last sentences are in order …</a:t>
            </a:r>
          </a:p>
          <a:p>
            <a:pPr>
              <a:lnSpc>
                <a:spcPct val="120000"/>
              </a:lnSpc>
              <a:spcBef>
                <a:spcPts val="0"/>
              </a:spcBef>
            </a:pPr>
            <a:endParaRPr lang="en-US" dirty="0">
              <a:solidFill>
                <a:srgbClr val="FFC000"/>
              </a:solidFill>
            </a:endParaRPr>
          </a:p>
          <a:p>
            <a:pPr marL="0" indent="0">
              <a:lnSpc>
                <a:spcPct val="120000"/>
              </a:lnSpc>
              <a:spcBef>
                <a:spcPts val="0"/>
              </a:spcBef>
              <a:buNone/>
            </a:pPr>
            <a:r>
              <a:rPr lang="en-US" dirty="0">
                <a:solidFill>
                  <a:srgbClr val="FFC000"/>
                </a:solidFill>
              </a:rPr>
              <a:t>Type in the chat:</a:t>
            </a:r>
          </a:p>
          <a:p>
            <a:pPr>
              <a:lnSpc>
                <a:spcPct val="120000"/>
              </a:lnSpc>
              <a:spcBef>
                <a:spcPts val="0"/>
              </a:spcBef>
            </a:pPr>
            <a:r>
              <a:rPr lang="en-US" dirty="0">
                <a:solidFill>
                  <a:srgbClr val="FFC000"/>
                </a:solidFill>
              </a:rPr>
              <a:t>The correct order for the other sentences (</a:t>
            </a:r>
            <a:r>
              <a:rPr lang="en-US" dirty="0" err="1">
                <a:solidFill>
                  <a:srgbClr val="FFC000"/>
                </a:solidFill>
              </a:rPr>
              <a:t>eg</a:t>
            </a:r>
            <a:r>
              <a:rPr lang="en-US" dirty="0">
                <a:solidFill>
                  <a:srgbClr val="FFC000"/>
                </a:solidFill>
              </a:rPr>
              <a:t> B, D, A, C) =)</a:t>
            </a:r>
          </a:p>
          <a:p>
            <a:pPr marL="285750" indent="-285750"/>
            <a:endParaRPr lang="en-US" dirty="0"/>
          </a:p>
          <a:p>
            <a:pPr marL="285750" indent="-285750"/>
            <a:endParaRPr lang="en-US" sz="2000" dirty="0"/>
          </a:p>
        </p:txBody>
      </p:sp>
    </p:spTree>
    <p:custDataLst>
      <p:tags r:id="rId1"/>
    </p:custDataLst>
    <p:extLst>
      <p:ext uri="{BB962C8B-B14F-4D97-AF65-F5344CB8AC3E}">
        <p14:creationId xmlns:p14="http://schemas.microsoft.com/office/powerpoint/2010/main" val="378484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3DA553CF-29D1-A6C3-1195-69079A374D91}"/>
              </a:ext>
            </a:extLst>
          </p:cNvPr>
          <p:cNvSpPr txBox="1">
            <a:spLocks/>
          </p:cNvSpPr>
          <p:nvPr/>
        </p:nvSpPr>
        <p:spPr>
          <a:xfrm>
            <a:off x="357809" y="2189355"/>
            <a:ext cx="9849677"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dirty="0">
                <a:solidFill>
                  <a:srgbClr val="FFC000"/>
                </a:solidFill>
              </a:rPr>
              <a:t>The first and last sentences are in order …</a:t>
            </a:r>
          </a:p>
          <a:p>
            <a:pPr>
              <a:lnSpc>
                <a:spcPct val="120000"/>
              </a:lnSpc>
              <a:spcBef>
                <a:spcPts val="0"/>
              </a:spcBef>
            </a:pPr>
            <a:endParaRPr lang="en-US" dirty="0">
              <a:solidFill>
                <a:srgbClr val="FFC000"/>
              </a:solidFill>
            </a:endParaRPr>
          </a:p>
          <a:p>
            <a:pPr marL="0" indent="0">
              <a:lnSpc>
                <a:spcPct val="120000"/>
              </a:lnSpc>
              <a:spcBef>
                <a:spcPts val="0"/>
              </a:spcBef>
              <a:buNone/>
            </a:pPr>
            <a:r>
              <a:rPr lang="en-US" dirty="0">
                <a:solidFill>
                  <a:srgbClr val="FFC000"/>
                </a:solidFill>
              </a:rPr>
              <a:t>Type in the chat:</a:t>
            </a:r>
          </a:p>
          <a:p>
            <a:pPr>
              <a:lnSpc>
                <a:spcPct val="120000"/>
              </a:lnSpc>
              <a:spcBef>
                <a:spcPts val="0"/>
              </a:spcBef>
            </a:pPr>
            <a:r>
              <a:rPr lang="en-US" dirty="0">
                <a:solidFill>
                  <a:srgbClr val="FFC000"/>
                </a:solidFill>
              </a:rPr>
              <a:t>The correct order for the other sentences (</a:t>
            </a:r>
            <a:r>
              <a:rPr lang="en-US" dirty="0" err="1">
                <a:solidFill>
                  <a:srgbClr val="FFC000"/>
                </a:solidFill>
              </a:rPr>
              <a:t>eg</a:t>
            </a:r>
            <a:r>
              <a:rPr lang="en-US" dirty="0">
                <a:solidFill>
                  <a:srgbClr val="FFC000"/>
                </a:solidFill>
              </a:rPr>
              <a:t> B, D, A, C) =)</a:t>
            </a:r>
          </a:p>
          <a:p>
            <a:pPr marL="285750" indent="-285750"/>
            <a:endParaRPr lang="en-US" dirty="0"/>
          </a:p>
          <a:p>
            <a:pPr marL="285750" indent="-285750"/>
            <a:endParaRPr lang="en-US" sz="2000" dirty="0"/>
          </a:p>
        </p:txBody>
      </p:sp>
      <p:sp>
        <p:nvSpPr>
          <p:cNvPr id="2" name="Content Placeholder 2">
            <a:extLst>
              <a:ext uri="{FF2B5EF4-FFF2-40B4-BE49-F238E27FC236}">
                <a16:creationId xmlns:a16="http://schemas.microsoft.com/office/drawing/2014/main" id="{1E6D9B28-A669-F544-FA5C-ACED51133AF4}"/>
              </a:ext>
            </a:extLst>
          </p:cNvPr>
          <p:cNvSpPr txBox="1">
            <a:spLocks/>
          </p:cNvSpPr>
          <p:nvPr/>
        </p:nvSpPr>
        <p:spPr>
          <a:xfrm>
            <a:off x="0" y="-1142"/>
            <a:ext cx="10691813" cy="6526648"/>
          </a:xfrm>
          <a:prstGeom prst="rect">
            <a:avLst/>
          </a:prstGeom>
          <a:solidFill>
            <a:schemeClr val="tx2"/>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1984" b="1">
                <a:solidFill>
                  <a:srgbClr val="E4A024"/>
                </a:solidFill>
                <a:latin typeface="Verdana" panose="020B0604030504040204" pitchFamily="34" charset="0"/>
                <a:ea typeface="Verdana" panose="020B0604030504040204" pitchFamily="34" charset="0"/>
                <a:cs typeface="Verdana" panose="020B0604030504040204" pitchFamily="34" charset="0"/>
              </a:rPr>
              <a:t>In contrast to Fayol’s pragmatic focus on management of organisations, Confucianism focuses on the maintenance of relationships in society as a whole.</a:t>
            </a:r>
          </a:p>
          <a:p>
            <a:pPr algn="just"/>
            <a:endParaRPr lang="en-NZ" sz="1984">
              <a:latin typeface="Verdana" panose="020B0604030504040204" pitchFamily="34" charset="0"/>
              <a:ea typeface="Verdana" panose="020B0604030504040204" pitchFamily="34" charset="0"/>
              <a:cs typeface="Verdana" panose="020B0604030504040204" pitchFamily="34" charset="0"/>
            </a:endParaRPr>
          </a:p>
          <a:p>
            <a:r>
              <a:rPr lang="en-NZ" sz="1984">
                <a:latin typeface="Verdana" panose="020B0604030504040204" pitchFamily="34" charset="0"/>
                <a:ea typeface="Verdana" panose="020B0604030504040204" pitchFamily="34" charset="0"/>
                <a:cs typeface="Verdana" panose="020B0604030504040204" pitchFamily="34" charset="0"/>
              </a:rPr>
              <a:t>A) Therefore, in an organisational context, leaders need to maintain a harmonious environment in which employees willingly accept their duties. </a:t>
            </a:r>
          </a:p>
          <a:p>
            <a:endParaRPr lang="en-NZ" sz="1984">
              <a:latin typeface="Verdana" panose="020B0604030504040204" pitchFamily="34" charset="0"/>
              <a:ea typeface="Verdana" panose="020B0604030504040204" pitchFamily="34" charset="0"/>
              <a:cs typeface="Verdana" panose="020B0604030504040204" pitchFamily="34" charset="0"/>
            </a:endParaRPr>
          </a:p>
          <a:p>
            <a:r>
              <a:rPr lang="en-NZ" sz="1984">
                <a:latin typeface="Verdana" panose="020B0604030504040204" pitchFamily="34" charset="0"/>
                <a:ea typeface="Verdana" panose="020B0604030504040204" pitchFamily="34" charset="0"/>
                <a:cs typeface="Verdana" panose="020B0604030504040204" pitchFamily="34" charset="0"/>
              </a:rPr>
              <a:t>B) Leadership is central to all of these relationships because society is viewed as hierarchical, with each member typically having power over some, while being subservient to others. </a:t>
            </a:r>
          </a:p>
          <a:p>
            <a:endParaRPr lang="en-NZ" sz="1984">
              <a:latin typeface="Verdana" panose="020B0604030504040204" pitchFamily="34" charset="0"/>
              <a:ea typeface="Verdana" panose="020B0604030504040204" pitchFamily="34" charset="0"/>
              <a:cs typeface="Verdana" panose="020B0604030504040204" pitchFamily="34" charset="0"/>
            </a:endParaRPr>
          </a:p>
          <a:p>
            <a:r>
              <a:rPr lang="en-NZ" sz="1984">
                <a:latin typeface="Verdana" panose="020B0604030504040204" pitchFamily="34" charset="0"/>
                <a:ea typeface="Verdana" panose="020B0604030504040204" pitchFamily="34" charset="0"/>
                <a:cs typeface="Verdana" panose="020B0604030504040204" pitchFamily="34" charset="0"/>
              </a:rPr>
              <a:t>C) Social relationships are categorised into five types: emperor-subject, father-son, husband-wife, older-young brother, and friend-friend. </a:t>
            </a:r>
          </a:p>
          <a:p>
            <a:endParaRPr lang="en-NZ" sz="1984">
              <a:latin typeface="Verdana" panose="020B0604030504040204" pitchFamily="34" charset="0"/>
              <a:ea typeface="Verdana" panose="020B0604030504040204" pitchFamily="34" charset="0"/>
              <a:cs typeface="Verdana" panose="020B0604030504040204" pitchFamily="34" charset="0"/>
            </a:endParaRPr>
          </a:p>
          <a:p>
            <a:r>
              <a:rPr lang="en-NZ" sz="1984">
                <a:latin typeface="Verdana" panose="020B0604030504040204" pitchFamily="34" charset="0"/>
                <a:ea typeface="Verdana" panose="020B0604030504040204" pitchFamily="34" charset="0"/>
                <a:cs typeface="Verdana" panose="020B0604030504040204" pitchFamily="34" charset="0"/>
              </a:rPr>
              <a:t>D) The potential for power struggles means that harmony is seen as a key objective in order to secure the sustainability of the society.</a:t>
            </a:r>
          </a:p>
          <a:p>
            <a:pPr algn="just"/>
            <a:endParaRPr lang="en-NZ" sz="1984">
              <a:latin typeface="Verdana" panose="020B0604030504040204" pitchFamily="34" charset="0"/>
              <a:ea typeface="Verdana" panose="020B0604030504040204" pitchFamily="34" charset="0"/>
              <a:cs typeface="Verdana" panose="020B0604030504040204" pitchFamily="34" charset="0"/>
            </a:endParaRPr>
          </a:p>
          <a:p>
            <a:r>
              <a:rPr lang="en-NZ" sz="1984" b="1">
                <a:solidFill>
                  <a:srgbClr val="E4A024"/>
                </a:solidFill>
                <a:latin typeface="Verdana" panose="020B0604030504040204" pitchFamily="34" charset="0"/>
                <a:ea typeface="Verdana" panose="020B0604030504040204" pitchFamily="34" charset="0"/>
                <a:cs typeface="Verdana" panose="020B0604030504040204" pitchFamily="34" charset="0"/>
              </a:rPr>
              <a:t>This requires leaders to maintain a delicate balance between  obligations from and rewards to their team members.</a:t>
            </a:r>
            <a:endParaRPr lang="en-NZ" sz="1984"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966739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3DA553CF-29D1-A6C3-1195-69079A374D91}"/>
              </a:ext>
            </a:extLst>
          </p:cNvPr>
          <p:cNvSpPr txBox="1">
            <a:spLocks/>
          </p:cNvSpPr>
          <p:nvPr/>
        </p:nvSpPr>
        <p:spPr>
          <a:xfrm>
            <a:off x="357809" y="2189355"/>
            <a:ext cx="9849677"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dirty="0">
                <a:solidFill>
                  <a:srgbClr val="FFC000"/>
                </a:solidFill>
              </a:rPr>
              <a:t>The first and last sentences are in order …</a:t>
            </a:r>
          </a:p>
          <a:p>
            <a:pPr>
              <a:lnSpc>
                <a:spcPct val="120000"/>
              </a:lnSpc>
              <a:spcBef>
                <a:spcPts val="0"/>
              </a:spcBef>
            </a:pPr>
            <a:endParaRPr lang="en-US" dirty="0">
              <a:solidFill>
                <a:srgbClr val="FFC000"/>
              </a:solidFill>
            </a:endParaRPr>
          </a:p>
          <a:p>
            <a:pPr marL="0" indent="0">
              <a:lnSpc>
                <a:spcPct val="120000"/>
              </a:lnSpc>
              <a:spcBef>
                <a:spcPts val="0"/>
              </a:spcBef>
              <a:buNone/>
            </a:pPr>
            <a:r>
              <a:rPr lang="en-US" dirty="0">
                <a:solidFill>
                  <a:srgbClr val="FFC000"/>
                </a:solidFill>
              </a:rPr>
              <a:t>Type in the chat:</a:t>
            </a:r>
          </a:p>
          <a:p>
            <a:pPr>
              <a:lnSpc>
                <a:spcPct val="120000"/>
              </a:lnSpc>
              <a:spcBef>
                <a:spcPts val="0"/>
              </a:spcBef>
            </a:pPr>
            <a:r>
              <a:rPr lang="en-US" dirty="0">
                <a:solidFill>
                  <a:srgbClr val="FFC000"/>
                </a:solidFill>
              </a:rPr>
              <a:t>The correct order for the other sentences (</a:t>
            </a:r>
            <a:r>
              <a:rPr lang="en-US" dirty="0" err="1">
                <a:solidFill>
                  <a:srgbClr val="FFC000"/>
                </a:solidFill>
              </a:rPr>
              <a:t>eg</a:t>
            </a:r>
            <a:r>
              <a:rPr lang="en-US" dirty="0">
                <a:solidFill>
                  <a:srgbClr val="FFC000"/>
                </a:solidFill>
              </a:rPr>
              <a:t> B, D, A, C) =)</a:t>
            </a:r>
          </a:p>
          <a:p>
            <a:pPr marL="285750" indent="-285750"/>
            <a:endParaRPr lang="en-US" dirty="0"/>
          </a:p>
          <a:p>
            <a:pPr marL="285750" indent="-285750"/>
            <a:endParaRPr lang="en-US" sz="2000" dirty="0"/>
          </a:p>
        </p:txBody>
      </p:sp>
      <p:sp>
        <p:nvSpPr>
          <p:cNvPr id="7" name="Content Placeholder 2">
            <a:extLst>
              <a:ext uri="{FF2B5EF4-FFF2-40B4-BE49-F238E27FC236}">
                <a16:creationId xmlns:a16="http://schemas.microsoft.com/office/drawing/2014/main" id="{33CED3A9-E8A8-C61C-6BF5-76E6F7BB6129}"/>
              </a:ext>
            </a:extLst>
          </p:cNvPr>
          <p:cNvSpPr txBox="1">
            <a:spLocks/>
          </p:cNvSpPr>
          <p:nvPr/>
        </p:nvSpPr>
        <p:spPr>
          <a:xfrm>
            <a:off x="1" y="-2581"/>
            <a:ext cx="10691812" cy="7064418"/>
          </a:xfrm>
          <a:prstGeom prst="rect">
            <a:avLst/>
          </a:prstGeom>
          <a:solidFill>
            <a:schemeClr val="tx2"/>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NZ" sz="2646" b="1">
                <a:solidFill>
                  <a:srgbClr val="E4A024"/>
                </a:solidFill>
                <a:latin typeface="Verdana" panose="020B0604030504040204" pitchFamily="34" charset="0"/>
                <a:ea typeface="Verdana" panose="020B0604030504040204" pitchFamily="34" charset="0"/>
                <a:cs typeface="Verdana" panose="020B0604030504040204" pitchFamily="34" charset="0"/>
              </a:rPr>
              <a:t>FEEDBACK</a:t>
            </a:r>
          </a:p>
          <a:p>
            <a:pPr algn="just"/>
            <a:endParaRPr lang="en-NZ" sz="1984">
              <a:latin typeface="Verdana" panose="020B0604030504040204" pitchFamily="34" charset="0"/>
              <a:ea typeface="Verdana" panose="020B0604030504040204" pitchFamily="34" charset="0"/>
              <a:cs typeface="Verdana" panose="020B0604030504040204" pitchFamily="34" charset="0"/>
            </a:endParaRPr>
          </a:p>
          <a:p>
            <a:pPr algn="just"/>
            <a:r>
              <a:rPr lang="en-NZ" sz="1984" b="1" u="sng">
                <a:solidFill>
                  <a:srgbClr val="E4A024"/>
                </a:solidFill>
                <a:latin typeface="Verdana" panose="020B0604030504040204" pitchFamily="34" charset="0"/>
                <a:ea typeface="Verdana" panose="020B0604030504040204" pitchFamily="34" charset="0"/>
                <a:cs typeface="Verdana" panose="020B0604030504040204" pitchFamily="34" charset="0"/>
              </a:rPr>
              <a:t>The original sequence was:</a:t>
            </a:r>
          </a:p>
          <a:p>
            <a:pPr algn="just"/>
            <a:endParaRPr lang="en-NZ" sz="1984">
              <a:latin typeface="Verdana" panose="020B0604030504040204" pitchFamily="34" charset="0"/>
              <a:ea typeface="Verdana" panose="020B0604030504040204" pitchFamily="34" charset="0"/>
              <a:cs typeface="Verdana" panose="020B0604030504040204" pitchFamily="34" charset="0"/>
            </a:endParaRPr>
          </a:p>
          <a:p>
            <a:pPr algn="just"/>
            <a:r>
              <a:rPr lang="en-NZ" sz="1984">
                <a:latin typeface="Verdana" panose="020B0604030504040204" pitchFamily="34" charset="0"/>
                <a:ea typeface="Verdana" panose="020B0604030504040204" pitchFamily="34" charset="0"/>
                <a:cs typeface="Verdana" panose="020B0604030504040204" pitchFamily="34" charset="0"/>
              </a:rPr>
              <a:t>C) Social relationships are categorised into five types: emperor-subject, father-son, husband-wife, older-young brother, and friend-friend. </a:t>
            </a:r>
          </a:p>
          <a:p>
            <a:pPr algn="just"/>
            <a:endParaRPr lang="en-NZ" sz="1984">
              <a:latin typeface="Verdana" panose="020B0604030504040204" pitchFamily="34" charset="0"/>
              <a:ea typeface="Verdana" panose="020B0604030504040204" pitchFamily="34" charset="0"/>
              <a:cs typeface="Verdana" panose="020B0604030504040204" pitchFamily="34" charset="0"/>
            </a:endParaRPr>
          </a:p>
          <a:p>
            <a:pPr algn="just"/>
            <a:r>
              <a:rPr lang="en-NZ" sz="1984">
                <a:latin typeface="Verdana" panose="020B0604030504040204" pitchFamily="34" charset="0"/>
                <a:ea typeface="Verdana" panose="020B0604030504040204" pitchFamily="34" charset="0"/>
                <a:cs typeface="Verdana" panose="020B0604030504040204" pitchFamily="34" charset="0"/>
              </a:rPr>
              <a:t>B) Leadership is central to all of these relationships because society is viewed as hierarchical, with each member typically having power over some, while being subservient to others. </a:t>
            </a:r>
          </a:p>
          <a:p>
            <a:pPr algn="just"/>
            <a:endParaRPr lang="en-NZ" sz="1984">
              <a:latin typeface="Verdana" panose="020B0604030504040204" pitchFamily="34" charset="0"/>
              <a:ea typeface="Verdana" panose="020B0604030504040204" pitchFamily="34" charset="0"/>
              <a:cs typeface="Verdana" panose="020B0604030504040204" pitchFamily="34" charset="0"/>
            </a:endParaRPr>
          </a:p>
          <a:p>
            <a:pPr algn="just"/>
            <a:r>
              <a:rPr lang="en-NZ" sz="1984">
                <a:latin typeface="Verdana" panose="020B0604030504040204" pitchFamily="34" charset="0"/>
                <a:ea typeface="Verdana" panose="020B0604030504040204" pitchFamily="34" charset="0"/>
                <a:cs typeface="Verdana" panose="020B0604030504040204" pitchFamily="34" charset="0"/>
              </a:rPr>
              <a:t>D) The potential for power struggles means that harmony is seen as a key objective in order to secure the sustainability of the society.</a:t>
            </a:r>
          </a:p>
          <a:p>
            <a:pPr algn="just"/>
            <a:endParaRPr lang="en-NZ" sz="1984">
              <a:latin typeface="Verdana" panose="020B0604030504040204" pitchFamily="34" charset="0"/>
              <a:ea typeface="Verdana" panose="020B0604030504040204" pitchFamily="34" charset="0"/>
              <a:cs typeface="Verdana" panose="020B0604030504040204" pitchFamily="34" charset="0"/>
            </a:endParaRPr>
          </a:p>
          <a:p>
            <a:pPr algn="just"/>
            <a:r>
              <a:rPr lang="en-NZ" sz="1984">
                <a:latin typeface="Verdana" panose="020B0604030504040204" pitchFamily="34" charset="0"/>
                <a:ea typeface="Verdana" panose="020B0604030504040204" pitchFamily="34" charset="0"/>
                <a:cs typeface="Verdana" panose="020B0604030504040204" pitchFamily="34" charset="0"/>
              </a:rPr>
              <a:t>A) Therefore, in an organisational context, leaders need to maintain a harmonious environment in which employees willingly accept their duties. </a:t>
            </a:r>
          </a:p>
          <a:p>
            <a:pPr algn="just"/>
            <a:endParaRPr lang="en-NZ" sz="1984"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426937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Paragraph </a:t>
            </a:r>
            <a:r>
              <a:rPr lang="en-US" sz="3800" dirty="0" err="1">
                <a:solidFill>
                  <a:srgbClr val="004277"/>
                </a:solidFill>
                <a:latin typeface="Arial" panose="020B0604020202020204" pitchFamily="34" charset="0"/>
                <a:ea typeface="+mn-ea"/>
                <a:cs typeface="Arial" panose="020B0604020202020204" pitchFamily="34" charset="0"/>
              </a:rPr>
              <a:t>organisation</a:t>
            </a:r>
            <a:r>
              <a:rPr lang="en-US" sz="3800" dirty="0">
                <a:solidFill>
                  <a:srgbClr val="004277"/>
                </a:solidFill>
                <a:latin typeface="Arial" panose="020B0604020202020204" pitchFamily="34" charset="0"/>
                <a:ea typeface="+mn-ea"/>
                <a:cs typeface="Arial" panose="020B0604020202020204" pitchFamily="34" charset="0"/>
              </a:rPr>
              <a:t> + flow</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AD3BD348-F120-A853-C530-D20075E3100C}"/>
              </a:ext>
            </a:extLst>
          </p:cNvPr>
          <p:cNvSpPr txBox="1">
            <a:spLocks/>
          </p:cNvSpPr>
          <p:nvPr/>
        </p:nvSpPr>
        <p:spPr>
          <a:xfrm>
            <a:off x="675362" y="2444332"/>
            <a:ext cx="9248240" cy="3271069"/>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Looking at this paragraph about leadership types …</a:t>
            </a:r>
          </a:p>
          <a:p>
            <a:endParaRPr lang="en-US" sz="2400" dirty="0"/>
          </a:p>
          <a:p>
            <a:pPr marL="285750" indent="-285750"/>
            <a:r>
              <a:rPr lang="en-US" sz="2400" dirty="0"/>
              <a:t>What is the </a:t>
            </a:r>
            <a:r>
              <a:rPr lang="en-US" sz="2400" dirty="0">
                <a:solidFill>
                  <a:schemeClr val="accent4"/>
                </a:solidFill>
              </a:rPr>
              <a:t>main</a:t>
            </a:r>
            <a:r>
              <a:rPr lang="en-US" sz="2400" dirty="0"/>
              <a:t> way in which the topic is developed?</a:t>
            </a:r>
            <a:br>
              <a:rPr lang="en-US" sz="2400" dirty="0"/>
            </a:br>
            <a:r>
              <a:rPr lang="en-US" sz="2400" dirty="0">
                <a:solidFill>
                  <a:srgbClr val="FFC000"/>
                </a:solidFill>
              </a:rPr>
              <a:t>Definition, explanation, argument, evidence, examples (exceptions)</a:t>
            </a:r>
            <a:r>
              <a:rPr lang="en-US" sz="2400" dirty="0"/>
              <a:t>?</a:t>
            </a:r>
          </a:p>
          <a:p>
            <a:pPr marL="285750" indent="-285750"/>
            <a:r>
              <a:rPr lang="en-US" sz="2400" dirty="0"/>
              <a:t>How do the sentences </a:t>
            </a:r>
            <a:r>
              <a:rPr lang="en-US" sz="2400" dirty="0">
                <a:solidFill>
                  <a:schemeClr val="accent4"/>
                </a:solidFill>
              </a:rPr>
              <a:t>flow</a:t>
            </a:r>
            <a:r>
              <a:rPr lang="en-US" sz="2400" dirty="0"/>
              <a:t>?</a:t>
            </a:r>
          </a:p>
        </p:txBody>
      </p:sp>
    </p:spTree>
    <p:custDataLst>
      <p:tags r:id="rId1"/>
    </p:custDataLst>
    <p:extLst>
      <p:ext uri="{BB962C8B-B14F-4D97-AF65-F5344CB8AC3E}">
        <p14:creationId xmlns:p14="http://schemas.microsoft.com/office/powerpoint/2010/main" val="281436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Content Placeholder 2">
            <a:extLst>
              <a:ext uri="{FF2B5EF4-FFF2-40B4-BE49-F238E27FC236}">
                <a16:creationId xmlns:a16="http://schemas.microsoft.com/office/drawing/2014/main" id="{E979FB21-AD7C-029B-B761-ACE89C30DFC2}"/>
              </a:ext>
            </a:extLst>
          </p:cNvPr>
          <p:cNvSpPr txBox="1">
            <a:spLocks/>
          </p:cNvSpPr>
          <p:nvPr/>
        </p:nvSpPr>
        <p:spPr>
          <a:xfrm>
            <a:off x="662752" y="913033"/>
            <a:ext cx="6826292" cy="630084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NZ" sz="1984" dirty="0">
                <a:latin typeface="Verdana" panose="020B0604030504040204" pitchFamily="34" charset="0"/>
                <a:ea typeface="Verdana" panose="020B0604030504040204" pitchFamily="34" charset="0"/>
                <a:cs typeface="Verdana" panose="020B0604030504040204" pitchFamily="34" charset="0"/>
              </a:rPr>
              <a:t>In contrast to Fayol’s pragmatic focus on management of organisations, </a:t>
            </a:r>
            <a:r>
              <a:rPr lang="en-NZ" sz="1984" b="1" dirty="0">
                <a:solidFill>
                  <a:srgbClr val="E4A024"/>
                </a:solidFill>
                <a:latin typeface="Verdana" panose="020B0604030504040204" pitchFamily="34" charset="0"/>
                <a:ea typeface="Verdana" panose="020B0604030504040204" pitchFamily="34" charset="0"/>
                <a:cs typeface="Verdana" panose="020B0604030504040204" pitchFamily="34" charset="0"/>
              </a:rPr>
              <a:t>Confucianism focuses on the maintenance of relationships in society as a whole</a:t>
            </a:r>
            <a:r>
              <a:rPr lang="en-NZ" sz="1984" dirty="0">
                <a:latin typeface="Verdana" panose="020B0604030504040204" pitchFamily="34" charset="0"/>
                <a:ea typeface="Verdana" panose="020B0604030504040204" pitchFamily="34" charset="0"/>
                <a:cs typeface="Verdana" panose="020B0604030504040204" pitchFamily="34" charset="0"/>
              </a:rPr>
              <a:t> </a:t>
            </a:r>
            <a:r>
              <a:rPr lang="en-NZ" sz="1984" dirty="0">
                <a:latin typeface="Verdana" panose="020B0604030504040204" pitchFamily="34" charset="0"/>
                <a:ea typeface="Verdana" panose="020B0604030504040204" pitchFamily="34" charset="0"/>
              </a:rPr>
              <a:t>(de </a:t>
            </a:r>
            <a:r>
              <a:rPr lang="en-NZ" sz="1984" dirty="0" err="1">
                <a:latin typeface="Verdana" panose="020B0604030504040204" pitchFamily="34" charset="0"/>
                <a:ea typeface="Verdana" panose="020B0604030504040204" pitchFamily="34" charset="0"/>
              </a:rPr>
              <a:t>Bettignies</a:t>
            </a:r>
            <a:r>
              <a:rPr lang="en-NZ" sz="1984" dirty="0">
                <a:latin typeface="Verdana" panose="020B0604030504040204" pitchFamily="34" charset="0"/>
                <a:ea typeface="Verdana" panose="020B0604030504040204" pitchFamily="34" charset="0"/>
              </a:rPr>
              <a:t> et al., 2011)</a:t>
            </a:r>
            <a:r>
              <a:rPr lang="en-NZ" sz="1984" dirty="0">
                <a:latin typeface="Verdana" panose="020B0604030504040204" pitchFamily="34" charset="0"/>
                <a:ea typeface="Verdana" panose="020B0604030504040204" pitchFamily="34" charset="0"/>
                <a:cs typeface="Verdana" panose="020B0604030504040204" pitchFamily="34" charset="0"/>
              </a:rPr>
              <a:t>. Social relationships are categorised into </a:t>
            </a:r>
            <a:r>
              <a:rPr lang="en-NZ" sz="1984" b="1" dirty="0">
                <a:solidFill>
                  <a:srgbClr val="E4A024"/>
                </a:solidFill>
                <a:latin typeface="Verdana" panose="020B0604030504040204" pitchFamily="34" charset="0"/>
                <a:ea typeface="Verdana" panose="020B0604030504040204" pitchFamily="34" charset="0"/>
                <a:cs typeface="Verdana" panose="020B0604030504040204" pitchFamily="34" charset="0"/>
              </a:rPr>
              <a:t>five types</a:t>
            </a:r>
            <a:r>
              <a:rPr lang="en-NZ" sz="1984" dirty="0">
                <a:latin typeface="Verdana" panose="020B0604030504040204" pitchFamily="34" charset="0"/>
                <a:ea typeface="Verdana" panose="020B0604030504040204" pitchFamily="34" charset="0"/>
                <a:cs typeface="Verdana" panose="020B0604030504040204" pitchFamily="34" charset="0"/>
              </a:rPr>
              <a:t>: emperor-subject, father-son, husband-wife, older-younger brother, and friend-friend (Li, 1984). Leadership is central to all of these relationships </a:t>
            </a:r>
            <a:r>
              <a:rPr lang="en-NZ" sz="1984" b="1" dirty="0">
                <a:solidFill>
                  <a:srgbClr val="E4A024"/>
                </a:solidFill>
                <a:latin typeface="Verdana" panose="020B0604030504040204" pitchFamily="34" charset="0"/>
                <a:ea typeface="Verdana" panose="020B0604030504040204" pitchFamily="34" charset="0"/>
                <a:cs typeface="Verdana" panose="020B0604030504040204" pitchFamily="34" charset="0"/>
              </a:rPr>
              <a:t>because</a:t>
            </a:r>
            <a:r>
              <a:rPr lang="en-NZ" sz="1984" dirty="0">
                <a:latin typeface="Verdana" panose="020B0604030504040204" pitchFamily="34" charset="0"/>
                <a:ea typeface="Verdana" panose="020B0604030504040204" pitchFamily="34" charset="0"/>
                <a:cs typeface="Verdana" panose="020B0604030504040204" pitchFamily="34" charset="0"/>
              </a:rPr>
              <a:t> society is viewed as hierarchical, with each member typically having power over some, while being subservient to others. The potential for power struggles </a:t>
            </a:r>
            <a:r>
              <a:rPr lang="en-NZ" sz="1984" b="1" dirty="0">
                <a:solidFill>
                  <a:srgbClr val="E4A024"/>
                </a:solidFill>
                <a:latin typeface="Verdana" panose="020B0604030504040204" pitchFamily="34" charset="0"/>
                <a:ea typeface="Verdana" panose="020B0604030504040204" pitchFamily="34" charset="0"/>
                <a:cs typeface="Verdana" panose="020B0604030504040204" pitchFamily="34" charset="0"/>
              </a:rPr>
              <a:t>means that</a:t>
            </a:r>
            <a:r>
              <a:rPr lang="en-NZ" sz="1984" dirty="0">
                <a:latin typeface="Verdana" panose="020B0604030504040204" pitchFamily="34" charset="0"/>
                <a:ea typeface="Verdana" panose="020B0604030504040204" pitchFamily="34" charset="0"/>
                <a:cs typeface="Verdana" panose="020B0604030504040204" pitchFamily="34" charset="0"/>
              </a:rPr>
              <a:t> harmony is seen as a key objective in order to secure the sustainability of the society (Ip, 2009). </a:t>
            </a:r>
            <a:r>
              <a:rPr lang="en-NZ" sz="1984" b="1" dirty="0">
                <a:solidFill>
                  <a:srgbClr val="E4A024"/>
                </a:solidFill>
                <a:latin typeface="Verdana" panose="020B0604030504040204" pitchFamily="34" charset="0"/>
                <a:ea typeface="Verdana" panose="020B0604030504040204" pitchFamily="34" charset="0"/>
                <a:cs typeface="Verdana" panose="020B0604030504040204" pitchFamily="34" charset="0"/>
              </a:rPr>
              <a:t>Therefore</a:t>
            </a:r>
            <a:r>
              <a:rPr lang="en-NZ" sz="1984" dirty="0">
                <a:latin typeface="Verdana" panose="020B0604030504040204" pitchFamily="34" charset="0"/>
                <a:ea typeface="Verdana" panose="020B0604030504040204" pitchFamily="34" charset="0"/>
                <a:cs typeface="Verdana" panose="020B0604030504040204" pitchFamily="34" charset="0"/>
              </a:rPr>
              <a:t>, in an organisational context, leaders need to maintain a harmonious environment in which employees willingly accept their duties </a:t>
            </a:r>
            <a:r>
              <a:rPr lang="en-NZ" sz="1984" dirty="0">
                <a:latin typeface="Verdana" panose="020B0604030504040204" pitchFamily="34" charset="0"/>
                <a:ea typeface="Verdana" panose="020B0604030504040204" pitchFamily="34" charset="0"/>
              </a:rPr>
              <a:t>(Tsui et al., 2004)</a:t>
            </a:r>
            <a:r>
              <a:rPr lang="en-NZ" sz="1984" dirty="0">
                <a:latin typeface="Verdana" panose="020B0604030504040204" pitchFamily="34" charset="0"/>
                <a:ea typeface="Verdana" panose="020B0604030504040204" pitchFamily="34" charset="0"/>
                <a:cs typeface="Verdana" panose="020B0604030504040204" pitchFamily="34" charset="0"/>
              </a:rPr>
              <a:t>.</a:t>
            </a:r>
            <a:r>
              <a:rPr lang="en-NZ" sz="1984" b="1" dirty="0">
                <a:solidFill>
                  <a:srgbClr val="E4A024"/>
                </a:solidFill>
                <a:latin typeface="Verdana" panose="020B0604030504040204" pitchFamily="34" charset="0"/>
                <a:ea typeface="Verdana" panose="020B0604030504040204" pitchFamily="34" charset="0"/>
                <a:cs typeface="Verdana" panose="020B0604030504040204" pitchFamily="34" charset="0"/>
              </a:rPr>
              <a:t>This requires </a:t>
            </a:r>
            <a:r>
              <a:rPr lang="en-NZ" sz="1984" dirty="0">
                <a:latin typeface="Verdana" panose="020B0604030504040204" pitchFamily="34" charset="0"/>
                <a:ea typeface="Verdana" panose="020B0604030504040204" pitchFamily="34" charset="0"/>
                <a:cs typeface="Verdana" panose="020B0604030504040204" pitchFamily="34" charset="0"/>
              </a:rPr>
              <a:t>leaders to maintain a delicate balance between  obligations from and rewards to their team members </a:t>
            </a:r>
            <a:r>
              <a:rPr lang="en-NZ" sz="1984" dirty="0">
                <a:latin typeface="Verdana" panose="020B0604030504040204" pitchFamily="34" charset="0"/>
                <a:ea typeface="Verdana" panose="020B0604030504040204" pitchFamily="34" charset="0"/>
              </a:rPr>
              <a:t>(Zhang et al., 2005)</a:t>
            </a:r>
            <a:r>
              <a:rPr lang="en-NZ" sz="1984" dirty="0">
                <a:latin typeface="Verdana" panose="020B0604030504040204" pitchFamily="34" charset="0"/>
                <a:ea typeface="Verdana" panose="020B0604030504040204" pitchFamily="34" charset="0"/>
                <a:cs typeface="Verdana" panose="020B0604030504040204" pitchFamily="34" charset="0"/>
              </a:rPr>
              <a:t>. </a:t>
            </a:r>
          </a:p>
        </p:txBody>
      </p:sp>
      <p:sp>
        <p:nvSpPr>
          <p:cNvPr id="7" name="Left Arrow 1">
            <a:extLst>
              <a:ext uri="{FF2B5EF4-FFF2-40B4-BE49-F238E27FC236}">
                <a16:creationId xmlns:a16="http://schemas.microsoft.com/office/drawing/2014/main" id="{8DFE667E-E117-2F0F-D2E7-5D44530B4887}"/>
              </a:ext>
            </a:extLst>
          </p:cNvPr>
          <p:cNvSpPr/>
          <p:nvPr/>
        </p:nvSpPr>
        <p:spPr>
          <a:xfrm>
            <a:off x="7727170" y="1115746"/>
            <a:ext cx="2063763" cy="1190632"/>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base">
              <a:spcBef>
                <a:spcPct val="0"/>
              </a:spcBef>
              <a:spcAft>
                <a:spcPct val="0"/>
              </a:spcAft>
            </a:pPr>
            <a:r>
              <a:rPr lang="en-NZ" sz="2315" dirty="0">
                <a:solidFill>
                  <a:prstClr val="white"/>
                </a:solidFill>
                <a:latin typeface="Calibri"/>
              </a:rPr>
              <a:t>Claim (Point)</a:t>
            </a:r>
          </a:p>
        </p:txBody>
      </p:sp>
      <p:sp>
        <p:nvSpPr>
          <p:cNvPr id="8" name="Left Arrow 4">
            <a:extLst>
              <a:ext uri="{FF2B5EF4-FFF2-40B4-BE49-F238E27FC236}">
                <a16:creationId xmlns:a16="http://schemas.microsoft.com/office/drawing/2014/main" id="{A33BE972-615C-238D-3322-AC02C494FDA8}"/>
              </a:ext>
            </a:extLst>
          </p:cNvPr>
          <p:cNvSpPr/>
          <p:nvPr/>
        </p:nvSpPr>
        <p:spPr>
          <a:xfrm>
            <a:off x="7727170" y="2227001"/>
            <a:ext cx="2063763" cy="1746261"/>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base">
              <a:spcBef>
                <a:spcPct val="0"/>
              </a:spcBef>
              <a:spcAft>
                <a:spcPct val="0"/>
              </a:spcAft>
            </a:pPr>
            <a:r>
              <a:rPr lang="en-NZ" dirty="0">
                <a:solidFill>
                  <a:prstClr val="white"/>
                </a:solidFill>
                <a:latin typeface="Calibri"/>
              </a:rPr>
              <a:t>Illustrations / details that support</a:t>
            </a:r>
            <a:r>
              <a:rPr lang="en-NZ" sz="2315" dirty="0">
                <a:solidFill>
                  <a:prstClr val="white"/>
                </a:solidFill>
                <a:latin typeface="Calibri"/>
              </a:rPr>
              <a:t> </a:t>
            </a:r>
          </a:p>
        </p:txBody>
      </p:sp>
      <p:sp>
        <p:nvSpPr>
          <p:cNvPr id="10" name="Left Arrow 5">
            <a:extLst>
              <a:ext uri="{FF2B5EF4-FFF2-40B4-BE49-F238E27FC236}">
                <a16:creationId xmlns:a16="http://schemas.microsoft.com/office/drawing/2014/main" id="{78AEDD99-DFD4-BBA4-8CFC-3F52CAE0A6C8}"/>
              </a:ext>
            </a:extLst>
          </p:cNvPr>
          <p:cNvSpPr/>
          <p:nvPr/>
        </p:nvSpPr>
        <p:spPr>
          <a:xfrm>
            <a:off x="7727170" y="3893887"/>
            <a:ext cx="2063763" cy="2063763"/>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base">
              <a:spcBef>
                <a:spcPct val="0"/>
              </a:spcBef>
              <a:spcAft>
                <a:spcPct val="0"/>
              </a:spcAft>
            </a:pPr>
            <a:r>
              <a:rPr lang="en-NZ" dirty="0">
                <a:solidFill>
                  <a:prstClr val="white"/>
                </a:solidFill>
                <a:latin typeface="Calibri"/>
              </a:rPr>
              <a:t>Explanation / implications / conclusion</a:t>
            </a:r>
          </a:p>
        </p:txBody>
      </p:sp>
    </p:spTree>
    <p:custDataLst>
      <p:tags r:id="rId1"/>
    </p:custDataLst>
    <p:extLst>
      <p:ext uri="{BB962C8B-B14F-4D97-AF65-F5344CB8AC3E}">
        <p14:creationId xmlns:p14="http://schemas.microsoft.com/office/powerpoint/2010/main" val="3875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Flow</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BD656F98-5168-E20C-7D95-24E0AFC38C02}"/>
              </a:ext>
            </a:extLst>
          </p:cNvPr>
          <p:cNvSpPr txBox="1">
            <a:spLocks/>
          </p:cNvSpPr>
          <p:nvPr/>
        </p:nvSpPr>
        <p:spPr>
          <a:xfrm>
            <a:off x="675361" y="2145394"/>
            <a:ext cx="9646807" cy="4642268"/>
          </a:xfrm>
          <a:prstGeom prst="rect">
            <a:avLst/>
          </a:prstGeom>
        </p:spPr>
        <p:txBody>
          <a:bodyPr numCol="1">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4"/>
                </a:solidFill>
              </a:rPr>
              <a:t>Three ways to generate flow … </a:t>
            </a:r>
          </a:p>
          <a:p>
            <a:endParaRPr lang="en-US" dirty="0">
              <a:solidFill>
                <a:schemeClr val="accent4"/>
              </a:solidFill>
            </a:endParaRPr>
          </a:p>
          <a:p>
            <a:pPr marL="342900" indent="-342900">
              <a:buFont typeface="Wingdings" panose="05000000000000000000" pitchFamily="2" charset="2"/>
              <a:buChar char="à"/>
            </a:pPr>
            <a:r>
              <a:rPr lang="en-US" dirty="0">
                <a:sym typeface="Wingdings" panose="05000000000000000000" pitchFamily="2" charset="2"/>
              </a:rPr>
              <a:t>Repetition (and some variation) of topic vocabulary: </a:t>
            </a:r>
            <a:br>
              <a:rPr lang="en-US" dirty="0">
                <a:sym typeface="Wingdings" panose="05000000000000000000" pitchFamily="2" charset="2"/>
              </a:rPr>
            </a:br>
            <a:r>
              <a:rPr lang="en-US" dirty="0">
                <a:sym typeface="Wingdings" panose="05000000000000000000" pitchFamily="2" charset="2"/>
              </a:rPr>
              <a:t>Keeps the </a:t>
            </a:r>
            <a:r>
              <a:rPr lang="en-US" dirty="0">
                <a:solidFill>
                  <a:schemeClr val="accent4"/>
                </a:solidFill>
                <a:sym typeface="Wingdings" panose="05000000000000000000" pitchFamily="2" charset="2"/>
              </a:rPr>
              <a:t>focus on the same topic</a:t>
            </a:r>
          </a:p>
          <a:p>
            <a:pPr marL="342900" indent="-342900">
              <a:buFont typeface="Wingdings" panose="05000000000000000000" pitchFamily="2" charset="2"/>
              <a:buChar char="à"/>
            </a:pPr>
            <a:endParaRPr lang="en-US" dirty="0">
              <a:solidFill>
                <a:schemeClr val="accent4"/>
              </a:solidFill>
              <a:sym typeface="Wingdings" panose="05000000000000000000" pitchFamily="2" charset="2"/>
            </a:endParaRPr>
          </a:p>
          <a:p>
            <a:pPr marL="342900" indent="-342900">
              <a:buFont typeface="Wingdings" panose="05000000000000000000" pitchFamily="2" charset="2"/>
              <a:buChar char="à"/>
            </a:pPr>
            <a:r>
              <a:rPr lang="en-US" dirty="0">
                <a:sym typeface="Wingdings" panose="05000000000000000000" pitchFamily="2" charset="2"/>
              </a:rPr>
              <a:t>Back-reference devices: </a:t>
            </a:r>
            <a:br>
              <a:rPr lang="en-US" dirty="0">
                <a:sym typeface="Wingdings" panose="05000000000000000000" pitchFamily="2" charset="2"/>
              </a:rPr>
            </a:br>
            <a:r>
              <a:rPr lang="en-US" dirty="0">
                <a:sym typeface="Wingdings" panose="05000000000000000000" pitchFamily="2" charset="2"/>
              </a:rPr>
              <a:t>Using </a:t>
            </a:r>
            <a:r>
              <a:rPr lang="en-US" dirty="0">
                <a:solidFill>
                  <a:schemeClr val="accent4"/>
                </a:solidFill>
                <a:sym typeface="Wingdings" panose="05000000000000000000" pitchFamily="2" charset="2"/>
              </a:rPr>
              <a:t>‘this’ / ‘these’ / ‘such’, </a:t>
            </a:r>
            <a:r>
              <a:rPr lang="en-US" dirty="0">
                <a:sym typeface="Wingdings" panose="05000000000000000000" pitchFamily="2" charset="2"/>
              </a:rPr>
              <a:t>etc. means that each sentence builds on the one before, helping your argument move forward</a:t>
            </a:r>
          </a:p>
          <a:p>
            <a:pPr marL="342900" indent="-342900">
              <a:buFont typeface="Wingdings" panose="05000000000000000000" pitchFamily="2" charset="2"/>
              <a:buChar char="à"/>
            </a:pPr>
            <a:endParaRPr lang="en-US" dirty="0">
              <a:sym typeface="Wingdings" panose="05000000000000000000" pitchFamily="2" charset="2"/>
            </a:endParaRPr>
          </a:p>
          <a:p>
            <a:pPr marL="342900" indent="-342900">
              <a:buFont typeface="Wingdings" panose="05000000000000000000" pitchFamily="2" charset="2"/>
              <a:buChar char="à"/>
            </a:pPr>
            <a:r>
              <a:rPr lang="en-US" dirty="0">
                <a:sym typeface="Wingdings" panose="05000000000000000000" pitchFamily="2" charset="2"/>
              </a:rPr>
              <a:t>Signpost words: </a:t>
            </a:r>
            <a:br>
              <a:rPr lang="en-US" dirty="0">
                <a:sym typeface="Wingdings" panose="05000000000000000000" pitchFamily="2" charset="2"/>
              </a:rPr>
            </a:br>
            <a:r>
              <a:rPr lang="en-US" dirty="0">
                <a:sym typeface="Wingdings" panose="05000000000000000000" pitchFamily="2" charset="2"/>
              </a:rPr>
              <a:t>Words or phrases like ‘Moreover’ or ‘On the other hand’ </a:t>
            </a:r>
            <a:r>
              <a:rPr lang="en-US" dirty="0">
                <a:solidFill>
                  <a:schemeClr val="accent4"/>
                </a:solidFill>
                <a:sym typeface="Wingdings" panose="05000000000000000000" pitchFamily="2" charset="2"/>
              </a:rPr>
              <a:t>highlight important steps in the argument</a:t>
            </a:r>
            <a:r>
              <a:rPr lang="en-US" dirty="0">
                <a:sym typeface="Wingdings" panose="05000000000000000000" pitchFamily="2" charset="2"/>
              </a:rPr>
              <a:t> – but should not be used too much. </a:t>
            </a:r>
          </a:p>
        </p:txBody>
      </p:sp>
    </p:spTree>
    <p:custDataLst>
      <p:tags r:id="rId1"/>
    </p:custDataLst>
    <p:extLst>
      <p:ext uri="{BB962C8B-B14F-4D97-AF65-F5344CB8AC3E}">
        <p14:creationId xmlns:p14="http://schemas.microsoft.com/office/powerpoint/2010/main" val="378001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Box 7">
            <a:extLst>
              <a:ext uri="{FF2B5EF4-FFF2-40B4-BE49-F238E27FC236}">
                <a16:creationId xmlns:a16="http://schemas.microsoft.com/office/drawing/2014/main" id="{B02F3CBF-BBA3-4FDB-0B22-98D6AA9AF871}"/>
              </a:ext>
            </a:extLst>
          </p:cNvPr>
          <p:cNvSpPr txBox="1">
            <a:spLocks noChangeArrowheads="1"/>
          </p:cNvSpPr>
          <p:nvPr/>
        </p:nvSpPr>
        <p:spPr bwMode="auto">
          <a:xfrm>
            <a:off x="412141" y="1014537"/>
            <a:ext cx="9323599"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r" defTabSz="1007943" fontAlgn="base">
              <a:spcBef>
                <a:spcPct val="0"/>
              </a:spcBef>
              <a:spcAft>
                <a:spcPct val="0"/>
              </a:spcAft>
            </a:pPr>
            <a:r>
              <a:rPr lang="en-US" altLang="en-US" sz="2646" dirty="0">
                <a:solidFill>
                  <a:srgbClr val="E4A025"/>
                </a:solidFill>
                <a:latin typeface="Verdana" pitchFamily="34" charset="0"/>
                <a:ea typeface="MS PGothic" pitchFamily="34" charset="-128"/>
              </a:rPr>
              <a:t>Note down the signposts, back-references, or repeated words/phrases/concepts you notice in this paragraph </a:t>
            </a:r>
            <a:endParaRPr lang="en-US" altLang="en-US" sz="2205" dirty="0">
              <a:solidFill>
                <a:prstClr val="white"/>
              </a:solidFill>
              <a:latin typeface="Verdana" pitchFamily="34" charset="0"/>
              <a:ea typeface="MS PGothic" pitchFamily="34" charset="-128"/>
            </a:endParaRPr>
          </a:p>
        </p:txBody>
      </p:sp>
      <p:sp>
        <p:nvSpPr>
          <p:cNvPr id="7" name="Text Box 7">
            <a:extLst>
              <a:ext uri="{FF2B5EF4-FFF2-40B4-BE49-F238E27FC236}">
                <a16:creationId xmlns:a16="http://schemas.microsoft.com/office/drawing/2014/main" id="{7A2E15B8-6AE4-8B57-F133-31B9187C1845}"/>
              </a:ext>
            </a:extLst>
          </p:cNvPr>
          <p:cNvSpPr txBox="1">
            <a:spLocks noChangeArrowheads="1"/>
          </p:cNvSpPr>
          <p:nvPr/>
        </p:nvSpPr>
        <p:spPr bwMode="auto">
          <a:xfrm>
            <a:off x="787665" y="2350343"/>
            <a:ext cx="85725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In contrast to Fayol’s pragmatic focus on management of organisations, Confucianism focuses on the maintenance of relationships in society as a whole. Social relationships are categorised into five types: emperor-subject, father-son, husband-wife, older-young brother, and friend-friend.  Leadership is central to all of these relationships because society is viewed as hierarchical, with each member typically having power over some, while being subservient to others. The potential for power struggles means that harmony is seen as a key objective in order to secure the sustainability of the society. Therefore, in an organisational context, leaders need to maintain a harmonious environment in which employees willingly accept their duties. This requires leaders to maintain a delicate balance between  obligations from and rewards to their team members.</a:t>
            </a:r>
          </a:p>
        </p:txBody>
      </p:sp>
    </p:spTree>
    <p:custDataLst>
      <p:tags r:id="rId1"/>
    </p:custDataLst>
    <p:extLst>
      <p:ext uri="{BB962C8B-B14F-4D97-AF65-F5344CB8AC3E}">
        <p14:creationId xmlns:p14="http://schemas.microsoft.com/office/powerpoint/2010/main" val="376386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6" name="TextBox 5">
            <a:extLst>
              <a:ext uri="{FF2B5EF4-FFF2-40B4-BE49-F238E27FC236}">
                <a16:creationId xmlns:a16="http://schemas.microsoft.com/office/drawing/2014/main" id="{A630ADB9-2B6F-D352-B3C2-2AF16C4227DB}"/>
              </a:ext>
            </a:extLst>
          </p:cNvPr>
          <p:cNvSpPr txBox="1"/>
          <p:nvPr/>
        </p:nvSpPr>
        <p:spPr>
          <a:xfrm>
            <a:off x="442387" y="2134630"/>
            <a:ext cx="11151198" cy="800219"/>
          </a:xfrm>
          <a:prstGeom prst="rect">
            <a:avLst/>
          </a:prstGeom>
          <a:noFill/>
        </p:spPr>
        <p:txBody>
          <a:bodyPr wrap="square" rtlCol="0">
            <a:spAutoFit/>
          </a:bodyPr>
          <a:lstStyle/>
          <a:p>
            <a:pPr>
              <a:spcBef>
                <a:spcPts val="0"/>
              </a:spcBef>
            </a:pPr>
            <a:r>
              <a:rPr lang="en-NZ" sz="2800" dirty="0">
                <a:solidFill>
                  <a:schemeClr val="bg1"/>
                </a:solidFill>
                <a:latin typeface="C Univers 57 Condensed"/>
              </a:rPr>
              <a:t>Which of these sets of paragraphs looks like they are a ‘good’ size? </a:t>
            </a:r>
          </a:p>
          <a:p>
            <a:endParaRPr lang="en-NZ" dirty="0">
              <a:solidFill>
                <a:schemeClr val="bg1"/>
              </a:solidFill>
            </a:endParaRPr>
          </a:p>
        </p:txBody>
      </p:sp>
      <p:pic>
        <p:nvPicPr>
          <p:cNvPr id="2" name="Picture 1">
            <a:extLst>
              <a:ext uri="{FF2B5EF4-FFF2-40B4-BE49-F238E27FC236}">
                <a16:creationId xmlns:a16="http://schemas.microsoft.com/office/drawing/2014/main" id="{776C09E2-41BD-AD8A-1A3C-5949E5482350}"/>
              </a:ext>
            </a:extLst>
          </p:cNvPr>
          <p:cNvPicPr>
            <a:picLocks noChangeAspect="1"/>
          </p:cNvPicPr>
          <p:nvPr/>
        </p:nvPicPr>
        <p:blipFill>
          <a:blip r:embed="rId3"/>
          <a:stretch>
            <a:fillRect/>
          </a:stretch>
        </p:blipFill>
        <p:spPr>
          <a:xfrm>
            <a:off x="7114060" y="2962859"/>
            <a:ext cx="3135366" cy="3408572"/>
          </a:xfrm>
          <a:prstGeom prst="rect">
            <a:avLst/>
          </a:prstGeom>
        </p:spPr>
      </p:pic>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842612AA-1616-D2C2-A9CC-B53B2A8AFC97}"/>
              </a:ext>
            </a:extLst>
          </p:cNvPr>
          <p:cNvPicPr>
            <a:picLocks noChangeAspect="1"/>
          </p:cNvPicPr>
          <p:nvPr/>
        </p:nvPicPr>
        <p:blipFill>
          <a:blip r:embed="rId4"/>
          <a:stretch>
            <a:fillRect/>
          </a:stretch>
        </p:blipFill>
        <p:spPr>
          <a:xfrm>
            <a:off x="442387" y="2943360"/>
            <a:ext cx="2807007" cy="3758143"/>
          </a:xfrm>
          <a:prstGeom prst="rect">
            <a:avLst/>
          </a:prstGeom>
        </p:spPr>
      </p:pic>
      <p:pic>
        <p:nvPicPr>
          <p:cNvPr id="8" name="Picture 7">
            <a:extLst>
              <a:ext uri="{FF2B5EF4-FFF2-40B4-BE49-F238E27FC236}">
                <a16:creationId xmlns:a16="http://schemas.microsoft.com/office/drawing/2014/main" id="{15732534-088F-1519-B295-D365DD5144E5}"/>
              </a:ext>
            </a:extLst>
          </p:cNvPr>
          <p:cNvPicPr>
            <a:picLocks noChangeAspect="1"/>
          </p:cNvPicPr>
          <p:nvPr/>
        </p:nvPicPr>
        <p:blipFill>
          <a:blip r:embed="rId5"/>
          <a:stretch>
            <a:fillRect/>
          </a:stretch>
        </p:blipFill>
        <p:spPr>
          <a:xfrm>
            <a:off x="3645207" y="2943360"/>
            <a:ext cx="3097872" cy="4264518"/>
          </a:xfrm>
          <a:prstGeom prst="rect">
            <a:avLst/>
          </a:prstGeom>
        </p:spPr>
      </p:pic>
    </p:spTree>
    <p:custDataLst>
      <p:tags r:id="rId1"/>
    </p:custDataLst>
    <p:extLst>
      <p:ext uri="{BB962C8B-B14F-4D97-AF65-F5344CB8AC3E}">
        <p14:creationId xmlns:p14="http://schemas.microsoft.com/office/powerpoint/2010/main" val="3927019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5" name="Text Box 7">
            <a:extLst>
              <a:ext uri="{FF2B5EF4-FFF2-40B4-BE49-F238E27FC236}">
                <a16:creationId xmlns:a16="http://schemas.microsoft.com/office/drawing/2014/main" id="{D6CAB444-26B5-3EED-83A3-84953C7F1B22}"/>
              </a:ext>
            </a:extLst>
          </p:cNvPr>
          <p:cNvSpPr txBox="1">
            <a:spLocks noChangeArrowheads="1"/>
          </p:cNvSpPr>
          <p:nvPr/>
        </p:nvSpPr>
        <p:spPr bwMode="auto">
          <a:xfrm>
            <a:off x="412141" y="1014538"/>
            <a:ext cx="9323599" cy="117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r" defTabSz="1007943" fontAlgn="base">
              <a:spcBef>
                <a:spcPct val="0"/>
              </a:spcBef>
              <a:spcAft>
                <a:spcPct val="0"/>
              </a:spcAft>
            </a:pPr>
            <a:r>
              <a:rPr lang="en-US" altLang="en-US" sz="2646" dirty="0">
                <a:solidFill>
                  <a:srgbClr val="E4A025"/>
                </a:solidFill>
                <a:latin typeface="Verdana" pitchFamily="34" charset="0"/>
                <a:ea typeface="MS PGothic" pitchFamily="34" charset="-128"/>
              </a:rPr>
              <a:t>Signpost words </a:t>
            </a:r>
            <a:r>
              <a:rPr lang="en-US" altLang="en-US" sz="2205" dirty="0">
                <a:solidFill>
                  <a:prstClr val="white"/>
                </a:solidFill>
                <a:latin typeface="Verdana" pitchFamily="34" charset="0"/>
                <a:ea typeface="MS PGothic" pitchFamily="34" charset="-128"/>
              </a:rPr>
              <a:t>… highlight key relationships / ‘moves’ in the argument (e.g. important links, contrasts, limitations, </a:t>
            </a:r>
            <a:r>
              <a:rPr lang="en-US" altLang="en-US" sz="2205" dirty="0" err="1">
                <a:solidFill>
                  <a:prstClr val="white"/>
                </a:solidFill>
                <a:latin typeface="Verdana" pitchFamily="34" charset="0"/>
                <a:ea typeface="MS PGothic" pitchFamily="34" charset="-128"/>
              </a:rPr>
              <a:t>etc</a:t>
            </a:r>
            <a:r>
              <a:rPr lang="en-US" altLang="en-US" sz="2205" dirty="0">
                <a:solidFill>
                  <a:prstClr val="white"/>
                </a:solidFill>
                <a:latin typeface="Verdana" pitchFamily="34" charset="0"/>
                <a:ea typeface="MS PGothic" pitchFamily="34" charset="-128"/>
              </a:rPr>
              <a:t>)</a:t>
            </a:r>
          </a:p>
        </p:txBody>
      </p:sp>
      <p:sp>
        <p:nvSpPr>
          <p:cNvPr id="6" name="Text Box 7">
            <a:extLst>
              <a:ext uri="{FF2B5EF4-FFF2-40B4-BE49-F238E27FC236}">
                <a16:creationId xmlns:a16="http://schemas.microsoft.com/office/drawing/2014/main" id="{40E6BEF2-BBF9-CB6F-DF89-EE05E74E39CC}"/>
              </a:ext>
            </a:extLst>
          </p:cNvPr>
          <p:cNvSpPr txBox="1">
            <a:spLocks noChangeArrowheads="1"/>
          </p:cNvSpPr>
          <p:nvPr/>
        </p:nvSpPr>
        <p:spPr bwMode="auto">
          <a:xfrm>
            <a:off x="787665" y="2350344"/>
            <a:ext cx="85725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sz="1800" dirty="0">
                <a:solidFill>
                  <a:schemeClr val="accent6"/>
                </a:solidFill>
                <a:latin typeface="Verdana" panose="020B0604030504040204" pitchFamily="34" charset="0"/>
                <a:ea typeface="Verdana" panose="020B0604030504040204" pitchFamily="34" charset="0"/>
                <a:cs typeface="Verdana" panose="020B0604030504040204" pitchFamily="34" charset="0"/>
              </a:rPr>
              <a:t>In contrast to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Fayol’s pragmatic focus on management of organisations, Confucianism focuses on the maintenance of relationships in society as a whole. Social relationships are categorised into five types: emperor-subject, father-son, husband-wife, older-young brother, and friend-friend.  Leadership is central to all of these relationships because society is viewed as hierarchical, with each member typically having power over some, while being subservient to others. The potential for power struggles </a:t>
            </a:r>
            <a:r>
              <a:rPr lang="en-NZ" sz="1800" dirty="0">
                <a:solidFill>
                  <a:schemeClr val="accent6"/>
                </a:solidFill>
                <a:latin typeface="Verdana" panose="020B0604030504040204" pitchFamily="34" charset="0"/>
                <a:ea typeface="Verdana" panose="020B0604030504040204" pitchFamily="34" charset="0"/>
                <a:cs typeface="Verdana" panose="020B0604030504040204" pitchFamily="34" charset="0"/>
              </a:rPr>
              <a:t>means that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harmony is seen as a key objective in order to secure the sustainability of the society. </a:t>
            </a:r>
            <a:r>
              <a:rPr lang="en-NZ" sz="1800" dirty="0">
                <a:solidFill>
                  <a:schemeClr val="accent6"/>
                </a:solidFill>
                <a:latin typeface="Verdana" panose="020B0604030504040204" pitchFamily="34" charset="0"/>
                <a:ea typeface="Verdana" panose="020B0604030504040204" pitchFamily="34" charset="0"/>
                <a:cs typeface="Verdana" panose="020B0604030504040204" pitchFamily="34" charset="0"/>
              </a:rPr>
              <a:t>Therefore</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in an organisational context, leaders need to maintain a harmonious environment in which employees willingly accept their duties. This requires leaders to maintain a delicate balance between  obligations from and rewards to their team members.</a:t>
            </a:r>
          </a:p>
        </p:txBody>
      </p:sp>
    </p:spTree>
    <p:custDataLst>
      <p:tags r:id="rId1"/>
    </p:custDataLst>
    <p:extLst>
      <p:ext uri="{BB962C8B-B14F-4D97-AF65-F5344CB8AC3E}">
        <p14:creationId xmlns:p14="http://schemas.microsoft.com/office/powerpoint/2010/main" val="2793322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Box 7">
            <a:extLst>
              <a:ext uri="{FF2B5EF4-FFF2-40B4-BE49-F238E27FC236}">
                <a16:creationId xmlns:a16="http://schemas.microsoft.com/office/drawing/2014/main" id="{F231ED7F-D3B7-DD5A-CF43-5E8B3362D9F1}"/>
              </a:ext>
            </a:extLst>
          </p:cNvPr>
          <p:cNvSpPr txBox="1">
            <a:spLocks noChangeArrowheads="1"/>
          </p:cNvSpPr>
          <p:nvPr/>
        </p:nvSpPr>
        <p:spPr bwMode="auto">
          <a:xfrm>
            <a:off x="790259" y="2357671"/>
            <a:ext cx="85725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In contrast to Fayol’s pragmatic focus on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management</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of organisations, Confucianism focuses on the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maintenance</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of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relationships in society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as a whole.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Social relationships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are categorised into five types: emperor-subject, father-son, husband-wife, older-young brother, and friend-friend.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Leadership</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is central to all of these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relationships</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because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society</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is viewed as hierarchical, with each member typically having power over some, while being subservient to others. The potential for power struggles means that harmony is seen as a key objective in order to secure the sustainability of the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society</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Therefore, in an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organisational context</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leaders</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need to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maintain</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a harmonious environment in which employees willingly accept their duties. This requires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leaders to maintain</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a delicate balance between  obligations from and rewards to their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team members</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11">
            <a:extLst>
              <a:ext uri="{FF2B5EF4-FFF2-40B4-BE49-F238E27FC236}">
                <a16:creationId xmlns:a16="http://schemas.microsoft.com/office/drawing/2014/main" id="{3C4DCB94-E4F8-C0F6-ED4B-F2A9FFE1E524}"/>
              </a:ext>
            </a:extLst>
          </p:cNvPr>
          <p:cNvSpPr>
            <a:spLocks noChangeArrowheads="1"/>
          </p:cNvSpPr>
          <p:nvPr/>
        </p:nvSpPr>
        <p:spPr bwMode="auto">
          <a:xfrm>
            <a:off x="2919808" y="417634"/>
            <a:ext cx="7173761" cy="770980"/>
          </a:xfrm>
          <a:prstGeom prst="rect">
            <a:avLst/>
          </a:prstGeom>
          <a:solidFill>
            <a:schemeClr val="bg1"/>
          </a:solidFill>
          <a:ln>
            <a:noFill/>
          </a:ln>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1007943" fontAlgn="base">
              <a:spcBef>
                <a:spcPct val="0"/>
              </a:spcBef>
              <a:spcAft>
                <a:spcPct val="0"/>
              </a:spcAft>
            </a:pPr>
            <a:r>
              <a:rPr lang="en-US" altLang="en-US" sz="2205" dirty="0">
                <a:solidFill>
                  <a:srgbClr val="184589"/>
                </a:solidFill>
                <a:latin typeface="Verdana" pitchFamily="34" charset="0"/>
                <a:ea typeface="MS PGothic" pitchFamily="34" charset="-128"/>
              </a:rPr>
              <a:t>This strategy keeps the focus tightly on the </a:t>
            </a:r>
          </a:p>
          <a:p>
            <a:pPr defTabSz="1007943" fontAlgn="base">
              <a:spcBef>
                <a:spcPct val="0"/>
              </a:spcBef>
              <a:spcAft>
                <a:spcPct val="0"/>
              </a:spcAft>
            </a:pPr>
            <a:r>
              <a:rPr lang="en-US" altLang="en-US" sz="2205" dirty="0">
                <a:solidFill>
                  <a:srgbClr val="184589"/>
                </a:solidFill>
                <a:latin typeface="Verdana" pitchFamily="34" charset="0"/>
                <a:ea typeface="MS PGothic" pitchFamily="34" charset="-128"/>
              </a:rPr>
              <a:t>    topic and helps to knit the text together.</a:t>
            </a:r>
            <a:endParaRPr lang="en-US" altLang="en-US" sz="2205" b="0" dirty="0">
              <a:solidFill>
                <a:srgbClr val="184589"/>
              </a:solidFill>
              <a:latin typeface="Verdana" pitchFamily="34" charset="0"/>
              <a:ea typeface="MS PGothic" pitchFamily="34" charset="-128"/>
            </a:endParaRPr>
          </a:p>
        </p:txBody>
      </p:sp>
      <p:sp>
        <p:nvSpPr>
          <p:cNvPr id="8" name="Rectangle 7">
            <a:extLst>
              <a:ext uri="{FF2B5EF4-FFF2-40B4-BE49-F238E27FC236}">
                <a16:creationId xmlns:a16="http://schemas.microsoft.com/office/drawing/2014/main" id="{433A60CF-F073-3A4D-C903-0735E92E41DC}"/>
              </a:ext>
            </a:extLst>
          </p:cNvPr>
          <p:cNvSpPr/>
          <p:nvPr/>
        </p:nvSpPr>
        <p:spPr>
          <a:xfrm>
            <a:off x="662752" y="1422216"/>
            <a:ext cx="8969430" cy="499496"/>
          </a:xfrm>
          <a:prstGeom prst="rect">
            <a:avLst/>
          </a:prstGeom>
        </p:spPr>
        <p:txBody>
          <a:bodyPr wrap="square">
            <a:spAutoFit/>
          </a:bodyPr>
          <a:lstStyle/>
          <a:p>
            <a:pPr defTabSz="1007943" fontAlgn="base">
              <a:spcBef>
                <a:spcPct val="0"/>
              </a:spcBef>
              <a:spcAft>
                <a:spcPct val="0"/>
              </a:spcAft>
            </a:pPr>
            <a:r>
              <a:rPr lang="en-US" altLang="en-US" sz="2646" b="1" dirty="0">
                <a:solidFill>
                  <a:srgbClr val="E4A025"/>
                </a:solidFill>
                <a:latin typeface="Verdana" pitchFamily="34" charset="0"/>
                <a:ea typeface="MS PGothic" pitchFamily="34" charset="-128"/>
              </a:rPr>
              <a:t>Repetition and variation of topic word(s)</a:t>
            </a:r>
            <a:endParaRPr lang="en-NZ" sz="2646" b="1" dirty="0">
              <a:solidFill>
                <a:prstClr val="black"/>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263901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93350" y="5527539"/>
            <a:ext cx="4630723" cy="1098958"/>
          </a:xfrm>
          <a:prstGeom prst="rect">
            <a:avLst/>
          </a:prstGeom>
          <a:solidFill>
            <a:srgbClr val="184589"/>
          </a:solidFill>
        </p:spPr>
        <p:txBody>
          <a:bodyPr wrap="square" rtlCol="0">
            <a:spAutoFit/>
          </a:bodyPr>
          <a:lstStyle/>
          <a:p>
            <a:endParaRPr lang="en-NZ" dirty="0"/>
          </a:p>
        </p:txBody>
      </p:sp>
      <p:sp>
        <p:nvSpPr>
          <p:cNvPr id="3" name="Rectangle 2">
            <a:extLst>
              <a:ext uri="{FF2B5EF4-FFF2-40B4-BE49-F238E27FC236}">
                <a16:creationId xmlns:a16="http://schemas.microsoft.com/office/drawing/2014/main" id="{240CCF4E-9B82-DDED-7185-4C42B25370AD}"/>
              </a:ext>
            </a:extLst>
          </p:cNvPr>
          <p:cNvSpPr/>
          <p:nvPr/>
        </p:nvSpPr>
        <p:spPr>
          <a:xfrm>
            <a:off x="110080" y="5691192"/>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68713" y="2096846"/>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Box 8">
            <a:extLst>
              <a:ext uri="{FF2B5EF4-FFF2-40B4-BE49-F238E27FC236}">
                <a16:creationId xmlns:a16="http://schemas.microsoft.com/office/drawing/2014/main" id="{8AEBE7A3-5B73-9646-D2F0-84AF2775E957}"/>
              </a:ext>
            </a:extLst>
          </p:cNvPr>
          <p:cNvSpPr txBox="1">
            <a:spLocks noChangeArrowheads="1"/>
          </p:cNvSpPr>
          <p:nvPr/>
        </p:nvSpPr>
        <p:spPr bwMode="auto">
          <a:xfrm>
            <a:off x="565135" y="879576"/>
            <a:ext cx="9047111" cy="117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1007943" fontAlgn="base">
              <a:spcBef>
                <a:spcPct val="0"/>
              </a:spcBef>
              <a:spcAft>
                <a:spcPct val="0"/>
              </a:spcAft>
            </a:pPr>
            <a:r>
              <a:rPr lang="en-US" altLang="en-US" sz="2646" dirty="0">
                <a:solidFill>
                  <a:srgbClr val="E4A025"/>
                </a:solidFill>
                <a:latin typeface="Verdana" pitchFamily="34" charset="0"/>
                <a:ea typeface="MS PGothic" pitchFamily="34" charset="-128"/>
              </a:rPr>
              <a:t>Back-reference:</a:t>
            </a:r>
            <a:r>
              <a:rPr lang="en-US" altLang="en-US" sz="2205" dirty="0">
                <a:solidFill>
                  <a:prstClr val="white"/>
                </a:solidFill>
                <a:latin typeface="Verdana" pitchFamily="34" charset="0"/>
                <a:ea typeface="MS PGothic" pitchFamily="34" charset="-128"/>
              </a:rPr>
              <a:t> each sentence builds on the previous one(s) – another example of the ‘old-new’ pattern we saw earlier.</a:t>
            </a:r>
          </a:p>
        </p:txBody>
      </p:sp>
      <p:sp>
        <p:nvSpPr>
          <p:cNvPr id="7" name="Text Box 7">
            <a:extLst>
              <a:ext uri="{FF2B5EF4-FFF2-40B4-BE49-F238E27FC236}">
                <a16:creationId xmlns:a16="http://schemas.microsoft.com/office/drawing/2014/main" id="{F97514CF-686C-F31C-BAAD-59596730DE96}"/>
              </a:ext>
            </a:extLst>
          </p:cNvPr>
          <p:cNvSpPr txBox="1">
            <a:spLocks noChangeArrowheads="1"/>
          </p:cNvSpPr>
          <p:nvPr/>
        </p:nvSpPr>
        <p:spPr bwMode="auto">
          <a:xfrm>
            <a:off x="793623" y="2350584"/>
            <a:ext cx="85725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In contrast to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Fayol’s pragmatic focus on management of organisations, Confucianism focuses on the maintenance of </a:t>
            </a:r>
            <a:r>
              <a:rPr lang="en-NZ" sz="1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relationships in society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as a whole.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Social relationships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are categorised into five types: emperor-subject, father-son, husband-wife, older-young brother, and friend-friend.  Leadership is central to all of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these relationships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because society is viewed as hierarchical, with each member typically having </a:t>
            </a:r>
            <a:r>
              <a:rPr lang="en-NZ" sz="1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power</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over some, while being subservient to others. The potential for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power struggles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means that </a:t>
            </a:r>
            <a:r>
              <a:rPr lang="en-NZ" sz="1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harmony</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is seen as a key objective in order to secure the sustainability of the society. Therefore, in an organisational context, leaders need to maintain a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harmonious</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sz="1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environment</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in which employees willingly accept their duties.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This</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requires leaders to maintain a delicate balance between  obligations from and rewards to their team members.</a:t>
            </a:r>
          </a:p>
        </p:txBody>
      </p:sp>
    </p:spTree>
    <p:custDataLst>
      <p:tags r:id="rId1"/>
    </p:custDataLst>
    <p:extLst>
      <p:ext uri="{BB962C8B-B14F-4D97-AF65-F5344CB8AC3E}">
        <p14:creationId xmlns:p14="http://schemas.microsoft.com/office/powerpoint/2010/main" val="2394767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0CCF4E-9B82-DDED-7185-4C42B25370AD}"/>
              </a:ext>
            </a:extLst>
          </p:cNvPr>
          <p:cNvSpPr/>
          <p:nvPr/>
        </p:nvSpPr>
        <p:spPr>
          <a:xfrm>
            <a:off x="110080" y="5691192"/>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68713" y="2096846"/>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5" name="Text Box 7">
            <a:extLst>
              <a:ext uri="{FF2B5EF4-FFF2-40B4-BE49-F238E27FC236}">
                <a16:creationId xmlns:a16="http://schemas.microsoft.com/office/drawing/2014/main" id="{3EAD51AA-D3D8-0F3D-8901-644FBFE77097}"/>
              </a:ext>
            </a:extLst>
          </p:cNvPr>
          <p:cNvSpPr txBox="1">
            <a:spLocks noChangeArrowheads="1"/>
          </p:cNvSpPr>
          <p:nvPr/>
        </p:nvSpPr>
        <p:spPr bwMode="auto">
          <a:xfrm>
            <a:off x="420933" y="891446"/>
            <a:ext cx="9323599"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r" defTabSz="1007943" fontAlgn="base">
              <a:spcBef>
                <a:spcPct val="0"/>
              </a:spcBef>
              <a:spcAft>
                <a:spcPct val="0"/>
              </a:spcAft>
            </a:pPr>
            <a:r>
              <a:rPr lang="en-US" altLang="en-US" sz="2646" dirty="0" err="1">
                <a:solidFill>
                  <a:srgbClr val="E4A025"/>
                </a:solidFill>
                <a:latin typeface="Verdana" pitchFamily="34" charset="0"/>
                <a:ea typeface="MS PGothic" pitchFamily="34" charset="-128"/>
              </a:rPr>
              <a:t>Organise</a:t>
            </a:r>
            <a:r>
              <a:rPr lang="en-US" altLang="en-US" sz="2646" dirty="0">
                <a:solidFill>
                  <a:srgbClr val="E4A025"/>
                </a:solidFill>
                <a:latin typeface="Verdana" pitchFamily="34" charset="0"/>
                <a:ea typeface="MS PGothic" pitchFamily="34" charset="-128"/>
              </a:rPr>
              <a:t> from</a:t>
            </a:r>
          </a:p>
          <a:p>
            <a:pPr algn="r" defTabSz="1007943" fontAlgn="base">
              <a:spcBef>
                <a:spcPct val="0"/>
              </a:spcBef>
              <a:spcAft>
                <a:spcPct val="0"/>
              </a:spcAft>
            </a:pPr>
            <a:r>
              <a:rPr lang="en-US" altLang="en-US" sz="2646" dirty="0">
                <a:solidFill>
                  <a:srgbClr val="E4A025"/>
                </a:solidFill>
                <a:latin typeface="Verdana" pitchFamily="34" charset="0"/>
                <a:ea typeface="MS PGothic" pitchFamily="34" charset="-128"/>
              </a:rPr>
              <a:t> General </a:t>
            </a:r>
            <a:r>
              <a:rPr lang="en-US" altLang="en-US" sz="2646" dirty="0">
                <a:solidFill>
                  <a:srgbClr val="E4A025"/>
                </a:solidFill>
                <a:latin typeface="Verdana" pitchFamily="34" charset="0"/>
                <a:ea typeface="MS PGothic" pitchFamily="34" charset="-128"/>
                <a:sym typeface="Wingdings" panose="05000000000000000000" pitchFamily="2" charset="2"/>
              </a:rPr>
              <a:t> Specific</a:t>
            </a:r>
          </a:p>
          <a:p>
            <a:pPr algn="r" defTabSz="1007943" fontAlgn="base">
              <a:spcBef>
                <a:spcPct val="0"/>
              </a:spcBef>
              <a:spcAft>
                <a:spcPct val="0"/>
              </a:spcAft>
            </a:pPr>
            <a:r>
              <a:rPr lang="en-US" altLang="en-US" sz="2646" dirty="0">
                <a:solidFill>
                  <a:srgbClr val="E4A025"/>
                </a:solidFill>
                <a:latin typeface="Verdana" pitchFamily="34" charset="0"/>
                <a:ea typeface="MS PGothic" pitchFamily="34" charset="-128"/>
                <a:sym typeface="Wingdings" panose="05000000000000000000" pitchFamily="2" charset="2"/>
              </a:rPr>
              <a:t>Problem Solution</a:t>
            </a:r>
            <a:endParaRPr lang="en-US" altLang="en-US" sz="2205" dirty="0">
              <a:solidFill>
                <a:prstClr val="white"/>
              </a:solidFill>
              <a:latin typeface="Verdana" pitchFamily="34" charset="0"/>
              <a:ea typeface="MS PGothic" pitchFamily="34" charset="-128"/>
            </a:endParaRPr>
          </a:p>
        </p:txBody>
      </p:sp>
      <p:sp>
        <p:nvSpPr>
          <p:cNvPr id="6" name="Text Box 7">
            <a:extLst>
              <a:ext uri="{FF2B5EF4-FFF2-40B4-BE49-F238E27FC236}">
                <a16:creationId xmlns:a16="http://schemas.microsoft.com/office/drawing/2014/main" id="{A6892983-05F5-D852-630E-8F98FEBAC4E1}"/>
              </a:ext>
            </a:extLst>
          </p:cNvPr>
          <p:cNvSpPr txBox="1">
            <a:spLocks noChangeArrowheads="1"/>
          </p:cNvSpPr>
          <p:nvPr/>
        </p:nvSpPr>
        <p:spPr bwMode="auto">
          <a:xfrm>
            <a:off x="796457" y="2350342"/>
            <a:ext cx="85725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In contrast to Fayol’s pragmatic focus on management of organisations, Confucianism focuses on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the maintenance of relationships in society as a whole</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Social relationships are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categorised into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five types: emperor-subject, father-son, husband-wife, older-young brother, and friend-friend.  Leadership is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central to all of these relationships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because society is viewed as hierarchical, with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each member typically having power over some, while being subservient to others</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 The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potential for power struggles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means that harmony is seen as a key objective in order to secure the sustainability of the society. Therefore, in an organisational context,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leaders need to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maintain a harmonious environment in which employees willingly accept their duties. </a:t>
            </a:r>
            <a:r>
              <a:rPr lang="en-NZ" sz="1800" dirty="0">
                <a:solidFill>
                  <a:srgbClr val="FFC000"/>
                </a:solidFill>
                <a:latin typeface="Verdana" panose="020B0604030504040204" pitchFamily="34" charset="0"/>
                <a:ea typeface="Verdana" panose="020B0604030504040204" pitchFamily="34" charset="0"/>
                <a:cs typeface="Verdana" panose="020B0604030504040204" pitchFamily="34" charset="0"/>
              </a:rPr>
              <a:t>This requires leaders to </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maintain a delicate balance between  obligations from and rewards to their team members.</a:t>
            </a:r>
          </a:p>
        </p:txBody>
      </p:sp>
    </p:spTree>
    <p:custDataLst>
      <p:tags r:id="rId1"/>
    </p:custDataLst>
    <p:extLst>
      <p:ext uri="{BB962C8B-B14F-4D97-AF65-F5344CB8AC3E}">
        <p14:creationId xmlns:p14="http://schemas.microsoft.com/office/powerpoint/2010/main" val="2289106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Bringing it together</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7DE00883-3C37-EA95-BAA9-0CA23F09E0CC}"/>
              </a:ext>
            </a:extLst>
          </p:cNvPr>
          <p:cNvSpPr txBox="1">
            <a:spLocks/>
          </p:cNvSpPr>
          <p:nvPr/>
        </p:nvSpPr>
        <p:spPr>
          <a:xfrm>
            <a:off x="526433" y="2235967"/>
            <a:ext cx="9248240"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4"/>
                </a:solidFill>
              </a:rPr>
              <a:t>What do you like or dislike about this paragraph?</a:t>
            </a:r>
            <a:endParaRPr lang="en-US" dirty="0">
              <a:sym typeface="Wingdings" panose="05000000000000000000" pitchFamily="2" charset="2"/>
            </a:endParaRPr>
          </a:p>
        </p:txBody>
      </p:sp>
    </p:spTree>
    <p:custDataLst>
      <p:tags r:id="rId1"/>
    </p:custDataLst>
    <p:extLst>
      <p:ext uri="{BB962C8B-B14F-4D97-AF65-F5344CB8AC3E}">
        <p14:creationId xmlns:p14="http://schemas.microsoft.com/office/powerpoint/2010/main" val="2111389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Box 7">
            <a:extLst>
              <a:ext uri="{FF2B5EF4-FFF2-40B4-BE49-F238E27FC236}">
                <a16:creationId xmlns:a16="http://schemas.microsoft.com/office/drawing/2014/main" id="{9483819E-2050-CFC8-C2B6-6B351C68D081}"/>
              </a:ext>
            </a:extLst>
          </p:cNvPr>
          <p:cNvSpPr txBox="1">
            <a:spLocks noChangeArrowheads="1"/>
          </p:cNvSpPr>
          <p:nvPr/>
        </p:nvSpPr>
        <p:spPr bwMode="auto">
          <a:xfrm>
            <a:off x="834940" y="1019909"/>
            <a:ext cx="7922198" cy="5588453"/>
          </a:xfrm>
          <a:prstGeom prst="rect">
            <a:avLst/>
          </a:prstGeom>
          <a:solidFill>
            <a:srgbClr val="06498D"/>
          </a:solidFill>
          <a:ln>
            <a:noFill/>
          </a:ln>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1007943" fontAlgn="base">
              <a:spcBef>
                <a:spcPct val="0"/>
              </a:spcBef>
              <a:spcAft>
                <a:spcPct val="0"/>
              </a:spcAft>
            </a:pPr>
            <a:r>
              <a:rPr lang="en-US" altLang="en-US" sz="1984" b="0" dirty="0">
                <a:solidFill>
                  <a:prstClr val="white"/>
                </a:solidFill>
                <a:latin typeface="Verdana" pitchFamily="34" charset="0"/>
                <a:ea typeface="MS PGothic" pitchFamily="34" charset="-128"/>
              </a:rPr>
              <a:t>Another effect of climate change is the increased intensity of severe storms, as a result of higher ocean temperatures (EPA, 2016). Severe storms (variously known as hurricanes, typhoons or cyclones) can extend more than a hundred </a:t>
            </a:r>
            <a:r>
              <a:rPr lang="en-US" altLang="en-US" sz="1984" b="0" dirty="0" err="1">
                <a:solidFill>
                  <a:prstClr val="white"/>
                </a:solidFill>
                <a:latin typeface="Verdana" pitchFamily="34" charset="0"/>
                <a:ea typeface="MS PGothic" pitchFamily="34" charset="-128"/>
              </a:rPr>
              <a:t>kilometres</a:t>
            </a:r>
            <a:r>
              <a:rPr lang="en-US" altLang="en-US" sz="1984" b="0" dirty="0">
                <a:solidFill>
                  <a:prstClr val="white"/>
                </a:solidFill>
                <a:latin typeface="Verdana" pitchFamily="34" charset="0"/>
                <a:ea typeface="MS PGothic" pitchFamily="34" charset="-128"/>
              </a:rPr>
              <a:t> in diameter, with winds gusting to over 200kph (</a:t>
            </a:r>
            <a:r>
              <a:rPr lang="en-US" altLang="en-US" sz="1984" b="0" dirty="0" err="1">
                <a:solidFill>
                  <a:prstClr val="white"/>
                </a:solidFill>
                <a:latin typeface="Verdana" pitchFamily="34" charset="0"/>
                <a:ea typeface="MS PGothic" pitchFamily="34" charset="-128"/>
              </a:rPr>
              <a:t>Snowdon</a:t>
            </a:r>
            <a:r>
              <a:rPr lang="en-US" altLang="en-US" sz="1984" b="0" dirty="0">
                <a:solidFill>
                  <a:prstClr val="white"/>
                </a:solidFill>
                <a:latin typeface="Verdana" pitchFamily="34" charset="0"/>
                <a:ea typeface="MS PGothic" pitchFamily="34" charset="-128"/>
              </a:rPr>
              <a:t>, 2006). So great, in fact, is the energy released by a severe storm that it has been estimated to exceed the total energy consumed by humankind throughout the world in one year (Fowles, 2001). Together with other extreme weather events, storms have been responsible for nearly two million deaths over the last thirty years. They also cause economic losses estimated at $US150 billion each year (World Bank, 2013). These impacts are not restricted to the tropics. Tropical storms have been known to </a:t>
            </a:r>
            <a:r>
              <a:rPr lang="en-US" altLang="en-US" sz="1984" b="0" dirty="0" err="1">
                <a:solidFill>
                  <a:prstClr val="white"/>
                </a:solidFill>
                <a:latin typeface="Verdana" pitchFamily="34" charset="0"/>
                <a:ea typeface="MS PGothic" pitchFamily="34" charset="-128"/>
              </a:rPr>
              <a:t>reintensify</a:t>
            </a:r>
            <a:r>
              <a:rPr lang="en-US" altLang="en-US" sz="1984" b="0" dirty="0">
                <a:solidFill>
                  <a:prstClr val="white"/>
                </a:solidFill>
                <a:latin typeface="Verdana" pitchFamily="34" charset="0"/>
                <a:ea typeface="MS PGothic" pitchFamily="34" charset="-128"/>
              </a:rPr>
              <a:t> as they reach New Zealand. For instance, in 1968, Cyclone Gisele produced gusts of up to 270kph in Wellington and led to the sinking of the ferry </a:t>
            </a:r>
            <a:r>
              <a:rPr lang="en-US" altLang="en-US" sz="1984" b="0" dirty="0" err="1">
                <a:solidFill>
                  <a:prstClr val="white"/>
                </a:solidFill>
                <a:latin typeface="Verdana" pitchFamily="34" charset="0"/>
                <a:ea typeface="MS PGothic" pitchFamily="34" charset="-128"/>
              </a:rPr>
              <a:t>Wahine</a:t>
            </a:r>
            <a:r>
              <a:rPr lang="en-US" altLang="en-US" sz="1984" b="0" dirty="0">
                <a:solidFill>
                  <a:prstClr val="white"/>
                </a:solidFill>
                <a:latin typeface="Verdana" pitchFamily="34" charset="0"/>
                <a:ea typeface="MS PGothic" pitchFamily="34" charset="-128"/>
              </a:rPr>
              <a:t>, with 51 fatalities (Sinclair, 2002).</a:t>
            </a:r>
          </a:p>
        </p:txBody>
      </p:sp>
    </p:spTree>
    <p:custDataLst>
      <p:tags r:id="rId1"/>
    </p:custDataLst>
    <p:extLst>
      <p:ext uri="{BB962C8B-B14F-4D97-AF65-F5344CB8AC3E}">
        <p14:creationId xmlns:p14="http://schemas.microsoft.com/office/powerpoint/2010/main" val="2440033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Summary</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8422FEFA-5CE4-3D20-2DCC-39DF5A4A7450}"/>
              </a:ext>
            </a:extLst>
          </p:cNvPr>
          <p:cNvSpPr txBox="1">
            <a:spLocks/>
          </p:cNvSpPr>
          <p:nvPr/>
        </p:nvSpPr>
        <p:spPr>
          <a:xfrm>
            <a:off x="444688" y="2297586"/>
            <a:ext cx="9478913" cy="3271069"/>
          </a:xfrm>
          <a:prstGeom prst="rect">
            <a:avLst/>
          </a:prstGeom>
        </p:spPr>
        <p:txBody>
          <a:bodyPr numCol="1">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600"/>
              </a:spcBef>
              <a:spcAft>
                <a:spcPts val="600"/>
              </a:spcAft>
            </a:pPr>
            <a:r>
              <a:rPr lang="en-US" sz="3400" dirty="0">
                <a:solidFill>
                  <a:srgbClr val="FFC000"/>
                </a:solidFill>
              </a:rPr>
              <a:t>In academic writing, paragraphs are typically 4-8 sentences long (about </a:t>
            </a:r>
            <a:r>
              <a:rPr lang="en-US" sz="3400" dirty="0"/>
              <a:t>150 to 250 words</a:t>
            </a:r>
            <a:r>
              <a:rPr lang="en-US" sz="3400" dirty="0">
                <a:solidFill>
                  <a:srgbClr val="FFC000"/>
                </a:solidFill>
              </a:rPr>
              <a:t>).</a:t>
            </a:r>
          </a:p>
          <a:p>
            <a:pPr marL="342900" indent="-342900">
              <a:lnSpc>
                <a:spcPct val="100000"/>
              </a:lnSpc>
              <a:spcBef>
                <a:spcPts val="600"/>
              </a:spcBef>
              <a:spcAft>
                <a:spcPts val="600"/>
              </a:spcAft>
            </a:pPr>
            <a:r>
              <a:rPr lang="en-US" sz="3400" dirty="0">
                <a:solidFill>
                  <a:srgbClr val="FFC000"/>
                </a:solidFill>
              </a:rPr>
              <a:t>They should only be on </a:t>
            </a:r>
            <a:r>
              <a:rPr lang="en-US" sz="3400" dirty="0"/>
              <a:t>one point </a:t>
            </a:r>
            <a:r>
              <a:rPr lang="en-US" sz="3400" dirty="0">
                <a:solidFill>
                  <a:srgbClr val="FFC000"/>
                </a:solidFill>
              </a:rPr>
              <a:t>at a time</a:t>
            </a:r>
          </a:p>
          <a:p>
            <a:pPr marL="342900" indent="-342900">
              <a:lnSpc>
                <a:spcPct val="100000"/>
              </a:lnSpc>
              <a:spcBef>
                <a:spcPts val="600"/>
              </a:spcBef>
              <a:spcAft>
                <a:spcPts val="600"/>
              </a:spcAft>
            </a:pPr>
            <a:r>
              <a:rPr lang="en-US" sz="3400" dirty="0">
                <a:solidFill>
                  <a:srgbClr val="FFC000"/>
                </a:solidFill>
              </a:rPr>
              <a:t>Opening (topic) sentences indicate the </a:t>
            </a:r>
            <a:r>
              <a:rPr lang="en-US" sz="3400" dirty="0"/>
              <a:t>main argument </a:t>
            </a:r>
            <a:r>
              <a:rPr lang="en-US" sz="3400" dirty="0">
                <a:solidFill>
                  <a:srgbClr val="FFC000"/>
                </a:solidFill>
              </a:rPr>
              <a:t>of a paragraph, and act like a </a:t>
            </a:r>
            <a:r>
              <a:rPr lang="en-US" sz="3400" dirty="0"/>
              <a:t>bridge</a:t>
            </a:r>
            <a:r>
              <a:rPr lang="en-US" sz="3400" dirty="0">
                <a:solidFill>
                  <a:srgbClr val="FFC000"/>
                </a:solidFill>
              </a:rPr>
              <a:t> between paragraphs.</a:t>
            </a:r>
          </a:p>
          <a:p>
            <a:pPr marL="342900" indent="-342900">
              <a:lnSpc>
                <a:spcPct val="100000"/>
              </a:lnSpc>
              <a:spcBef>
                <a:spcPts val="600"/>
              </a:spcBef>
              <a:spcAft>
                <a:spcPts val="600"/>
              </a:spcAft>
            </a:pPr>
            <a:r>
              <a:rPr lang="en-US" sz="3400" dirty="0">
                <a:solidFill>
                  <a:srgbClr val="FFC000"/>
                </a:solidFill>
              </a:rPr>
              <a:t>‘</a:t>
            </a:r>
            <a:r>
              <a:rPr lang="en-US" sz="3400" dirty="0"/>
              <a:t>PIE</a:t>
            </a:r>
            <a:r>
              <a:rPr lang="en-US" sz="3400" dirty="0">
                <a:solidFill>
                  <a:srgbClr val="FFC000"/>
                </a:solidFill>
              </a:rPr>
              <a:t>’ is a useful way to </a:t>
            </a:r>
            <a:r>
              <a:rPr lang="en-US" sz="3400" dirty="0" err="1">
                <a:solidFill>
                  <a:srgbClr val="FFC000"/>
                </a:solidFill>
              </a:rPr>
              <a:t>organise</a:t>
            </a:r>
            <a:r>
              <a:rPr lang="en-US" sz="3400" dirty="0">
                <a:solidFill>
                  <a:srgbClr val="FFC000"/>
                </a:solidFill>
              </a:rPr>
              <a:t> paragraphs – make sure the opening claim is supported!</a:t>
            </a:r>
          </a:p>
          <a:p>
            <a:pPr marL="342900" indent="-342900">
              <a:lnSpc>
                <a:spcPct val="100000"/>
              </a:lnSpc>
              <a:spcBef>
                <a:spcPts val="600"/>
              </a:spcBef>
              <a:spcAft>
                <a:spcPts val="600"/>
              </a:spcAft>
            </a:pPr>
            <a:r>
              <a:rPr lang="en-US" sz="3400" dirty="0">
                <a:solidFill>
                  <a:srgbClr val="FFC000"/>
                </a:solidFill>
              </a:rPr>
              <a:t>Paragraphs can flow better if you use </a:t>
            </a:r>
            <a:r>
              <a:rPr lang="en-US" sz="3400" dirty="0"/>
              <a:t>back-references</a:t>
            </a:r>
            <a:r>
              <a:rPr lang="en-US" sz="3400" dirty="0">
                <a:solidFill>
                  <a:srgbClr val="FFC000"/>
                </a:solidFill>
              </a:rPr>
              <a:t> and </a:t>
            </a:r>
            <a:r>
              <a:rPr lang="en-US" sz="3400" dirty="0"/>
              <a:t>signpost words</a:t>
            </a:r>
            <a:r>
              <a:rPr lang="en-US" sz="3400" dirty="0">
                <a:solidFill>
                  <a:srgbClr val="FFC000"/>
                </a:solidFill>
              </a:rPr>
              <a:t>, etc.</a:t>
            </a:r>
          </a:p>
          <a:p>
            <a:pPr>
              <a:lnSpc>
                <a:spcPct val="100000"/>
              </a:lnSpc>
              <a:spcBef>
                <a:spcPts val="600"/>
              </a:spcBef>
              <a:spcAft>
                <a:spcPts val="600"/>
              </a:spcAft>
            </a:pPr>
            <a:endParaRPr lang="en-NZ" sz="2000" dirty="0">
              <a:solidFill>
                <a:srgbClr val="FFC000"/>
              </a:solidFill>
            </a:endParaRPr>
          </a:p>
          <a:p>
            <a:pPr lvl="1">
              <a:lnSpc>
                <a:spcPct val="100000"/>
              </a:lnSpc>
              <a:spcBef>
                <a:spcPts val="600"/>
              </a:spcBef>
              <a:spcAft>
                <a:spcPts val="600"/>
              </a:spcAft>
            </a:pPr>
            <a:endParaRPr lang="en-US" sz="2000" dirty="0">
              <a:solidFill>
                <a:srgbClr val="FFC000"/>
              </a:solidFill>
            </a:endParaRPr>
          </a:p>
        </p:txBody>
      </p:sp>
    </p:spTree>
    <p:custDataLst>
      <p:tags r:id="rId1"/>
    </p:custDataLst>
    <p:extLst>
      <p:ext uri="{BB962C8B-B14F-4D97-AF65-F5344CB8AC3E}">
        <p14:creationId xmlns:p14="http://schemas.microsoft.com/office/powerpoint/2010/main" val="625206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Need help?</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itle 1">
            <a:extLst>
              <a:ext uri="{FF2B5EF4-FFF2-40B4-BE49-F238E27FC236}">
                <a16:creationId xmlns:a16="http://schemas.microsoft.com/office/drawing/2014/main" id="{6B1EB3C6-2D37-A27E-2CAC-CAE62E3AD53B}"/>
              </a:ext>
            </a:extLst>
          </p:cNvPr>
          <p:cNvSpPr txBox="1">
            <a:spLocks/>
          </p:cNvSpPr>
          <p:nvPr/>
        </p:nvSpPr>
        <p:spPr>
          <a:xfrm>
            <a:off x="3438988" y="1664486"/>
            <a:ext cx="5982346" cy="846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2400" dirty="0"/>
              <a:t> </a:t>
            </a:r>
            <a:r>
              <a:rPr lang="en-NZ" sz="2400" dirty="0">
                <a:solidFill>
                  <a:schemeClr val="bg1"/>
                </a:solidFill>
              </a:rPr>
              <a:t>We have a range of free services to help you with your assignment writing and study skills</a:t>
            </a:r>
            <a:endParaRPr lang="en-NZ" sz="2800" dirty="0">
              <a:solidFill>
                <a:schemeClr val="bg1"/>
              </a:solidFill>
            </a:endParaRPr>
          </a:p>
        </p:txBody>
      </p:sp>
      <p:sp>
        <p:nvSpPr>
          <p:cNvPr id="7" name="Content Placeholder 2">
            <a:extLst>
              <a:ext uri="{FF2B5EF4-FFF2-40B4-BE49-F238E27FC236}">
                <a16:creationId xmlns:a16="http://schemas.microsoft.com/office/drawing/2014/main" id="{8C2DFD8B-5B15-7F1C-D02F-235F88CB2659}"/>
              </a:ext>
            </a:extLst>
          </p:cNvPr>
          <p:cNvSpPr txBox="1">
            <a:spLocks/>
          </p:cNvSpPr>
          <p:nvPr/>
        </p:nvSpPr>
        <p:spPr>
          <a:xfrm>
            <a:off x="838200" y="2528171"/>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200" b="1" dirty="0">
              <a:solidFill>
                <a:srgbClr val="FFC000"/>
              </a:solidFill>
              <a:hlinkClick r:id="rId3">
                <a:extLst>
                  <a:ext uri="{A12FA001-AC4F-418D-AE19-62706E023703}">
                    <ahyp:hlinkClr xmlns:ahyp="http://schemas.microsoft.com/office/drawing/2018/hyperlinkcolor" val="tx"/>
                  </a:ext>
                </a:extLst>
              </a:hlinkClick>
            </a:endParaRPr>
          </a:p>
          <a:p>
            <a:pPr algn="l"/>
            <a:r>
              <a:rPr lang="en-US" sz="1200" b="1" dirty="0">
                <a:solidFill>
                  <a:srgbClr val="FFC000"/>
                </a:solidFill>
                <a:hlinkClick r:id="rId3">
                  <a:extLst>
                    <a:ext uri="{A12FA001-AC4F-418D-AE19-62706E023703}">
                      <ahyp:hlinkClr xmlns:ahyp="http://schemas.microsoft.com/office/drawing/2018/hyperlinkcolor" val="tx"/>
                    </a:ext>
                  </a:extLst>
                </a:hlinkClick>
              </a:rPr>
              <a:t>Individual Support</a:t>
            </a:r>
            <a:r>
              <a:rPr lang="en-US" sz="1200" dirty="0">
                <a:solidFill>
                  <a:srgbClr val="FFC000"/>
                </a:solidFill>
              </a:rPr>
              <a:t>: </a:t>
            </a:r>
            <a:r>
              <a:rPr lang="en-US" sz="1200" dirty="0"/>
              <a:t>Want to discuss your assignment before you hand it in? Want to discuss study skills (e.g. how to manage time)? Book an appointment at </a:t>
            </a:r>
            <a:r>
              <a:rPr lang="en-NZ" sz="1200" u="sng" dirty="0">
                <a:solidFill>
                  <a:srgbClr val="FFC000"/>
                </a:solidFill>
              </a:rPr>
              <a:t>https://massey-nz.libcal.com/</a:t>
            </a:r>
            <a:r>
              <a:rPr lang="en-NZ" sz="1200" u="sng" dirty="0"/>
              <a:t> </a:t>
            </a:r>
          </a:p>
          <a:p>
            <a:pPr algn="l"/>
            <a:r>
              <a:rPr lang="en-US" sz="1200" b="1" dirty="0">
                <a:solidFill>
                  <a:srgbClr val="FFC000"/>
                </a:solidFill>
                <a:hlinkClick r:id="rId4">
                  <a:extLst>
                    <a:ext uri="{A12FA001-AC4F-418D-AE19-62706E023703}">
                      <ahyp:hlinkClr xmlns:ahyp="http://schemas.microsoft.com/office/drawing/2018/hyperlinkcolor" val="tx"/>
                    </a:ext>
                  </a:extLst>
                </a:hlinkClick>
              </a:rPr>
              <a:t>Pre-Reading Service</a:t>
            </a:r>
            <a:r>
              <a:rPr lang="en-US" sz="1200" b="1" dirty="0">
                <a:solidFill>
                  <a:srgbClr val="FFC000"/>
                </a:solidFill>
              </a:rPr>
              <a:t>: </a:t>
            </a:r>
            <a:r>
              <a:rPr lang="en-US" sz="1200" dirty="0"/>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pPr algn="l"/>
            <a:r>
              <a:rPr lang="en-US" sz="1200" b="1" dirty="0">
                <a:solidFill>
                  <a:srgbClr val="FFC000"/>
                </a:solidFill>
                <a:hlinkClick r:id="rId5">
                  <a:extLst>
                    <a:ext uri="{A12FA001-AC4F-418D-AE19-62706E023703}">
                      <ahyp:hlinkClr xmlns:ahyp="http://schemas.microsoft.com/office/drawing/2018/hyperlinkcolor" val="tx"/>
                    </a:ext>
                  </a:extLst>
                </a:hlinkClick>
              </a:rPr>
              <a:t>Workshops</a:t>
            </a:r>
            <a:r>
              <a:rPr lang="en-US" sz="1200" b="1" dirty="0">
                <a:solidFill>
                  <a:srgbClr val="FFC000"/>
                </a:solidFill>
              </a:rPr>
              <a:t>: </a:t>
            </a:r>
            <a:r>
              <a:rPr lang="en-US" sz="1200" dirty="0"/>
              <a:t>Seminars and workshops are run on campus and online, which can help you with writing and study skills, such as essay writing, referencing, and writing research proposals. See here for </a:t>
            </a:r>
            <a:r>
              <a:rPr lang="en-US" sz="1200" dirty="0" err="1"/>
              <a:t>programmes</a:t>
            </a:r>
            <a:r>
              <a:rPr lang="en-US" sz="1200" dirty="0"/>
              <a:t> and registration details. See </a:t>
            </a:r>
            <a:r>
              <a:rPr lang="en-NZ" sz="1200" dirty="0">
                <a:solidFill>
                  <a:srgbClr val="FFC000"/>
                </a:solidFill>
                <a:hlinkClick r:id="rId6">
                  <a:extLst>
                    <a:ext uri="{A12FA001-AC4F-418D-AE19-62706E023703}">
                      <ahyp:hlinkClr xmlns:ahyp="http://schemas.microsoft.com/office/drawing/2018/hyperlinkcolor" val="tx"/>
                    </a:ext>
                  </a:extLst>
                </a:hlinkClick>
              </a:rPr>
              <a:t>http://owll.massey.ac.nz/about-OWLL/workshops.php</a:t>
            </a:r>
            <a:endParaRPr lang="en-NZ" sz="1200" dirty="0">
              <a:solidFill>
                <a:srgbClr val="FFC000"/>
              </a:solidFill>
            </a:endParaRPr>
          </a:p>
          <a:p>
            <a:pPr algn="l"/>
            <a:r>
              <a:rPr lang="en-US" sz="1200" b="1" dirty="0">
                <a:solidFill>
                  <a:srgbClr val="FFC000"/>
                </a:solidFill>
                <a:hlinkClick r:id="rId7">
                  <a:extLst>
                    <a:ext uri="{A12FA001-AC4F-418D-AE19-62706E023703}">
                      <ahyp:hlinkClr xmlns:ahyp="http://schemas.microsoft.com/office/drawing/2018/hyperlinkcolor" val="tx"/>
                    </a:ext>
                  </a:extLst>
                </a:hlinkClick>
              </a:rPr>
              <a:t>Academic Q+A</a:t>
            </a:r>
            <a:r>
              <a:rPr lang="en-US" sz="1200" b="1" dirty="0">
                <a:solidFill>
                  <a:srgbClr val="FFC000"/>
                </a:solidFill>
              </a:rPr>
              <a:t> </a:t>
            </a:r>
            <a:r>
              <a:rPr lang="en-US" sz="1200" b="1" dirty="0">
                <a:solidFill>
                  <a:srgbClr val="FFC000"/>
                </a:solidFill>
                <a:hlinkClick r:id="rId8">
                  <a:extLst>
                    <a:ext uri="{A12FA001-AC4F-418D-AE19-62706E023703}">
                      <ahyp:hlinkClr xmlns:ahyp="http://schemas.microsoft.com/office/drawing/2018/hyperlinkcolor" val="tx"/>
                    </a:ext>
                  </a:extLst>
                </a:hlinkClick>
              </a:rPr>
              <a:t>forum</a:t>
            </a:r>
            <a:r>
              <a:rPr lang="en-US" sz="1200" b="1" dirty="0">
                <a:solidFill>
                  <a:srgbClr val="FFC000"/>
                </a:solidFill>
              </a:rPr>
              <a:t>: </a:t>
            </a:r>
            <a:r>
              <a:rPr lang="en-US" sz="1200" dirty="0"/>
              <a:t>Ask our consultants a question about academic writing and/or study </a:t>
            </a:r>
            <a:r>
              <a:rPr lang="en-NZ" sz="1200" dirty="0"/>
              <a:t>skills. </a:t>
            </a:r>
            <a:r>
              <a:rPr lang="en-US" sz="1200" dirty="0"/>
              <a:t>The Q &amp; A forum is a place for students to receive help with quick, study-related questions. You can access the forum through the Academic Writing and Learning Support site on your Stream homepage.</a:t>
            </a:r>
            <a:endParaRPr lang="en-NZ" sz="1200" dirty="0"/>
          </a:p>
          <a:p>
            <a:pPr algn="l"/>
            <a:r>
              <a:rPr lang="en-US" sz="1200" b="1" dirty="0">
                <a:solidFill>
                  <a:srgbClr val="FFC000"/>
                </a:solidFill>
                <a:hlinkClick r:id="rId9">
                  <a:extLst>
                    <a:ext uri="{A12FA001-AC4F-418D-AE19-62706E023703}">
                      <ahyp:hlinkClr xmlns:ahyp="http://schemas.microsoft.com/office/drawing/2018/hyperlinkcolor" val="tx"/>
                    </a:ext>
                  </a:extLst>
                </a:hlinkClick>
              </a:rPr>
              <a:t>OWLL</a:t>
            </a:r>
            <a:r>
              <a:rPr lang="en-US" sz="1200" b="1" dirty="0">
                <a:solidFill>
                  <a:srgbClr val="FFC000"/>
                </a:solidFill>
              </a:rPr>
              <a:t>: </a:t>
            </a:r>
            <a:r>
              <a:rPr lang="en-US" sz="1200" dirty="0"/>
              <a:t>Information about academic writing and study skills, including assignment planning, </a:t>
            </a:r>
            <a:r>
              <a:rPr lang="en-NZ" sz="1200" dirty="0"/>
              <a:t>essays, reports, and referencing. Go to </a:t>
            </a:r>
            <a:r>
              <a:rPr lang="en-NZ" sz="1200" dirty="0">
                <a:solidFill>
                  <a:srgbClr val="FFC000"/>
                </a:solidFill>
                <a:hlinkClick r:id="rId9">
                  <a:extLst>
                    <a:ext uri="{A12FA001-AC4F-418D-AE19-62706E023703}">
                      <ahyp:hlinkClr xmlns:ahyp="http://schemas.microsoft.com/office/drawing/2018/hyperlinkcolor" val="tx"/>
                    </a:ext>
                  </a:extLst>
                </a:hlinkClick>
              </a:rPr>
              <a:t>http://owll.massey.ac.nz/index.php</a:t>
            </a:r>
            <a:endParaRPr lang="en-NZ" sz="1200" dirty="0">
              <a:solidFill>
                <a:srgbClr val="FFC000"/>
              </a:solidFill>
            </a:endParaRPr>
          </a:p>
          <a:p>
            <a:pPr algn="l"/>
            <a:r>
              <a:rPr lang="en-US" sz="1200" b="1" dirty="0">
                <a:solidFill>
                  <a:srgbClr val="FFC000"/>
                </a:solidFill>
                <a:hlinkClick r:id="rId10">
                  <a:extLst>
                    <a:ext uri="{A12FA001-AC4F-418D-AE19-62706E023703}">
                      <ahyp:hlinkClr xmlns:ahyp="http://schemas.microsoft.com/office/drawing/2018/hyperlinkcolor" val="tx"/>
                    </a:ext>
                  </a:extLst>
                </a:hlinkClick>
              </a:rPr>
              <a:t>Disability Services</a:t>
            </a:r>
            <a:r>
              <a:rPr lang="en-US" sz="1200" b="1" dirty="0">
                <a:solidFill>
                  <a:srgbClr val="FFC000"/>
                </a:solidFill>
              </a:rPr>
              <a:t>: </a:t>
            </a:r>
            <a:r>
              <a:rPr lang="en-US" sz="1200" dirty="0"/>
              <a:t>A range of services and support for students who have health and disability issues that are impacting their study.</a:t>
            </a:r>
          </a:p>
          <a:p>
            <a:pPr algn="l"/>
            <a:r>
              <a:rPr lang="en-US" sz="1200" b="1" dirty="0">
                <a:solidFill>
                  <a:srgbClr val="FFC000"/>
                </a:solidFill>
                <a:hlinkClick r:id="rId11">
                  <a:extLst>
                    <a:ext uri="{A12FA001-AC4F-418D-AE19-62706E023703}">
                      <ahyp:hlinkClr xmlns:ahyp="http://schemas.microsoft.com/office/drawing/2018/hyperlinkcolor" val="tx"/>
                    </a:ext>
                  </a:extLst>
                </a:hlinkClick>
              </a:rPr>
              <a:t>Pacific Massey: </a:t>
            </a:r>
            <a:r>
              <a:rPr lang="en-US" sz="1200" dirty="0"/>
              <a:t>Whether studying as an internal or distance student, you can also access Learning support from the Pasifika Learning </a:t>
            </a:r>
            <a:r>
              <a:rPr lang="en-NZ" sz="1200" dirty="0"/>
              <a:t>Advisors.</a:t>
            </a:r>
          </a:p>
          <a:p>
            <a:pPr algn="l"/>
            <a:r>
              <a:rPr lang="fi-FI" sz="1200" b="1" dirty="0">
                <a:solidFill>
                  <a:srgbClr val="FFC000"/>
                </a:solidFill>
                <a:hlinkClick r:id="rId12">
                  <a:extLst>
                    <a:ext uri="{A12FA001-AC4F-418D-AE19-62706E023703}">
                      <ahyp:hlinkClr xmlns:ahyp="http://schemas.microsoft.com/office/drawing/2018/hyperlinkcolor" val="tx"/>
                    </a:ext>
                  </a:extLst>
                </a:hlinkClick>
              </a:rPr>
              <a:t>Te Rau Tauawhi: </a:t>
            </a:r>
            <a:r>
              <a:rPr lang="fi-FI" sz="1200" dirty="0"/>
              <a:t>Ko t</a:t>
            </a:r>
            <a:r>
              <a:rPr lang="fr-FR" sz="1200" dirty="0"/>
              <a:t>ā</a:t>
            </a:r>
            <a:r>
              <a:rPr lang="fi-FI" sz="1200" dirty="0"/>
              <a:t> Te Rau Tauawhi he </a:t>
            </a:r>
            <a:r>
              <a:rPr lang="fr-FR" sz="1200" dirty="0"/>
              <a:t>ā</a:t>
            </a:r>
            <a:r>
              <a:rPr lang="fi-FI" sz="1200" dirty="0"/>
              <a:t>whina i ng</a:t>
            </a:r>
            <a:r>
              <a:rPr lang="fr-FR" sz="1200" dirty="0"/>
              <a:t>ā</a:t>
            </a:r>
            <a:r>
              <a:rPr lang="fi-FI" sz="1200" dirty="0"/>
              <a:t> tauira M</a:t>
            </a:r>
            <a:r>
              <a:rPr lang="fr-FR" sz="1200" dirty="0"/>
              <a:t>ā</a:t>
            </a:r>
            <a:r>
              <a:rPr lang="fi-FI" sz="1200" dirty="0"/>
              <a:t>ori ki te tuku aromatawatai ki Te Reo M</a:t>
            </a:r>
            <a:r>
              <a:rPr lang="fr-FR" sz="1200" dirty="0"/>
              <a:t>ā</a:t>
            </a:r>
            <a:r>
              <a:rPr lang="fi-FI" sz="1200" dirty="0"/>
              <a:t>ori, ki te tautoko hoki i </a:t>
            </a:r>
            <a:r>
              <a:rPr lang="en-US" sz="1200" dirty="0"/>
              <a:t>ng</a:t>
            </a:r>
            <a:r>
              <a:rPr lang="fr-FR" sz="1200" dirty="0"/>
              <a:t>ā</a:t>
            </a:r>
            <a:r>
              <a:rPr lang="en-US" sz="1200" dirty="0"/>
              <a:t> </a:t>
            </a:r>
            <a:r>
              <a:rPr lang="fr-FR" sz="1200" dirty="0"/>
              <a:t>ā</a:t>
            </a:r>
            <a:r>
              <a:rPr lang="en-US" sz="1200" dirty="0" err="1"/>
              <a:t>huatanga</a:t>
            </a:r>
            <a:r>
              <a:rPr lang="en-US" sz="1200" dirty="0"/>
              <a:t> </a:t>
            </a:r>
            <a:r>
              <a:rPr lang="en-US" sz="1200" dirty="0" err="1"/>
              <a:t>whakarite</a:t>
            </a:r>
            <a:r>
              <a:rPr lang="en-US" sz="1200" dirty="0"/>
              <a:t> </a:t>
            </a:r>
            <a:r>
              <a:rPr lang="en-US" sz="1200" dirty="0" err="1"/>
              <a:t>tuhinga</a:t>
            </a:r>
            <a:r>
              <a:rPr lang="en-US" sz="1200" dirty="0"/>
              <a:t>. The </a:t>
            </a:r>
            <a:r>
              <a:rPr lang="fr-FR" sz="1200" dirty="0"/>
              <a:t>Te Rau </a:t>
            </a:r>
            <a:r>
              <a:rPr lang="fr-FR" sz="1200" dirty="0" err="1"/>
              <a:t>Tauawhi</a:t>
            </a:r>
            <a:r>
              <a:rPr lang="fr-FR" sz="1200" dirty="0"/>
              <a:t> </a:t>
            </a:r>
            <a:r>
              <a:rPr lang="fr-FR" sz="1200" dirty="0" err="1"/>
              <a:t>Māori</a:t>
            </a:r>
            <a:r>
              <a:rPr lang="fr-FR" sz="1200" dirty="0"/>
              <a:t> Student Centre can </a:t>
            </a:r>
            <a:r>
              <a:rPr lang="en-US" sz="1200" dirty="0"/>
              <a:t>help you to submit your assignment in </a:t>
            </a:r>
            <a:r>
              <a:rPr lang="en-US" sz="1200" dirty="0" err="1"/>
              <a:t>Te</a:t>
            </a:r>
            <a:r>
              <a:rPr lang="en-US" sz="1200" dirty="0"/>
              <a:t> </a:t>
            </a:r>
            <a:r>
              <a:rPr lang="en-US" sz="1200" dirty="0" err="1"/>
              <a:t>Reo</a:t>
            </a:r>
            <a:r>
              <a:rPr lang="en-US" sz="1200" dirty="0"/>
              <a:t> M</a:t>
            </a:r>
            <a:r>
              <a:rPr lang="fr-FR" sz="1200" dirty="0"/>
              <a:t>ā</a:t>
            </a:r>
            <a:r>
              <a:rPr lang="en-US" sz="1200" dirty="0" err="1"/>
              <a:t>ori</a:t>
            </a:r>
            <a:r>
              <a:rPr lang="en-US" sz="1200" dirty="0"/>
              <a:t> and provide general assignment structure </a:t>
            </a:r>
            <a:r>
              <a:rPr lang="en-NZ" sz="1200" dirty="0"/>
              <a:t>support.</a:t>
            </a:r>
            <a:endParaRPr lang="en-NZ" sz="1200" dirty="0">
              <a:solidFill>
                <a:srgbClr val="FFC000"/>
              </a:solidFill>
            </a:endParaRPr>
          </a:p>
        </p:txBody>
      </p:sp>
    </p:spTree>
    <p:custDataLst>
      <p:tags r:id="rId1"/>
    </p:custDataLst>
    <p:extLst>
      <p:ext uri="{BB962C8B-B14F-4D97-AF65-F5344CB8AC3E}">
        <p14:creationId xmlns:p14="http://schemas.microsoft.com/office/powerpoint/2010/main" val="51524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876182"/>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Centre for Learner Success</a:t>
            </a:r>
          </a:p>
        </p:txBody>
      </p:sp>
      <p:sp>
        <p:nvSpPr>
          <p:cNvPr id="2" name="TextBox 1">
            <a:extLst>
              <a:ext uri="{FF2B5EF4-FFF2-40B4-BE49-F238E27FC236}">
                <a16:creationId xmlns:a16="http://schemas.microsoft.com/office/drawing/2014/main" id="{6E3A0AAC-9BD8-B090-0D8B-A6635440CD47}"/>
              </a:ext>
            </a:extLst>
          </p:cNvPr>
          <p:cNvSpPr txBox="1"/>
          <p:nvPr/>
        </p:nvSpPr>
        <p:spPr>
          <a:xfrm>
            <a:off x="1523999" y="1569642"/>
            <a:ext cx="5369169" cy="3572773"/>
          </a:xfrm>
          <a:prstGeom prst="rect">
            <a:avLst/>
          </a:prstGeom>
          <a:solidFill>
            <a:schemeClr val="bg1"/>
          </a:solidFill>
        </p:spPr>
        <p:txBody>
          <a:bodyPr wrap="square" rtlCol="0">
            <a:spAutoFit/>
          </a:bodyPr>
          <a:lstStyle/>
          <a:p>
            <a:pPr defTabSz="969989" fontAlgn="base">
              <a:spcBef>
                <a:spcPct val="0"/>
              </a:spcBef>
              <a:spcAft>
                <a:spcPts val="1273"/>
              </a:spcAft>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We help students with…</a:t>
            </a:r>
          </a:p>
          <a:p>
            <a:pPr marL="186926" indent="-186926" defTabSz="969989" fontAlgn="base">
              <a:spcBef>
                <a:spcPct val="0"/>
              </a:spcBef>
              <a:spcAft>
                <a:spcPts val="1273"/>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Assignment writing advice</a:t>
            </a: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Academic</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Understanding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assignment</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questions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Citing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and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637"/>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Enhancing study skills, like: </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Reading techniques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Notetaking</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Time management skills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114" b="1" dirty="0">
              <a:solidFill>
                <a:srgbClr val="06498D"/>
              </a:solidFill>
              <a:latin typeface="Arial Nova" panose="020B0604020202020204" pitchFamily="34" charset="0"/>
              <a:ea typeface="ＭＳ Ｐゴシック" charset="0"/>
            </a:endParaRPr>
          </a:p>
        </p:txBody>
      </p:sp>
      <p:sp>
        <p:nvSpPr>
          <p:cNvPr id="6" name="TextBox 5">
            <a:extLst>
              <a:ext uri="{FF2B5EF4-FFF2-40B4-BE49-F238E27FC236}">
                <a16:creationId xmlns:a16="http://schemas.microsoft.com/office/drawing/2014/main" id="{D12D8156-49A1-3FE1-9E83-2B9E8790BAFA}"/>
              </a:ext>
            </a:extLst>
          </p:cNvPr>
          <p:cNvSpPr txBox="1"/>
          <p:nvPr/>
        </p:nvSpPr>
        <p:spPr>
          <a:xfrm>
            <a:off x="7036779" y="1569642"/>
            <a:ext cx="3631221" cy="3565207"/>
          </a:xfrm>
          <a:prstGeom prst="rect">
            <a:avLst/>
          </a:prstGeom>
          <a:solidFill>
            <a:schemeClr val="bg1"/>
          </a:solidFill>
        </p:spPr>
        <p:txBody>
          <a:bodyPr wrap="square">
            <a:spAutoFit/>
          </a:bodyPr>
          <a:lstStyle/>
          <a:p>
            <a:pPr algn="ctr" defTabSz="969989" fontAlgn="base">
              <a:lnSpc>
                <a:spcPct val="120000"/>
              </a:lnSpc>
              <a:spcBef>
                <a:spcPct val="0"/>
              </a:spcBef>
              <a:buClr>
                <a:srgbClr val="B71E42"/>
              </a:buClr>
              <a:buSzPct val="100000"/>
              <a:defRPr/>
            </a:pPr>
            <a:r>
              <a:rPr lang="en-US" sz="1600" b="1" dirty="0">
                <a:solidFill>
                  <a:srgbClr val="06498D"/>
                </a:solidFill>
                <a:latin typeface="Articulate Light" panose="02000503040000020004" pitchFamily="2" charset="0"/>
                <a:ea typeface="ＭＳ Ｐゴシック" charset="0"/>
              </a:rPr>
              <a:t>Campus locations</a:t>
            </a:r>
          </a:p>
          <a:p>
            <a:pPr algn="ctr" defTabSz="969989" fontAlgn="base">
              <a:lnSpc>
                <a:spcPct val="120000"/>
              </a:lnSpc>
              <a:spcBef>
                <a:spcPct val="0"/>
              </a:spcBef>
              <a:buClr>
                <a:srgbClr val="B71E42"/>
              </a:buClr>
              <a:buSzPct val="100000"/>
              <a:defRPr/>
            </a:pPr>
            <a:endParaRPr lang="en-US" sz="1200" b="1"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Palmerston North – </a:t>
            </a:r>
            <a:r>
              <a:rPr lang="en-US" sz="1100" b="1" dirty="0" err="1">
                <a:solidFill>
                  <a:srgbClr val="06498D"/>
                </a:solidFill>
                <a:latin typeface="Articulate Light" panose="02000503040000020004" pitchFamily="2" charset="0"/>
                <a:ea typeface="ＭＳ Ｐゴシック" charset="0"/>
              </a:rPr>
              <a:t>Manawat</a:t>
            </a:r>
            <a:r>
              <a:rPr lang="en-NZ" sz="1100" b="1" dirty="0">
                <a:solidFill>
                  <a:srgbClr val="06498D"/>
                </a:solidFill>
                <a:latin typeface="Articulate Light" panose="02000503040000020004" pitchFamily="2" charset="0"/>
                <a:ea typeface="ＭＳ Ｐゴシック" charset="0"/>
              </a:rPr>
              <a:t>ū</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Student Centre Level 2, </a:t>
            </a:r>
            <a:r>
              <a:rPr lang="en-US" sz="1100" dirty="0" err="1">
                <a:solidFill>
                  <a:srgbClr val="06498D"/>
                </a:solidFill>
                <a:latin typeface="Articulate Light" panose="02000503040000020004" pitchFamily="2" charset="0"/>
                <a:ea typeface="ＭＳ Ｐゴシック" charset="0"/>
              </a:rPr>
              <a:t>Manawatū</a:t>
            </a:r>
            <a:r>
              <a:rPr lang="en-US" sz="1100" dirty="0">
                <a:solidFill>
                  <a:srgbClr val="06498D"/>
                </a:solidFill>
                <a:latin typeface="Articulate Light" panose="02000503040000020004" pitchFamily="2" charset="0"/>
                <a:ea typeface="ＭＳ Ｐゴシック" charset="0"/>
              </a:rPr>
              <a:t> Campus</a:t>
            </a:r>
          </a:p>
          <a:p>
            <a:pPr algn="ctr" defTabSz="969989" fontAlgn="base">
              <a:lnSpc>
                <a:spcPct val="120000"/>
              </a:lnSpc>
              <a:spcBef>
                <a:spcPct val="0"/>
              </a:spcBef>
              <a:buClr>
                <a:srgbClr val="B71E42"/>
              </a:buClr>
              <a:buSzPct val="100000"/>
              <a:defRPr/>
            </a:pPr>
            <a:r>
              <a:rPr lang="en-US" sz="1100" dirty="0">
                <a:solidFill>
                  <a:srgbClr val="06498D"/>
                </a:solidFill>
                <a:latin typeface="Articulate Light" panose="02000503040000020004" pitchFamily="2" charset="0"/>
                <a:ea typeface="ＭＳ Ｐゴシック" charset="0"/>
              </a:rPr>
              <a:t>	+ 64 6 951 6540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Albany</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Level 3, Library, Albany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+ 64 9  212 7117</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Wellington</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Block 5, Ground Floor (Level A in the Library), Wellington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+64 4 801 5799 extn: 63389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p:txBody>
      </p:sp>
      <p:sp>
        <p:nvSpPr>
          <p:cNvPr id="7" name="Rectangle 6">
            <a:extLst>
              <a:ext uri="{FF2B5EF4-FFF2-40B4-BE49-F238E27FC236}">
                <a16:creationId xmlns:a16="http://schemas.microsoft.com/office/drawing/2014/main" id="{039C873A-0658-D8C8-7DB7-ACBC41A2670F}"/>
              </a:ext>
            </a:extLst>
          </p:cNvPr>
          <p:cNvSpPr/>
          <p:nvPr/>
        </p:nvSpPr>
        <p:spPr>
          <a:xfrm>
            <a:off x="1523999" y="5298683"/>
            <a:ext cx="9144000" cy="1098958"/>
          </a:xfrm>
          <a:prstGeom prst="rect">
            <a:avLst/>
          </a:prstGeom>
          <a:solidFill>
            <a:srgbClr val="E4A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TO BOOK AN APPOINTMENT, </a:t>
            </a:r>
          </a:p>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GO TO:</a:t>
            </a:r>
          </a:p>
          <a:p>
            <a:pPr algn="ctr" defTabSz="190212" fontAlgn="base">
              <a:spcBef>
                <a:spcPct val="0"/>
              </a:spcBef>
              <a:spcAft>
                <a:spcPts val="637"/>
              </a:spcAft>
              <a:defRPr/>
            </a:pPr>
            <a:r>
              <a:rPr lang="en-NZ" sz="1697" dirty="0">
                <a:solidFill>
                  <a:prstClr val="white"/>
                </a:solidFill>
                <a:latin typeface="Arial" charset="0"/>
                <a:ea typeface="ＭＳ Ｐゴシック" charset="0"/>
                <a:hlinkClick r:id="rId4">
                  <a:extLst>
                    <a:ext uri="{A12FA001-AC4F-418D-AE19-62706E023703}">
                      <ahyp:hlinkClr xmlns:ahyp="http://schemas.microsoft.com/office/drawing/2018/hyperlinkcolor" val="tx"/>
                    </a:ext>
                  </a:extLst>
                </a:hlinkClick>
              </a:rPr>
              <a:t>https://massey-nz.libcal.com/</a:t>
            </a:r>
            <a:endParaRPr lang="en-NZ" sz="1697" dirty="0">
              <a:solidFill>
                <a:prstClr val="white"/>
              </a:solidFill>
              <a:latin typeface="Arial" charset="0"/>
              <a:ea typeface="ＭＳ Ｐゴシック" pitchFamily="68" charset="-128"/>
            </a:endParaRPr>
          </a:p>
        </p:txBody>
      </p:sp>
    </p:spTree>
    <p:custDataLst>
      <p:tags r:id="rId1"/>
    </p:custDataLst>
    <p:extLst>
      <p:ext uri="{BB962C8B-B14F-4D97-AF65-F5344CB8AC3E}">
        <p14:creationId xmlns:p14="http://schemas.microsoft.com/office/powerpoint/2010/main" val="363150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How do you decide how long a paragraph should be? </a:t>
            </a:r>
          </a:p>
          <a:p>
            <a:pPr marL="285750" indent="-285750"/>
            <a:endParaRPr lang="en-US" dirty="0"/>
          </a:p>
          <a:p>
            <a:pPr marL="342900" indent="-342900">
              <a:buFont typeface="Wingdings" panose="05000000000000000000" pitchFamily="2" charset="2"/>
              <a:buChar char="à"/>
            </a:pPr>
            <a:r>
              <a:rPr lang="en-US" dirty="0">
                <a:sym typeface="Wingdings" panose="05000000000000000000" pitchFamily="2" charset="2"/>
              </a:rPr>
              <a:t>Based on </a:t>
            </a:r>
            <a:r>
              <a:rPr lang="en-US" dirty="0">
                <a:solidFill>
                  <a:srgbClr val="FFC000"/>
                </a:solidFill>
                <a:sym typeface="Wingdings" panose="05000000000000000000" pitchFamily="2" charset="2"/>
              </a:rPr>
              <a:t>content</a:t>
            </a:r>
            <a:r>
              <a:rPr lang="en-US" dirty="0">
                <a:sym typeface="Wingdings" panose="05000000000000000000" pitchFamily="2" charset="2"/>
              </a:rPr>
              <a:t> (one point per paragraph)</a:t>
            </a:r>
          </a:p>
          <a:p>
            <a:pPr marL="342900" indent="-342900">
              <a:buFont typeface="Wingdings" panose="05000000000000000000" pitchFamily="2" charset="2"/>
              <a:buChar char="à"/>
            </a:pPr>
            <a:r>
              <a:rPr lang="en-US" dirty="0">
                <a:sym typeface="Wingdings" panose="05000000000000000000" pitchFamily="2" charset="2"/>
              </a:rPr>
              <a:t>Based on how much you need to </a:t>
            </a:r>
            <a:r>
              <a:rPr lang="en-US" dirty="0">
                <a:solidFill>
                  <a:srgbClr val="FFC000"/>
                </a:solidFill>
                <a:sym typeface="Wingdings" panose="05000000000000000000" pitchFamily="2" charset="2"/>
              </a:rPr>
              <a:t>support</a:t>
            </a:r>
            <a:r>
              <a:rPr lang="en-US" dirty="0">
                <a:sym typeface="Wingdings" panose="05000000000000000000" pitchFamily="2" charset="2"/>
              </a:rPr>
              <a:t> the point being made </a:t>
            </a:r>
            <a:br>
              <a:rPr lang="en-US" dirty="0">
                <a:sym typeface="Wingdings" panose="05000000000000000000" pitchFamily="2" charset="2"/>
              </a:rPr>
            </a:br>
            <a:r>
              <a:rPr lang="en-US" dirty="0">
                <a:sym typeface="Wingdings" panose="05000000000000000000" pitchFamily="2" charset="2"/>
              </a:rPr>
              <a:t>(for an academic essay, each point will need several sentences of support).</a:t>
            </a:r>
          </a:p>
          <a:p>
            <a:pPr marL="342900" indent="-342900">
              <a:buFont typeface="Wingdings" panose="05000000000000000000" pitchFamily="2" charset="2"/>
              <a:buChar char="à"/>
            </a:pPr>
            <a:r>
              <a:rPr lang="en-US" dirty="0">
                <a:sym typeface="Wingdings" panose="05000000000000000000" pitchFamily="2" charset="2"/>
              </a:rPr>
              <a:t>Based on </a:t>
            </a:r>
            <a:r>
              <a:rPr lang="en-US" dirty="0">
                <a:solidFill>
                  <a:srgbClr val="FFC000"/>
                </a:solidFill>
                <a:sym typeface="Wingdings" panose="05000000000000000000" pitchFamily="2" charset="2"/>
              </a:rPr>
              <a:t>audience expectations </a:t>
            </a:r>
            <a:r>
              <a:rPr lang="en-US" dirty="0">
                <a:sym typeface="Wingdings" panose="05000000000000000000" pitchFamily="2" charset="2"/>
              </a:rPr>
              <a:t>and text type</a:t>
            </a:r>
            <a:endParaRPr lang="en-US" dirty="0"/>
          </a:p>
        </p:txBody>
      </p:sp>
    </p:spTree>
    <p:custDataLst>
      <p:tags r:id="rId1"/>
    </p:custDataLst>
    <p:extLst>
      <p:ext uri="{BB962C8B-B14F-4D97-AF65-F5344CB8AC3E}">
        <p14:creationId xmlns:p14="http://schemas.microsoft.com/office/powerpoint/2010/main" val="45093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49891C86-4EDC-7E6F-DEE1-9EDFB46FED07}"/>
              </a:ext>
            </a:extLst>
          </p:cNvPr>
          <p:cNvSpPr txBox="1">
            <a:spLocks/>
          </p:cNvSpPr>
          <p:nvPr/>
        </p:nvSpPr>
        <p:spPr>
          <a:xfrm>
            <a:off x="526432" y="2344707"/>
            <a:ext cx="10141567"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How many words should a paragraph be for an </a:t>
            </a:r>
            <a:r>
              <a:rPr lang="en-US" dirty="0">
                <a:solidFill>
                  <a:srgbClr val="FFC000"/>
                </a:solidFill>
              </a:rPr>
              <a:t>essay</a:t>
            </a:r>
            <a:r>
              <a:rPr lang="en-US" dirty="0"/>
              <a:t>?</a:t>
            </a:r>
          </a:p>
          <a:p>
            <a:pPr marL="285750" indent="-285750"/>
            <a:r>
              <a:rPr lang="en-US" dirty="0"/>
              <a:t>For a </a:t>
            </a:r>
            <a:r>
              <a:rPr lang="en-US" dirty="0">
                <a:solidFill>
                  <a:srgbClr val="FFC000"/>
                </a:solidFill>
              </a:rPr>
              <a:t>business report</a:t>
            </a:r>
            <a:r>
              <a:rPr lang="en-US" dirty="0"/>
              <a:t>?</a:t>
            </a:r>
          </a:p>
          <a:p>
            <a:pPr marL="285750" indent="-285750"/>
            <a:r>
              <a:rPr lang="en-US" dirty="0"/>
              <a:t>For a </a:t>
            </a:r>
            <a:r>
              <a:rPr lang="en-US" dirty="0">
                <a:solidFill>
                  <a:srgbClr val="FFC000"/>
                </a:solidFill>
              </a:rPr>
              <a:t>news article</a:t>
            </a:r>
            <a:r>
              <a:rPr lang="en-US" dirty="0"/>
              <a:t>?</a:t>
            </a:r>
          </a:p>
          <a:p>
            <a:pPr marL="285750" indent="-285750"/>
            <a:endParaRPr lang="en-US" dirty="0"/>
          </a:p>
          <a:p>
            <a:pPr marL="342900" indent="-342900">
              <a:buFont typeface="Wingdings" panose="05000000000000000000" pitchFamily="2" charset="2"/>
              <a:buChar char="à"/>
            </a:pPr>
            <a:r>
              <a:rPr lang="en-US" dirty="0">
                <a:sym typeface="Wingdings" panose="05000000000000000000" pitchFamily="2" charset="2"/>
              </a:rPr>
              <a:t>Different text types have different expectations </a:t>
            </a:r>
          </a:p>
          <a:p>
            <a:pPr marL="342900" indent="-342900">
              <a:buFont typeface="Wingdings" panose="05000000000000000000" pitchFamily="2" charset="2"/>
              <a:buChar char="à"/>
            </a:pPr>
            <a:r>
              <a:rPr lang="en-US" dirty="0">
                <a:sym typeface="Wingdings" panose="05000000000000000000" pitchFamily="2" charset="2"/>
              </a:rPr>
              <a:t>Academic essays usually have paragraphs 150-250 words long.</a:t>
            </a:r>
            <a:endParaRPr lang="en-US" dirty="0"/>
          </a:p>
          <a:p>
            <a:pPr marL="285750" indent="-285750"/>
            <a:endParaRPr lang="en-US" sz="2000" dirty="0"/>
          </a:p>
        </p:txBody>
      </p:sp>
    </p:spTree>
    <p:custDataLst>
      <p:tags r:id="rId1"/>
    </p:custDataLst>
    <p:extLst>
      <p:ext uri="{BB962C8B-B14F-4D97-AF65-F5344CB8AC3E}">
        <p14:creationId xmlns:p14="http://schemas.microsoft.com/office/powerpoint/2010/main" val="10097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F2DEE728-8C4B-39C5-129A-45FBAE7A51A5}"/>
              </a:ext>
            </a:extLst>
          </p:cNvPr>
          <p:cNvSpPr txBox="1">
            <a:spLocks/>
          </p:cNvSpPr>
          <p:nvPr/>
        </p:nvSpPr>
        <p:spPr>
          <a:xfrm>
            <a:off x="675362" y="2464568"/>
            <a:ext cx="9248240" cy="3271069"/>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C000"/>
                </a:solidFill>
              </a:rPr>
              <a:t>Suggested number of paragraphs for common assignment lengths</a:t>
            </a:r>
          </a:p>
          <a:p>
            <a:pPr marL="285750" indent="-285750"/>
            <a:r>
              <a:rPr lang="en-US" sz="2400" dirty="0"/>
              <a:t>500 words: 2-3 paragraphs</a:t>
            </a:r>
          </a:p>
          <a:p>
            <a:pPr marL="285750" indent="-285750"/>
            <a:r>
              <a:rPr lang="en-US" sz="2400" dirty="0"/>
              <a:t>800 words: 3-5 paragraphs</a:t>
            </a:r>
          </a:p>
          <a:p>
            <a:pPr marL="285750" indent="-285750"/>
            <a:r>
              <a:rPr lang="en-US" sz="2400" dirty="0"/>
              <a:t>1000 words: 4-7 paragraphs</a:t>
            </a:r>
          </a:p>
          <a:p>
            <a:pPr marL="285750" indent="-285750"/>
            <a:r>
              <a:rPr lang="en-US" sz="2400" dirty="0"/>
              <a:t>1500 words: 6-10 paragraphs</a:t>
            </a:r>
          </a:p>
          <a:p>
            <a:pPr marL="285750" indent="-285750"/>
            <a:endParaRPr lang="en-US" sz="1400" dirty="0"/>
          </a:p>
        </p:txBody>
      </p:sp>
    </p:spTree>
    <p:custDataLst>
      <p:tags r:id="rId1"/>
    </p:custDataLst>
    <p:extLst>
      <p:ext uri="{BB962C8B-B14F-4D97-AF65-F5344CB8AC3E}">
        <p14:creationId xmlns:p14="http://schemas.microsoft.com/office/powerpoint/2010/main" val="16741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38F056C5-52DA-41FC-7751-A4D8B6BE9C02}"/>
              </a:ext>
            </a:extLst>
          </p:cNvPr>
          <p:cNvSpPr txBox="1">
            <a:spLocks/>
          </p:cNvSpPr>
          <p:nvPr/>
        </p:nvSpPr>
        <p:spPr>
          <a:xfrm>
            <a:off x="326586" y="2305063"/>
            <a:ext cx="9849677" cy="4192452"/>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400" dirty="0">
                <a:solidFill>
                  <a:srgbClr val="FFC000"/>
                </a:solidFill>
              </a:rPr>
              <a:t>The next slide shows a paragraph from an essay about the NZ government coalition of 2005 ...</a:t>
            </a:r>
          </a:p>
          <a:p>
            <a:pPr>
              <a:lnSpc>
                <a:spcPct val="120000"/>
              </a:lnSpc>
              <a:spcBef>
                <a:spcPts val="0"/>
              </a:spcBef>
            </a:pPr>
            <a:endParaRPr lang="en-US" sz="2400" dirty="0">
              <a:solidFill>
                <a:srgbClr val="FFC000"/>
              </a:solidFill>
            </a:endParaRPr>
          </a:p>
          <a:p>
            <a:pPr>
              <a:lnSpc>
                <a:spcPct val="120000"/>
              </a:lnSpc>
              <a:spcBef>
                <a:spcPts val="0"/>
              </a:spcBef>
            </a:pPr>
            <a:endParaRPr lang="en-US" sz="2400" dirty="0">
              <a:solidFill>
                <a:srgbClr val="FFC000"/>
              </a:solidFill>
            </a:endParaRPr>
          </a:p>
          <a:p>
            <a:pPr>
              <a:lnSpc>
                <a:spcPct val="120000"/>
              </a:lnSpc>
              <a:spcBef>
                <a:spcPts val="0"/>
              </a:spcBef>
            </a:pPr>
            <a:endParaRPr lang="en-US" sz="2400" dirty="0">
              <a:solidFill>
                <a:srgbClr val="FFC000"/>
              </a:solidFill>
            </a:endParaRPr>
          </a:p>
          <a:p>
            <a:pPr>
              <a:lnSpc>
                <a:spcPct val="120000"/>
              </a:lnSpc>
              <a:spcBef>
                <a:spcPts val="0"/>
              </a:spcBef>
            </a:pPr>
            <a:endParaRPr lang="en-US" sz="2400" dirty="0">
              <a:solidFill>
                <a:srgbClr val="FFC000"/>
              </a:solidFill>
            </a:endParaRPr>
          </a:p>
          <a:p>
            <a:pPr>
              <a:lnSpc>
                <a:spcPct val="120000"/>
              </a:lnSpc>
              <a:spcBef>
                <a:spcPts val="0"/>
              </a:spcBef>
            </a:pPr>
            <a:endParaRPr lang="en-US" sz="2400" dirty="0">
              <a:solidFill>
                <a:srgbClr val="FFC000"/>
              </a:solidFill>
            </a:endParaRPr>
          </a:p>
          <a:p>
            <a:pPr marL="0" indent="0" algn="r">
              <a:lnSpc>
                <a:spcPct val="120000"/>
              </a:lnSpc>
              <a:spcBef>
                <a:spcPts val="0"/>
              </a:spcBef>
              <a:buNone/>
            </a:pPr>
            <a:r>
              <a:rPr lang="en-US" sz="2400" dirty="0">
                <a:solidFill>
                  <a:srgbClr val="FFC000"/>
                </a:solidFill>
              </a:rPr>
              <a:t>(Miller, 2007)</a:t>
            </a:r>
          </a:p>
          <a:p>
            <a:pPr marL="285750" indent="-285750"/>
            <a:endParaRPr lang="en-US" sz="2000" dirty="0"/>
          </a:p>
          <a:p>
            <a:pPr marL="285750" indent="-285750"/>
            <a:endParaRPr lang="en-US" sz="2000" dirty="0"/>
          </a:p>
        </p:txBody>
      </p:sp>
    </p:spTree>
    <p:custDataLst>
      <p:tags r:id="rId1"/>
    </p:custDataLst>
    <p:extLst>
      <p:ext uri="{BB962C8B-B14F-4D97-AF65-F5344CB8AC3E}">
        <p14:creationId xmlns:p14="http://schemas.microsoft.com/office/powerpoint/2010/main" val="33358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6" name="Text Placeholder 3">
            <a:extLst>
              <a:ext uri="{FF2B5EF4-FFF2-40B4-BE49-F238E27FC236}">
                <a16:creationId xmlns:a16="http://schemas.microsoft.com/office/drawing/2014/main" id="{1681B52A-D83C-2859-181C-E774E7703B9B}"/>
              </a:ext>
            </a:extLst>
          </p:cNvPr>
          <p:cNvSpPr txBox="1">
            <a:spLocks/>
          </p:cNvSpPr>
          <p:nvPr/>
        </p:nvSpPr>
        <p:spPr>
          <a:xfrm>
            <a:off x="627305" y="2267277"/>
            <a:ext cx="9248240" cy="32710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First, think:</a:t>
            </a:r>
          </a:p>
          <a:p>
            <a:pPr marL="285750" indent="-285750"/>
            <a:r>
              <a:rPr lang="en-US" dirty="0">
                <a:solidFill>
                  <a:srgbClr val="FFC000"/>
                </a:solidFill>
              </a:rPr>
              <a:t>How many sentences</a:t>
            </a:r>
            <a:r>
              <a:rPr lang="en-US" dirty="0"/>
              <a:t> and / or words do you expect in </a:t>
            </a:r>
            <a:br>
              <a:rPr lang="en-US" dirty="0"/>
            </a:br>
            <a:r>
              <a:rPr lang="en-US" dirty="0"/>
              <a:t>this paragraph?</a:t>
            </a:r>
          </a:p>
          <a:p>
            <a:pPr marL="285750" indent="-285750"/>
            <a:r>
              <a:rPr lang="en-US" dirty="0"/>
              <a:t>What do you expect in the </a:t>
            </a:r>
            <a:r>
              <a:rPr lang="en-US" dirty="0">
                <a:solidFill>
                  <a:srgbClr val="FFC000"/>
                </a:solidFill>
              </a:rPr>
              <a:t>first sentence</a:t>
            </a:r>
            <a:r>
              <a:rPr lang="en-US" dirty="0"/>
              <a:t>?</a:t>
            </a:r>
          </a:p>
          <a:p>
            <a:pPr marL="285750" indent="-285750"/>
            <a:r>
              <a:rPr lang="en-US" dirty="0"/>
              <a:t>What do you expect in the </a:t>
            </a:r>
            <a:r>
              <a:rPr lang="en-US" dirty="0">
                <a:solidFill>
                  <a:srgbClr val="FFC000"/>
                </a:solidFill>
              </a:rPr>
              <a:t>other sentences</a:t>
            </a:r>
            <a:r>
              <a:rPr lang="en-US" dirty="0"/>
              <a:t>?</a:t>
            </a:r>
          </a:p>
          <a:p>
            <a:pPr marL="285750" indent="-285750"/>
            <a:endParaRPr lang="en-US" dirty="0"/>
          </a:p>
          <a:p>
            <a:pPr marL="285750" indent="-285750"/>
            <a:endParaRPr lang="en-US" sz="2000" dirty="0"/>
          </a:p>
        </p:txBody>
      </p:sp>
    </p:spTree>
    <p:custDataLst>
      <p:tags r:id="rId1"/>
    </p:custDataLst>
    <p:extLst>
      <p:ext uri="{BB962C8B-B14F-4D97-AF65-F5344CB8AC3E}">
        <p14:creationId xmlns:p14="http://schemas.microsoft.com/office/powerpoint/2010/main" val="75334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Part 1: Paragraph length</a:t>
            </a:r>
          </a:p>
        </p:txBody>
      </p:sp>
      <p:sp>
        <p:nvSpPr>
          <p:cNvPr id="3" name="Rectangle 2">
            <a:extLst>
              <a:ext uri="{FF2B5EF4-FFF2-40B4-BE49-F238E27FC236}">
                <a16:creationId xmlns:a16="http://schemas.microsoft.com/office/drawing/2014/main" id="{240CCF4E-9B82-DDED-7185-4C42B25370AD}"/>
              </a:ext>
            </a:extLst>
          </p:cNvPr>
          <p:cNvSpPr/>
          <p:nvPr/>
        </p:nvSpPr>
        <p:spPr>
          <a:xfrm>
            <a:off x="118872" y="5699984"/>
            <a:ext cx="5568696" cy="1335024"/>
          </a:xfrm>
          <a:prstGeom prst="rect">
            <a:avLst/>
          </a:prstGeom>
          <a:solidFill>
            <a:srgbClr val="1845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3">
            <a:extLst>
              <a:ext uri="{FF2B5EF4-FFF2-40B4-BE49-F238E27FC236}">
                <a16:creationId xmlns:a16="http://schemas.microsoft.com/office/drawing/2014/main" id="{E6630B80-717A-17F9-6038-476F671663AA}"/>
              </a:ext>
            </a:extLst>
          </p:cNvPr>
          <p:cNvSpPr txBox="1">
            <a:spLocks/>
          </p:cNvSpPr>
          <p:nvPr/>
        </p:nvSpPr>
        <p:spPr>
          <a:xfrm>
            <a:off x="377505" y="2105638"/>
            <a:ext cx="9546097" cy="4805518"/>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p>
        </p:txBody>
      </p:sp>
      <p:sp>
        <p:nvSpPr>
          <p:cNvPr id="2" name="Text Placeholder 3">
            <a:extLst>
              <a:ext uri="{FF2B5EF4-FFF2-40B4-BE49-F238E27FC236}">
                <a16:creationId xmlns:a16="http://schemas.microsoft.com/office/drawing/2014/main" id="{16943AAE-085B-FE3F-F8DE-F2D9E93FDD74}"/>
              </a:ext>
            </a:extLst>
          </p:cNvPr>
          <p:cNvSpPr txBox="1">
            <a:spLocks/>
          </p:cNvSpPr>
          <p:nvPr/>
        </p:nvSpPr>
        <p:spPr>
          <a:xfrm>
            <a:off x="675362" y="2116106"/>
            <a:ext cx="9248240" cy="3833090"/>
          </a:xfrm>
          <a:prstGeom prst="rect">
            <a:avLst/>
          </a:prstGeom>
        </p:spPr>
        <p:txBody>
          <a:bodyPr numCol="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000" dirty="0">
                <a:latin typeface="Arial" panose="020B0604020202020204" pitchFamily="34" charset="0"/>
                <a:cs typeface="Arial" panose="020B0604020202020204" pitchFamily="34" charset="0"/>
              </a:rPr>
              <a:t>Formation of the new government, which was announced on 17 October, was not without controversy. Dunne’s and Peters’ objections had excluded the Greens from office, although the Greens’ support was acknowledged through acceptance of some of the party’s policy initiatives, and the offer of </a:t>
            </a:r>
            <a:r>
              <a:rPr lang="en-US" sz="2000" dirty="0" err="1">
                <a:latin typeface="Arial" panose="020B0604020202020204" pitchFamily="34" charset="0"/>
                <a:cs typeface="Arial" panose="020B0604020202020204" pitchFamily="34" charset="0"/>
              </a:rPr>
              <a:t>spokespersonship</a:t>
            </a:r>
            <a:r>
              <a:rPr lang="en-US" sz="2000" dirty="0">
                <a:latin typeface="Arial" panose="020B0604020202020204" pitchFamily="34" charset="0"/>
                <a:cs typeface="Arial" panose="020B0604020202020204" pitchFamily="34" charset="0"/>
              </a:rPr>
              <a:t> roles to the two co-leaders. The likely long-term stability of the new arrangements, involving a new executive cobbled together from a group of disparate and in some ways feuding parties, was questioned by many commentators. </a:t>
            </a:r>
          </a:p>
        </p:txBody>
      </p:sp>
    </p:spTree>
    <p:custDataLst>
      <p:tags r:id="rId1"/>
    </p:custDataLst>
    <p:extLst>
      <p:ext uri="{BB962C8B-B14F-4D97-AF65-F5344CB8AC3E}">
        <p14:creationId xmlns:p14="http://schemas.microsoft.com/office/powerpoint/2010/main" val="1345822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Props1.xml><?xml version="1.0" encoding="utf-8"?>
<ds:datastoreItem xmlns:ds="http://schemas.openxmlformats.org/officeDocument/2006/customXml" ds:itemID="{88B19756-7306-4ED4-B9A2-4BC6976C4C66}"/>
</file>

<file path=customXml/itemProps2.xml><?xml version="1.0" encoding="utf-8"?>
<ds:datastoreItem xmlns:ds="http://schemas.openxmlformats.org/officeDocument/2006/customXml" ds:itemID="{738E0AB2-C986-4453-8864-E0702E18F1F3}"/>
</file>

<file path=customXml/itemProps3.xml><?xml version="1.0" encoding="utf-8"?>
<ds:datastoreItem xmlns:ds="http://schemas.openxmlformats.org/officeDocument/2006/customXml" ds:itemID="{D190D4A2-48C5-4783-8C2A-F01C385DECE5}"/>
</file>

<file path=docProps/app.xml><?xml version="1.0" encoding="utf-8"?>
<Properties xmlns="http://schemas.openxmlformats.org/officeDocument/2006/extended-properties" xmlns:vt="http://schemas.openxmlformats.org/officeDocument/2006/docPropsVTypes">
  <TotalTime>7933</TotalTime>
  <Words>3400</Words>
  <Application>Microsoft Office PowerPoint</Application>
  <PresentationFormat>Widescreen</PresentationFormat>
  <Paragraphs>231</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Nova</vt:lpstr>
      <vt:lpstr>Articulate Light</vt:lpstr>
      <vt:lpstr>C Univers 57 Condensed</vt:lpstr>
      <vt:lpstr>Calibri</vt:lpstr>
      <vt:lpstr>Calibri Light</vt:lpstr>
      <vt:lpstr>Verdana</vt:lpstr>
      <vt:lpstr>Wingdings</vt:lpstr>
      <vt:lpstr>Office Theme</vt:lpstr>
      <vt:lpstr>How to construct a paragraph</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Katherine Lyons</cp:lastModifiedBy>
  <cp:revision>34</cp:revision>
  <dcterms:created xsi:type="dcterms:W3CDTF">2023-11-14T21:06:43Z</dcterms:created>
  <dcterms:modified xsi:type="dcterms:W3CDTF">2024-03-06T04:33:54Z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D2C2A958-FB34-4FF9-9670-33D1481336D5</vt:lpwstr>
  </property>
  <property fmtid="{D5CDD505-2E9C-101B-9397-08002B2CF9AE}" pid="12" name="ArticulatePath">
    <vt:lpwstr>CLS StudyUp template 2023</vt:lpwstr>
  </property>
  <property fmtid="{D5CDD505-2E9C-101B-9397-08002B2CF9AE}" pid="13" name="ContentTypeId">
    <vt:lpwstr>0x0101008C07AA112A82F64F9B26E027F0CF1D98</vt:lpwstr>
  </property>
</Properties>
</file>