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785" r:id="rId5"/>
    <p:sldId id="261" r:id="rId6"/>
    <p:sldId id="789" r:id="rId7"/>
    <p:sldId id="790" r:id="rId8"/>
    <p:sldId id="791" r:id="rId9"/>
    <p:sldId id="792" r:id="rId10"/>
    <p:sldId id="793" r:id="rId11"/>
    <p:sldId id="794" r:id="rId12"/>
    <p:sldId id="795" r:id="rId13"/>
    <p:sldId id="796" r:id="rId14"/>
    <p:sldId id="797" r:id="rId15"/>
    <p:sldId id="798" r:id="rId16"/>
    <p:sldId id="799" r:id="rId17"/>
    <p:sldId id="800" r:id="rId18"/>
    <p:sldId id="801" r:id="rId19"/>
    <p:sldId id="802" r:id="rId20"/>
    <p:sldId id="803" r:id="rId21"/>
    <p:sldId id="804" r:id="rId22"/>
    <p:sldId id="805" r:id="rId23"/>
    <p:sldId id="806" r:id="rId24"/>
    <p:sldId id="807" r:id="rId25"/>
    <p:sldId id="808" r:id="rId26"/>
    <p:sldId id="771" r:id="rId27"/>
    <p:sldId id="774" r:id="rId28"/>
    <p:sldId id="809" r:id="rId29"/>
    <p:sldId id="810" r:id="rId30"/>
    <p:sldId id="813" r:id="rId31"/>
    <p:sldId id="812"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8D"/>
    <a:srgbClr val="E4A024"/>
    <a:srgbClr val="0467B8"/>
    <a:srgbClr val="184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322D1-794A-4C40-9C2A-3A1D3C054206}" type="datetimeFigureOut">
              <a:rPr lang="en-NZ" smtClean="0"/>
              <a:t>29/02/2024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B5EA9-B300-401E-B52C-F2EDB654EAD5}" type="slidenum">
              <a:rPr lang="en-NZ" smtClean="0"/>
              <a:t>‹#›</a:t>
            </a:fld>
            <a:endParaRPr lang="en-NZ"/>
          </a:p>
        </p:txBody>
      </p:sp>
    </p:spTree>
    <p:extLst>
      <p:ext uri="{BB962C8B-B14F-4D97-AF65-F5344CB8AC3E}">
        <p14:creationId xmlns:p14="http://schemas.microsoft.com/office/powerpoint/2010/main" val="321942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session has two</a:t>
            </a:r>
            <a:r>
              <a:rPr lang="en-NZ" baseline="0" dirty="0"/>
              <a:t> main aims: focusing of the importance of associations to improve learning and recall, and</a:t>
            </a:r>
          </a:p>
          <a:p>
            <a:r>
              <a:rPr lang="en-NZ" baseline="0" dirty="0"/>
              <a:t>How to build on associations through memory systems to memorise sets of facts.</a:t>
            </a:r>
            <a:endParaRPr lang="en-NZ" dirty="0"/>
          </a:p>
          <a:p>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a:t>
            </a:fld>
            <a:endParaRPr lang="en-NZ"/>
          </a:p>
        </p:txBody>
      </p:sp>
    </p:spTree>
    <p:extLst>
      <p:ext uri="{BB962C8B-B14F-4D97-AF65-F5344CB8AC3E}">
        <p14:creationId xmlns:p14="http://schemas.microsoft.com/office/powerpoint/2010/main" val="192810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all we need to do is take a walk around our pre-prepared journey and each of those rooms we visualise</a:t>
            </a:r>
            <a:r>
              <a:rPr lang="en-NZ" baseline="0" dirty="0"/>
              <a:t> the different hooks. So we go in and </a:t>
            </a:r>
            <a:r>
              <a:rPr lang="en-NZ" b="1" baseline="0" dirty="0"/>
              <a:t>…. [click through 12 different rooms and images]</a:t>
            </a:r>
            <a:endParaRPr lang="en-NZ" b="1" dirty="0"/>
          </a:p>
          <a:p>
            <a:endParaRPr lang="en-NZ" dirty="0"/>
          </a:p>
          <a:p>
            <a:r>
              <a:rPr lang="en-NZ" dirty="0"/>
              <a:t>The trick is to make these memorable to YOU. For example,</a:t>
            </a:r>
            <a:r>
              <a:rPr lang="en-NZ" baseline="0" dirty="0"/>
              <a:t> i</a:t>
            </a:r>
            <a:r>
              <a:rPr lang="en-NZ" dirty="0"/>
              <a:t>f I had to do this,</a:t>
            </a:r>
            <a:r>
              <a:rPr lang="en-NZ" baseline="0" dirty="0"/>
              <a:t> </a:t>
            </a:r>
            <a:r>
              <a:rPr lang="en-NZ" dirty="0"/>
              <a:t>My version would look very</a:t>
            </a:r>
            <a:r>
              <a:rPr lang="en-NZ" baseline="0" dirty="0"/>
              <a:t> different: </a:t>
            </a:r>
            <a:r>
              <a:rPr lang="en-NZ" b="1" baseline="0" dirty="0"/>
              <a:t>… [see next slide]</a:t>
            </a:r>
          </a:p>
          <a:p>
            <a:endParaRPr lang="en-NZ" baseline="0" dirty="0"/>
          </a:p>
        </p:txBody>
      </p:sp>
      <p:sp>
        <p:nvSpPr>
          <p:cNvPr id="4" name="Slide Number Placeholder 3"/>
          <p:cNvSpPr>
            <a:spLocks noGrp="1"/>
          </p:cNvSpPr>
          <p:nvPr>
            <p:ph type="sldNum" sz="quarter" idx="5"/>
          </p:nvPr>
        </p:nvSpPr>
        <p:spPr/>
        <p:txBody>
          <a:bodyPr/>
          <a:lstStyle/>
          <a:p>
            <a:fld id="{2E566F09-3F8D-46DE-A07C-2DBF6B5CB22F}" type="slidenum">
              <a:rPr lang="en-NZ" smtClean="0"/>
              <a:t>23</a:t>
            </a:fld>
            <a:endParaRPr lang="en-NZ"/>
          </a:p>
        </p:txBody>
      </p:sp>
    </p:spTree>
    <p:extLst>
      <p:ext uri="{BB962C8B-B14F-4D97-AF65-F5344CB8AC3E}">
        <p14:creationId xmlns:p14="http://schemas.microsoft.com/office/powerpoint/2010/main" val="201508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baseline="0" dirty="0"/>
              <a:t>Olfactory = Wolverine – (</a:t>
            </a:r>
            <a:r>
              <a:rPr lang="en-NZ" baseline="0" dirty="0" err="1"/>
              <a:t>Xmen</a:t>
            </a:r>
            <a:r>
              <a:rPr lang="en-NZ" baseline="0" dirty="0"/>
              <a:t>; enhanced sense of smell)</a:t>
            </a:r>
          </a:p>
          <a:p>
            <a:pPr marL="228600" indent="-228600">
              <a:buFont typeface="+mj-lt"/>
              <a:buAutoNum type="arabicPeriod"/>
            </a:pPr>
            <a:r>
              <a:rPr lang="en-NZ" baseline="0" dirty="0"/>
              <a:t>Optic = Cyclops - </a:t>
            </a:r>
            <a:r>
              <a:rPr lang="en-NZ" baseline="0" dirty="0" err="1"/>
              <a:t>XMen</a:t>
            </a:r>
            <a:endParaRPr lang="en-NZ" baseline="0" dirty="0"/>
          </a:p>
          <a:p>
            <a:pPr marL="228600" indent="-228600">
              <a:buFont typeface="+mj-lt"/>
              <a:buAutoNum type="arabicPeriod"/>
            </a:pPr>
            <a:r>
              <a:rPr lang="en-NZ" baseline="0" dirty="0"/>
              <a:t>Oculomotor = bumblebee – Transformers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trochlear = Optimus</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Prime - Transformers</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 Infinity gems – Marvel movies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Abducens = Super duck – Looney Toons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Facial = The Face – A-team</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Auditory = </a:t>
            </a:r>
            <a:r>
              <a:rPr lang="en-NZ" alt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DareDevil</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 Marvel movies</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Glossopharyngeal = Gloss</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 Marvel comic book hero</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altLang="en-US" sz="12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Super Vege Man </a:t>
            </a:r>
            <a:endPar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spinal accessory = Super Man – DC movies</a:t>
            </a:r>
          </a:p>
          <a:p>
            <a:pPr marL="228600" indent="-228600">
              <a:buFont typeface="+mj-lt"/>
              <a:buAutoNum type="arabicPeriod"/>
            </a:pP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Hypoglossal = #</a:t>
            </a:r>
            <a:r>
              <a:rPr lang="en-NZ" altLang="en-US"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HypoHeroes</a:t>
            </a:r>
            <a:r>
              <a:rPr lang="en-NZ" alt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 Website for World Diabetes Day</a:t>
            </a:r>
            <a:endParaRPr lang="en-NZ" baseline="0" dirty="0"/>
          </a:p>
          <a:p>
            <a:r>
              <a:rPr lang="en-NZ" baseline="0" dirty="0"/>
              <a:t>(Based off of movies and super </a:t>
            </a:r>
            <a:r>
              <a:rPr lang="en-NZ" baseline="0" dirty="0" err="1"/>
              <a:t>heros</a:t>
            </a:r>
            <a:r>
              <a:rPr lang="en-NZ" baseline="0" dirty="0"/>
              <a:t>) </a:t>
            </a:r>
          </a:p>
          <a:p>
            <a:endParaRPr lang="en-NZ" baseline="0" dirty="0"/>
          </a:p>
          <a:p>
            <a:r>
              <a:rPr lang="en-NZ" baseline="0" dirty="0"/>
              <a:t>These are examples of stories that take you along a predetermined journey, which get practiced a few times before they stick properly. </a:t>
            </a:r>
          </a:p>
          <a:p>
            <a:r>
              <a:rPr lang="en-NZ" baseline="0" dirty="0"/>
              <a:t>The point being that sets of facts like this are not just easier but more fun to learn when you use a strategy like this.</a:t>
            </a:r>
            <a:endParaRPr lang="en-NZ" dirty="0"/>
          </a:p>
        </p:txBody>
      </p:sp>
      <p:sp>
        <p:nvSpPr>
          <p:cNvPr id="4" name="Slide Number Placeholder 3"/>
          <p:cNvSpPr>
            <a:spLocks noGrp="1"/>
          </p:cNvSpPr>
          <p:nvPr>
            <p:ph type="sldNum" sz="quarter" idx="5"/>
          </p:nvPr>
        </p:nvSpPr>
        <p:spPr/>
        <p:txBody>
          <a:bodyPr/>
          <a:lstStyle/>
          <a:p>
            <a:fld id="{2E566F09-3F8D-46DE-A07C-2DBF6B5CB22F}" type="slidenum">
              <a:rPr lang="en-NZ" smtClean="0"/>
              <a:t>24</a:t>
            </a:fld>
            <a:endParaRPr lang="en-NZ"/>
          </a:p>
        </p:txBody>
      </p:sp>
    </p:spTree>
    <p:extLst>
      <p:ext uri="{BB962C8B-B14F-4D97-AF65-F5344CB8AC3E}">
        <p14:creationId xmlns:p14="http://schemas.microsoft.com/office/powerpoint/2010/main" val="3215492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91D0-6DEE-A928-9F23-E01BAE840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C0BA5968-ADC5-260C-C351-25F33E5AE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pic>
        <p:nvPicPr>
          <p:cNvPr id="8" name="Picture 7">
            <a:extLst>
              <a:ext uri="{FF2B5EF4-FFF2-40B4-BE49-F238E27FC236}">
                <a16:creationId xmlns:a16="http://schemas.microsoft.com/office/drawing/2014/main" id="{1FC93311-E3B4-98BD-8EA4-56F914CD39B4}"/>
              </a:ext>
            </a:extLst>
          </p:cNvPr>
          <p:cNvPicPr>
            <a:picLocks noChangeAspect="1"/>
          </p:cNvPicPr>
          <p:nvPr userDrawn="1"/>
        </p:nvPicPr>
        <p:blipFill>
          <a:blip r:embed="rId2"/>
          <a:stretch>
            <a:fillRect/>
          </a:stretch>
        </p:blipFill>
        <p:spPr>
          <a:xfrm>
            <a:off x="0" y="-13038"/>
            <a:ext cx="12192000" cy="6858000"/>
          </a:xfrm>
          <a:prstGeom prst="rect">
            <a:avLst/>
          </a:prstGeom>
        </p:spPr>
      </p:pic>
      <p:pic>
        <p:nvPicPr>
          <p:cNvPr id="9" name="Picture 8" descr="STUDYUP: KNOWLEDGE TO GO">
            <a:hlinkClick r:id="rId3"/>
            <a:extLst>
              <a:ext uri="{FF2B5EF4-FFF2-40B4-BE49-F238E27FC236}">
                <a16:creationId xmlns:a16="http://schemas.microsoft.com/office/drawing/2014/main" id="{127919C4-9C80-DDE7-240C-0CD34D9FE806}"/>
              </a:ext>
            </a:extLst>
          </p:cNvPr>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10" name="Picture 9" descr="Centre for Learner Success logo">
            <a:extLst>
              <a:ext uri="{FF2B5EF4-FFF2-40B4-BE49-F238E27FC236}">
                <a16:creationId xmlns:a16="http://schemas.microsoft.com/office/drawing/2014/main" id="{44879FC5-CA8B-EC8A-3C3A-EE0541ECB0BF}"/>
              </a:ext>
            </a:extLst>
          </p:cNvPr>
          <p:cNvPicPr>
            <a:picLocks noChangeAspect="1"/>
          </p:cNvPicPr>
          <p:nvPr userDrawn="1"/>
        </p:nvPicPr>
        <p:blipFill>
          <a:blip r:embed="rId5"/>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84786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F991-F411-9241-B650-867972C4AE7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30094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13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ackground – title with cop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524" y="2"/>
            <a:ext cx="12192525" cy="6858120"/>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5"/>
          </a:p>
        </p:txBody>
      </p:sp>
      <p:pic>
        <p:nvPicPr>
          <p:cNvPr id="15" name="Picture 14">
            <a:extLst>
              <a:ext uri="{FF2B5EF4-FFF2-40B4-BE49-F238E27FC236}">
                <a16:creationId xmlns:a16="http://schemas.microsoft.com/office/drawing/2014/main" id="{5F8773A0-3DBD-8349-B270-F38B24DA374E}"/>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2"/>
            <a:ext cx="12192000" cy="1960109"/>
          </a:xfrm>
          <a:prstGeom prst="rect">
            <a:avLst/>
          </a:prstGeom>
        </p:spPr>
      </p:pic>
      <p:pic>
        <p:nvPicPr>
          <p:cNvPr id="16" name="Picture 15">
            <a:extLst>
              <a:ext uri="{FF2B5EF4-FFF2-40B4-BE49-F238E27FC236}">
                <a16:creationId xmlns:a16="http://schemas.microsoft.com/office/drawing/2014/main" id="{F739B113-B12E-DE45-B3F8-80B7CE0D56F9}"/>
              </a:ext>
            </a:extLst>
          </p:cNvPr>
          <p:cNvPicPr>
            <a:picLocks noChangeAspect="1"/>
          </p:cNvPicPr>
          <p:nvPr userDrawn="1"/>
        </p:nvPicPr>
        <p:blipFill>
          <a:blip r:embed="rId3"/>
          <a:stretch>
            <a:fillRect/>
          </a:stretch>
        </p:blipFill>
        <p:spPr>
          <a:xfrm>
            <a:off x="5106813" y="340688"/>
            <a:ext cx="1978372" cy="653171"/>
          </a:xfrm>
          <a:prstGeom prst="rect">
            <a:avLst/>
          </a:prstGeom>
        </p:spPr>
      </p:pic>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876001" y="6359563"/>
            <a:ext cx="10440000"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157691" y="6487634"/>
            <a:ext cx="9876619" cy="246221"/>
          </a:xfrm>
          <a:prstGeom prst="rect">
            <a:avLst/>
          </a:prstGeom>
          <a:noFill/>
        </p:spPr>
        <p:txBody>
          <a:bodyPr wrap="square" rtlCol="0">
            <a:spAutoFit/>
          </a:bodyPr>
          <a:lstStyle/>
          <a:p>
            <a:pPr algn="ctr"/>
            <a:r>
              <a:rPr lang="en-US" sz="1000" dirty="0">
                <a:solidFill>
                  <a:schemeClr val="bg1"/>
                </a:solidFill>
                <a:latin typeface="Arial" panose="020B0604020202020204" pitchFamily="34" charset="0"/>
                <a:cs typeface="Arial" panose="020B0604020202020204" pitchFamily="34" charset="0"/>
              </a:rPr>
              <a:t>Massey University  |  massey.ac.nz  |  0800 MASSEY</a:t>
            </a:r>
            <a:endParaRPr lang="en-NZ" sz="1000" dirty="0">
              <a:solidFill>
                <a:schemeClr val="bg1"/>
              </a:solidFill>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a16="http://schemas.microsoft.com/office/drawing/2014/main" id="{F1D8AC35-729A-CC4D-A586-3DEEA691E0DE}"/>
              </a:ext>
            </a:extLst>
          </p:cNvPr>
          <p:cNvSpPr>
            <a:spLocks noGrp="1"/>
          </p:cNvSpPr>
          <p:nvPr>
            <p:ph type="body" sz="quarter" idx="10" hasCustomPrompt="1"/>
          </p:nvPr>
        </p:nvSpPr>
        <p:spPr>
          <a:xfrm>
            <a:off x="876001" y="1495210"/>
            <a:ext cx="10440000" cy="1435025"/>
          </a:xfrm>
          <a:prstGeom prst="rect">
            <a:avLst/>
          </a:prstGeom>
          <a:noFill/>
          <a:ln>
            <a:noFill/>
          </a:ln>
        </p:spPr>
        <p:txBody>
          <a:bodyPr/>
          <a:lstStyle>
            <a:lvl1pPr marL="0" indent="0" algn="ctr">
              <a:buNone/>
              <a:defRPr sz="4800" b="0" i="0" cap="all" spc="130" baseline="0">
                <a:solidFill>
                  <a:schemeClr val="bg1"/>
                </a:solidFill>
                <a:latin typeface="Univers" panose="020B0503020202020204" pitchFamily="34" charset="0"/>
              </a:defRPr>
            </a:lvl1pPr>
            <a:lvl2pPr marL="457203" indent="0">
              <a:buNone/>
              <a:defRPr b="0" i="0">
                <a:latin typeface="Univers" panose="020B0503020202020204" pitchFamily="34" charset="0"/>
              </a:defRPr>
            </a:lvl2pPr>
            <a:lvl3pPr marL="914406" indent="0">
              <a:buNone/>
              <a:defRPr b="0" i="0">
                <a:latin typeface="Univers" panose="020B0503020202020204" pitchFamily="34" charset="0"/>
              </a:defRPr>
            </a:lvl3pPr>
            <a:lvl4pPr marL="1371609" indent="0">
              <a:buNone/>
              <a:defRPr b="0" i="0">
                <a:latin typeface="Univers" panose="020B0503020202020204" pitchFamily="34" charset="0"/>
              </a:defRPr>
            </a:lvl4pPr>
            <a:lvl5pPr marL="1828812" indent="0">
              <a:buNone/>
              <a:defRPr b="0" i="0">
                <a:latin typeface="Univers" panose="020B0503020202020204" pitchFamily="34" charset="0"/>
              </a:defRPr>
            </a:lvl5pPr>
          </a:lstStyle>
          <a:p>
            <a:pPr lvl="0"/>
            <a:r>
              <a:rPr lang="en-US" dirty="0"/>
              <a:t>TITLE GOES HERE</a:t>
            </a:r>
          </a:p>
        </p:txBody>
      </p:sp>
      <p:sp>
        <p:nvSpPr>
          <p:cNvPr id="14" name="Text Placeholder 17">
            <a:extLst>
              <a:ext uri="{FF2B5EF4-FFF2-40B4-BE49-F238E27FC236}">
                <a16:creationId xmlns:a16="http://schemas.microsoft.com/office/drawing/2014/main" id="{0F83EB47-593B-FE42-A649-D9B320C099FD}"/>
              </a:ext>
            </a:extLst>
          </p:cNvPr>
          <p:cNvSpPr>
            <a:spLocks noGrp="1"/>
          </p:cNvSpPr>
          <p:nvPr>
            <p:ph type="body" sz="quarter" idx="12" hasCustomPrompt="1"/>
          </p:nvPr>
        </p:nvSpPr>
        <p:spPr>
          <a:xfrm>
            <a:off x="770123" y="3302221"/>
            <a:ext cx="10545877" cy="2967454"/>
          </a:xfrm>
          <a:prstGeom prst="rect">
            <a:avLst/>
          </a:prstGeom>
        </p:spPr>
        <p:txBody>
          <a:bodyPr numCol="3" spcCol="288000"/>
          <a:lstStyle>
            <a:lvl1pPr marL="0" indent="0">
              <a:spcAft>
                <a:spcPts val="1089"/>
              </a:spcAft>
              <a:buFont typeface="Arial" panose="020B0604020202020204" pitchFamily="34" charset="0"/>
              <a:buNone/>
              <a:defRPr sz="1100" b="0" i="0" baseline="0">
                <a:solidFill>
                  <a:schemeClr val="bg1"/>
                </a:solidFill>
                <a:latin typeface="Arial" panose="020B0604020202020204" pitchFamily="34" charset="0"/>
                <a:cs typeface="Arial" panose="020B0604020202020204" pitchFamily="34" charset="0"/>
              </a:defRPr>
            </a:lvl1pPr>
            <a:lvl2pPr marL="457203" indent="0">
              <a:spcAft>
                <a:spcPts val="1200"/>
              </a:spcAft>
              <a:buFont typeface="Arial" panose="020B0604020202020204" pitchFamily="34" charset="0"/>
              <a:buNone/>
              <a:defRPr sz="1100" b="0" i="0" baseline="0">
                <a:solidFill>
                  <a:srgbClr val="004277"/>
                </a:solidFill>
                <a:latin typeface="Arial" panose="020B0604020202020204" pitchFamily="34" charset="0"/>
                <a:cs typeface="Arial" panose="020B0604020202020204" pitchFamily="34" charset="0"/>
              </a:defRPr>
            </a:lvl2pPr>
            <a:lvl3pPr marL="914406" indent="0">
              <a:buNone/>
              <a:defRPr sz="1100" b="0" i="0">
                <a:latin typeface="Arial" panose="020B0604020202020204" pitchFamily="34" charset="0"/>
                <a:cs typeface="Arial" panose="020B0604020202020204" pitchFamily="34" charset="0"/>
              </a:defRPr>
            </a:lvl3pPr>
            <a:lvl4pPr marL="1371609" indent="0">
              <a:buNone/>
              <a:defRPr sz="1100" b="0" i="0">
                <a:latin typeface="Arial" panose="020B0604020202020204" pitchFamily="34" charset="0"/>
                <a:cs typeface="Arial" panose="020B0604020202020204" pitchFamily="34" charset="0"/>
              </a:defRPr>
            </a:lvl4pPr>
            <a:lvl5pPr marL="1828812" indent="0">
              <a:buNone/>
              <a:defRPr sz="1100" b="0" i="0">
                <a:latin typeface="Arial" panose="020B0604020202020204" pitchFamily="34" charset="0"/>
                <a:cs typeface="Arial" panose="020B0604020202020204" pitchFamily="34" charset="0"/>
              </a:defRPr>
            </a:lvl5pPr>
          </a:lstStyle>
          <a:p>
            <a:pPr>
              <a:spcAft>
                <a:spcPts val="1200"/>
              </a:spcAft>
            </a:pPr>
            <a:r>
              <a:rPr lang="en-AU" sz="1100" dirty="0">
                <a:solidFill>
                  <a:srgbClr val="004277"/>
                </a:solidFill>
                <a:latin typeface="Arial" panose="020B0604020202020204" pitchFamily="34" charset="0"/>
                <a:cs typeface="Arial" panose="020B0604020202020204" pitchFamily="34" charset="0"/>
              </a:rPr>
              <a:t>Copy goes here</a:t>
            </a:r>
            <a:endParaRPr lang="en-NZ" sz="1100" dirty="0">
              <a:solidFill>
                <a:srgbClr val="004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25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C322-1783-19A1-E136-3F3C7B0A696D}"/>
              </a:ext>
            </a:extLst>
          </p:cNvPr>
          <p:cNvSpPr>
            <a:spLocks noGrp="1"/>
          </p:cNvSpPr>
          <p:nvPr>
            <p:ph type="title"/>
          </p:nvPr>
        </p:nvSpPr>
        <p:spPr>
          <a:xfrm>
            <a:off x="962187" y="681037"/>
            <a:ext cx="10103603" cy="1122255"/>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CFAF0139-0EB8-FD59-B2CD-28990E58F7B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416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027860-4EFE-2D1D-6907-5555DE6678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752D9C5F-9130-CE90-A94F-2F052B4F696C}"/>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1699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AF9B-7F62-DFFC-1E38-4EFC95C5D4F6}"/>
              </a:ext>
            </a:extLst>
          </p:cNvPr>
          <p:cNvSpPr>
            <a:spLocks noGrp="1"/>
          </p:cNvSpPr>
          <p:nvPr>
            <p:ph type="title"/>
          </p:nvPr>
        </p:nvSpPr>
        <p:spPr>
          <a:xfrm>
            <a:off x="838200" y="736169"/>
            <a:ext cx="10235339" cy="954519"/>
          </a:xfrm>
        </p:spPr>
        <p:txBody>
          <a:bodyPr/>
          <a:lstStyle>
            <a:lvl1pPr>
              <a:defRPr>
                <a:solidFill>
                  <a:srgbClr val="FFC000"/>
                </a:solidFill>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0AD3827-5EEA-3E88-874C-A18A639AD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F03533B-2755-1575-162F-555287E25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517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1DBB-532A-A3CE-E0BF-B6B55C407F7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160F308-DED2-B021-2A02-F7CFDC73B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900153-F7AD-4B29-C912-169F3DB83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C92E1FC-B298-B211-FFDD-E8EAE4613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8112A-F38A-BA3F-B527-B133388F8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08600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45EF-6A4A-5644-D25A-B1E4B12F33DD}"/>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93005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C42DE-0A53-8157-04C7-E50507AB477A}"/>
              </a:ext>
            </a:extLst>
          </p:cNvPr>
          <p:cNvSpPr>
            <a:spLocks noGrp="1"/>
          </p:cNvSpPr>
          <p:nvPr>
            <p:ph type="title"/>
          </p:nvPr>
        </p:nvSpPr>
        <p:spPr/>
        <p:txBody>
          <a:bodyPr/>
          <a:lstStyle/>
          <a:p>
            <a:r>
              <a:rPr lang="en-US"/>
              <a:t>Click to edit Master title style</a:t>
            </a:r>
            <a:endParaRPr lang="en-NZ"/>
          </a:p>
        </p:txBody>
      </p:sp>
    </p:spTree>
    <p:extLst>
      <p:ext uri="{BB962C8B-B14F-4D97-AF65-F5344CB8AC3E}">
        <p14:creationId xmlns:p14="http://schemas.microsoft.com/office/powerpoint/2010/main" val="362120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E009-5216-4099-844A-1B907BF7FD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7AD194B-CF2F-7566-7860-66B06CC82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1C073F2-AFB1-20E1-B991-239749B37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84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A928-11F2-0B8F-3EEA-1900C1EB9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5794380-6628-67B5-9A7C-837D1EA0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7878DAB4-9B4B-DDCD-ECD9-ED638D164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98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owll.massey.ac.nz/about-OWLL/studyup.php"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4BEB1-18AE-A728-40C3-6AC6D1D29A21}"/>
              </a:ext>
            </a:extLst>
          </p:cNvPr>
          <p:cNvSpPr>
            <a:spLocks noGrp="1"/>
          </p:cNvSpPr>
          <p:nvPr>
            <p:ph type="title"/>
          </p:nvPr>
        </p:nvSpPr>
        <p:spPr>
          <a:xfrm>
            <a:off x="838200" y="803740"/>
            <a:ext cx="10281834" cy="886948"/>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6427470A-90E2-629F-D300-A384B2CA2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7" name="Picture 6" descr="STUDYUP: KNOWLEDGE TO GO">
            <a:hlinkClick r:id="rId15"/>
            <a:extLst>
              <a:ext uri="{FF2B5EF4-FFF2-40B4-BE49-F238E27FC236}">
                <a16:creationId xmlns:a16="http://schemas.microsoft.com/office/drawing/2014/main" id="{783C018D-E4EB-5E0C-D797-B726E88AFA62}"/>
              </a:ext>
            </a:extLst>
          </p:cNvPr>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0" y="-13038"/>
            <a:ext cx="2669309" cy="886948"/>
          </a:xfrm>
          <a:prstGeom prst="rect">
            <a:avLst/>
          </a:prstGeom>
          <a:noFill/>
          <a:ln>
            <a:noFill/>
          </a:ln>
        </p:spPr>
      </p:pic>
      <p:pic>
        <p:nvPicPr>
          <p:cNvPr id="9" name="Picture 8" descr="Centre for Learner Success logo">
            <a:extLst>
              <a:ext uri="{FF2B5EF4-FFF2-40B4-BE49-F238E27FC236}">
                <a16:creationId xmlns:a16="http://schemas.microsoft.com/office/drawing/2014/main" id="{2AC4DBD2-A407-8704-88F1-2B658DAA8645}"/>
              </a:ext>
            </a:extLst>
          </p:cNvPr>
          <p:cNvPicPr>
            <a:picLocks noChangeAspect="1"/>
          </p:cNvPicPr>
          <p:nvPr userDrawn="1"/>
        </p:nvPicPr>
        <p:blipFill>
          <a:blip r:embed="rId17"/>
          <a:stretch>
            <a:fillRect/>
          </a:stretch>
        </p:blipFill>
        <p:spPr>
          <a:xfrm>
            <a:off x="10595010" y="5840904"/>
            <a:ext cx="1591467" cy="1019111"/>
          </a:xfrm>
          <a:prstGeom prst="rect">
            <a:avLst/>
          </a:prstGeom>
        </p:spPr>
      </p:pic>
    </p:spTree>
    <p:extLst>
      <p:ext uri="{BB962C8B-B14F-4D97-AF65-F5344CB8AC3E}">
        <p14:creationId xmlns:p14="http://schemas.microsoft.com/office/powerpoint/2010/main" val="21243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rgbClr val="FFC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javascript:window.opener.immDownload('j0160370','11',escape(window.opener.content.location.href),'1')" TargetMode="External"/><Relationship Id="rId18" Type="http://schemas.openxmlformats.org/officeDocument/2006/relationships/image" Target="../media/image27.png"/><Relationship Id="rId3" Type="http://schemas.openxmlformats.org/officeDocument/2006/relationships/notesSlide" Target="../notesSlides/notesSlide2.xml"/><Relationship Id="rId21" Type="http://schemas.openxmlformats.org/officeDocument/2006/relationships/hyperlink" Target="javascript:window.opener.immDownload('SY00552_','15',escape(window.opener.content.location.href),'1')" TargetMode="External"/><Relationship Id="rId7" Type="http://schemas.openxmlformats.org/officeDocument/2006/relationships/hyperlink" Target="javascript:window.opener.immDownload('j0156127','16',escape(window.opener.content.location.href),'1')" TargetMode="External"/><Relationship Id="rId12" Type="http://schemas.openxmlformats.org/officeDocument/2006/relationships/image" Target="../media/image24.png"/><Relationship Id="rId17" Type="http://schemas.openxmlformats.org/officeDocument/2006/relationships/hyperlink" Target="javascript:window.opener.immDownload('j0198993','21',escape(window.opener.content.location.href),'1')" TargetMode="External"/><Relationship Id="rId2" Type="http://schemas.openxmlformats.org/officeDocument/2006/relationships/slideLayout" Target="../slideLayouts/slideLayout12.xml"/><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tags" Target="../tags/tag24.xml"/><Relationship Id="rId6" Type="http://schemas.openxmlformats.org/officeDocument/2006/relationships/image" Target="../media/image21.png"/><Relationship Id="rId11" Type="http://schemas.openxmlformats.org/officeDocument/2006/relationships/hyperlink" Target="javascript:window.opener.immDownload('AN04102_','2',escape(window.opener.content.location.href),'1')" TargetMode="External"/><Relationship Id="rId24" Type="http://schemas.openxmlformats.org/officeDocument/2006/relationships/image" Target="../media/image30.png"/><Relationship Id="rId5" Type="http://schemas.openxmlformats.org/officeDocument/2006/relationships/image" Target="../media/image20.png"/><Relationship Id="rId15" Type="http://schemas.openxmlformats.org/officeDocument/2006/relationships/hyperlink" Target="javascript:window.opener.immDownload('HH01079_','1',escape(window.opener.content.location.href),'1')" TargetMode="External"/><Relationship Id="rId23" Type="http://schemas.openxmlformats.org/officeDocument/2006/relationships/hyperlink" Target="javascript:window.opener.immDownload('HM00173_','4',escape(window.opener.content.location.href),'1')" TargetMode="External"/><Relationship Id="rId10" Type="http://schemas.openxmlformats.org/officeDocument/2006/relationships/image" Target="../media/image23.png"/><Relationship Id="rId19" Type="http://schemas.openxmlformats.org/officeDocument/2006/relationships/hyperlink" Target="javascript:window.opener.immDownload('j0199483','9',escape(window.opener.content.location.href),'1')" TargetMode="External"/><Relationship Id="rId4" Type="http://schemas.openxmlformats.org/officeDocument/2006/relationships/image" Target="../media/image19.png"/><Relationship Id="rId9" Type="http://schemas.openxmlformats.org/officeDocument/2006/relationships/hyperlink" Target="javascript:window.opener.immDownload('IN00934_','1',escape(window.opener.content.location.href),'1')" TargetMode="External"/><Relationship Id="rId14" Type="http://schemas.openxmlformats.org/officeDocument/2006/relationships/image" Target="../media/image25.png"/><Relationship Id="rId22"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notesSlide" Target="../notesSlides/notesSlide3.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openxmlformats.org/officeDocument/2006/relationships/hyperlink" Target="https://stream.massey.ac.nz/mod/forum/view.php?id=4961941"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hyperlink" Target="https://www.massey.ac.nz/ctlcontacts" TargetMode="External"/><Relationship Id="rId7" Type="http://schemas.openxmlformats.org/officeDocument/2006/relationships/hyperlink" Target="http://owll.massey.ac.nz/about-OWLL/workshops.php" TargetMode="External"/><Relationship Id="rId12" Type="http://schemas.openxmlformats.org/officeDocument/2006/relationships/hyperlink" Target="https://www.massey.ac.nz/student-life/pacific-massey/support-for-pacific-students-at-massey/centre-for-learner-success/" TargetMode="Externa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hyperlink" Target="https://massey-nz.libcal.com/calendar/workshops?cid=11023&amp;t=g&amp;d=0000-00-00&amp;cal=11023&amp;inc=0"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s://www.massey.ac.nz/massey/student-life/services-and-resources/academic-skills-support/pre-reading/extramural-assignment-pre-reading-service.cfm" TargetMode="External"/><Relationship Id="rId10" Type="http://schemas.openxmlformats.org/officeDocument/2006/relationships/hyperlink" Target="http://owll.massey.ac.nz/index.php" TargetMode="External"/><Relationship Id="rId4" Type="http://schemas.openxmlformats.org/officeDocument/2006/relationships/hyperlink" Target="https://massey-nz.libcal.com/" TargetMode="External"/><Relationship Id="rId9" Type="http://schemas.openxmlformats.org/officeDocument/2006/relationships/hyperlink" Target="https://stream.massey.ac.nz/mod/forum/view.php?id=169"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learnersuccess@massey.ac.nz" TargetMode="Externa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hyperlink" Target="https://massey-nz.libcal.com/"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FB95-303A-B821-B3A3-67B3F86930E9}"/>
              </a:ext>
            </a:extLst>
          </p:cNvPr>
          <p:cNvSpPr>
            <a:spLocks noGrp="1"/>
          </p:cNvSpPr>
          <p:nvPr>
            <p:ph type="ctrTitle"/>
          </p:nvPr>
        </p:nvSpPr>
        <p:spPr/>
        <p:txBody>
          <a:bodyPr/>
          <a:lstStyle/>
          <a:p>
            <a:r>
              <a:rPr lang="mi-NZ" dirty="0" err="1"/>
              <a:t>How</a:t>
            </a:r>
            <a:r>
              <a:rPr lang="mi-NZ" dirty="0"/>
              <a:t> to </a:t>
            </a:r>
            <a:r>
              <a:rPr lang="mi-NZ" dirty="0" err="1"/>
              <a:t>improve</a:t>
            </a:r>
            <a:r>
              <a:rPr lang="mi-NZ" dirty="0"/>
              <a:t> </a:t>
            </a:r>
            <a:r>
              <a:rPr lang="mi-NZ" dirty="0" err="1"/>
              <a:t>your</a:t>
            </a:r>
            <a:r>
              <a:rPr lang="mi-NZ" dirty="0"/>
              <a:t> </a:t>
            </a:r>
            <a:r>
              <a:rPr lang="mi-NZ" dirty="0" err="1"/>
              <a:t>memory</a:t>
            </a:r>
            <a:endParaRPr lang="en-NZ" dirty="0"/>
          </a:p>
        </p:txBody>
      </p:sp>
      <p:sp>
        <p:nvSpPr>
          <p:cNvPr id="3" name="Subtitle 2">
            <a:extLst>
              <a:ext uri="{FF2B5EF4-FFF2-40B4-BE49-F238E27FC236}">
                <a16:creationId xmlns:a16="http://schemas.microsoft.com/office/drawing/2014/main" id="{1B24D964-CC6A-02EA-E151-B2197C274B98}"/>
              </a:ext>
            </a:extLst>
          </p:cNvPr>
          <p:cNvSpPr>
            <a:spLocks noGrp="1"/>
          </p:cNvSpPr>
          <p:nvPr>
            <p:ph type="subTitle" idx="1"/>
          </p:nvPr>
        </p:nvSpPr>
        <p:spPr/>
        <p:txBody>
          <a:bodyPr/>
          <a:lstStyle/>
          <a:p>
            <a:pPr algn="ctr" defTabSz="829544" fontAlgn="base">
              <a:spcBef>
                <a:spcPct val="0"/>
              </a:spcBef>
              <a:spcAft>
                <a:spcPct val="0"/>
              </a:spcAft>
            </a:pPr>
            <a:r>
              <a:rPr lang="en-US" altLang="en-US" sz="2400" dirty="0">
                <a:solidFill>
                  <a:prstClr val="white"/>
                </a:solidFill>
                <a:latin typeface="Verdana" pitchFamily="34" charset="0"/>
                <a:ea typeface="MS PGothic" pitchFamily="34" charset="-128"/>
              </a:rPr>
              <a:t>30-45 min session</a:t>
            </a:r>
          </a:p>
          <a:p>
            <a:pPr algn="ctr" defTabSz="829544" fontAlgn="base">
              <a:spcBef>
                <a:spcPct val="0"/>
              </a:spcBef>
              <a:spcAft>
                <a:spcPct val="0"/>
              </a:spcAft>
            </a:pPr>
            <a:endParaRPr lang="en-US" altLang="en-US" sz="2400" dirty="0">
              <a:solidFill>
                <a:prstClr val="white"/>
              </a:solidFill>
              <a:latin typeface="Verdana" pitchFamily="34" charset="0"/>
              <a:ea typeface="MS PGothic" pitchFamily="34" charset="-128"/>
            </a:endParaRPr>
          </a:p>
          <a:p>
            <a:pPr algn="ctr" defTabSz="829544" fontAlgn="base">
              <a:spcBef>
                <a:spcPct val="0"/>
              </a:spcBef>
              <a:spcAft>
                <a:spcPct val="0"/>
              </a:spcAft>
            </a:pPr>
            <a:r>
              <a:rPr lang="en-US" altLang="en-US" sz="2400" dirty="0">
                <a:solidFill>
                  <a:prstClr val="white"/>
                </a:solidFill>
                <a:latin typeface="Verdana" pitchFamily="34" charset="0"/>
                <a:ea typeface="MS PGothic" pitchFamily="34" charset="-128"/>
              </a:rPr>
              <a:t>Kat Lyons</a:t>
            </a:r>
          </a:p>
          <a:p>
            <a:pPr algn="ctr" defTabSz="829544" fontAlgn="base">
              <a:spcBef>
                <a:spcPct val="0"/>
              </a:spcBef>
              <a:spcAft>
                <a:spcPct val="0"/>
              </a:spcAft>
            </a:pPr>
            <a:r>
              <a:rPr lang="en-US" altLang="en-US" sz="2400" dirty="0" err="1">
                <a:solidFill>
                  <a:prstClr val="white"/>
                </a:solidFill>
                <a:latin typeface="Verdana" pitchFamily="34" charset="0"/>
                <a:ea typeface="MS PGothic" pitchFamily="34" charset="-128"/>
              </a:rPr>
              <a:t>Mātanga</a:t>
            </a:r>
            <a:r>
              <a:rPr lang="en-US" altLang="en-US" sz="2400" dirty="0">
                <a:solidFill>
                  <a:prstClr val="white"/>
                </a:solidFill>
                <a:latin typeface="Verdana" pitchFamily="34" charset="0"/>
                <a:ea typeface="MS PGothic" pitchFamily="34" charset="-128"/>
              </a:rPr>
              <a:t> </a:t>
            </a:r>
            <a:r>
              <a:rPr lang="en-US" altLang="en-US" sz="2400" dirty="0" err="1">
                <a:solidFill>
                  <a:prstClr val="white"/>
                </a:solidFill>
                <a:latin typeface="Verdana" pitchFamily="34" charset="0"/>
                <a:ea typeface="MS PGothic" pitchFamily="34" charset="-128"/>
              </a:rPr>
              <a:t>Ako</a:t>
            </a:r>
            <a:r>
              <a:rPr lang="en-US" altLang="en-US" sz="2400" dirty="0">
                <a:solidFill>
                  <a:prstClr val="white"/>
                </a:solidFill>
                <a:latin typeface="Verdana" pitchFamily="34" charset="0"/>
                <a:ea typeface="MS PGothic" pitchFamily="34" charset="-128"/>
              </a:rPr>
              <a:t> (Learning Consultant)</a:t>
            </a:r>
            <a:endParaRPr lang="en-NZ" dirty="0"/>
          </a:p>
        </p:txBody>
      </p:sp>
    </p:spTree>
    <p:custDataLst>
      <p:tags r:id="rId1"/>
    </p:custDataLst>
    <p:extLst>
      <p:ext uri="{BB962C8B-B14F-4D97-AF65-F5344CB8AC3E}">
        <p14:creationId xmlns:p14="http://schemas.microsoft.com/office/powerpoint/2010/main" val="130898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err="1">
                <a:solidFill>
                  <a:srgbClr val="004277"/>
                </a:solidFill>
                <a:latin typeface="Arial" panose="020B0604020202020204" pitchFamily="34" charset="0"/>
                <a:ea typeface="+mn-ea"/>
                <a:cs typeface="Arial" panose="020B0604020202020204" pitchFamily="34" charset="0"/>
              </a:rPr>
              <a:t>Visualisation</a:t>
            </a:r>
            <a:endParaRPr lang="en-US" sz="3800" dirty="0">
              <a:solidFill>
                <a:srgbClr val="004277"/>
              </a:solidFill>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E175179-11BE-BFEC-6E98-50F4FFAA4F43}"/>
              </a:ext>
            </a:extLst>
          </p:cNvPr>
          <p:cNvSpPr/>
          <p:nvPr/>
        </p:nvSpPr>
        <p:spPr>
          <a:xfrm>
            <a:off x="1943199" y="2571927"/>
            <a:ext cx="8476855" cy="371512"/>
          </a:xfrm>
          <a:prstGeom prst="rect">
            <a:avLst/>
          </a:prstGeom>
        </p:spPr>
        <p:txBody>
          <a:bodyPr wrap="square">
            <a:spAutoFit/>
          </a:bodyPr>
          <a:lstStyle/>
          <a:p>
            <a:r>
              <a:rPr lang="en-NZ" altLang="en-US" sz="1814" b="1" dirty="0">
                <a:solidFill>
                  <a:srgbClr val="E4A024"/>
                </a:solidFill>
                <a:latin typeface="Verdana" pitchFamily="34" charset="0"/>
              </a:rPr>
              <a:t>An effective way to create a hook is through visualisation:</a:t>
            </a:r>
            <a:endParaRPr lang="en-NZ" sz="1814"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 Box 18">
            <a:extLst>
              <a:ext uri="{FF2B5EF4-FFF2-40B4-BE49-F238E27FC236}">
                <a16:creationId xmlns:a16="http://schemas.microsoft.com/office/drawing/2014/main" id="{054A4AB6-924C-9498-F131-1EE1BDE93714}"/>
              </a:ext>
            </a:extLst>
          </p:cNvPr>
          <p:cNvSpPr txBox="1">
            <a:spLocks noChangeArrowheads="1"/>
          </p:cNvSpPr>
          <p:nvPr/>
        </p:nvSpPr>
        <p:spPr bwMode="auto">
          <a:xfrm>
            <a:off x="3156652" y="3157724"/>
            <a:ext cx="5878697" cy="3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829544" fontAlgn="base">
              <a:spcBef>
                <a:spcPct val="0"/>
              </a:spcBef>
              <a:spcAft>
                <a:spcPct val="0"/>
              </a:spcAft>
            </a:pPr>
            <a:r>
              <a:rPr lang="en-NZ" altLang="en-US" sz="1814" b="0" dirty="0">
                <a:solidFill>
                  <a:prstClr val="white"/>
                </a:solidFill>
                <a:latin typeface="Verdana" pitchFamily="34" charset="0"/>
                <a:ea typeface="MS PGothic" pitchFamily="34" charset="-128"/>
              </a:rPr>
              <a:t>It’s easier to </a:t>
            </a:r>
            <a:r>
              <a:rPr lang="en-NZ" altLang="en-US" sz="1814" b="0" dirty="0">
                <a:solidFill>
                  <a:schemeClr val="accent4"/>
                </a:solidFill>
                <a:latin typeface="Verdana" pitchFamily="34" charset="0"/>
                <a:ea typeface="MS PGothic" pitchFamily="34" charset="-128"/>
              </a:rPr>
              <a:t>remember pictures </a:t>
            </a:r>
            <a:r>
              <a:rPr lang="en-NZ" altLang="en-US" sz="1814" b="0" dirty="0">
                <a:solidFill>
                  <a:prstClr val="white"/>
                </a:solidFill>
                <a:latin typeface="Verdana" pitchFamily="34" charset="0"/>
                <a:ea typeface="MS PGothic" pitchFamily="34" charset="-128"/>
              </a:rPr>
              <a:t>than words</a:t>
            </a:r>
          </a:p>
        </p:txBody>
      </p:sp>
      <p:sp>
        <p:nvSpPr>
          <p:cNvPr id="6" name="Text Box 12">
            <a:extLst>
              <a:ext uri="{FF2B5EF4-FFF2-40B4-BE49-F238E27FC236}">
                <a16:creationId xmlns:a16="http://schemas.microsoft.com/office/drawing/2014/main" id="{3FD1E968-0754-EF4F-5E32-4D232477B613}"/>
              </a:ext>
            </a:extLst>
          </p:cNvPr>
          <p:cNvSpPr txBox="1">
            <a:spLocks noChangeArrowheads="1"/>
          </p:cNvSpPr>
          <p:nvPr/>
        </p:nvSpPr>
        <p:spPr bwMode="auto">
          <a:xfrm>
            <a:off x="3156651" y="3822834"/>
            <a:ext cx="5813891" cy="65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829544" fontAlgn="base">
              <a:spcBef>
                <a:spcPct val="0"/>
              </a:spcBef>
              <a:spcAft>
                <a:spcPct val="0"/>
              </a:spcAft>
            </a:pPr>
            <a:r>
              <a:rPr lang="en-NZ" altLang="en-US" sz="1814" b="0" dirty="0">
                <a:solidFill>
                  <a:prstClr val="white"/>
                </a:solidFill>
                <a:latin typeface="Verdana" pitchFamily="34" charset="0"/>
                <a:ea typeface="MS PGothic" pitchFamily="34" charset="-128"/>
              </a:rPr>
              <a:t>The mind cannot distinguish between what is real and what is imaginary</a:t>
            </a:r>
          </a:p>
        </p:txBody>
      </p:sp>
      <p:sp>
        <p:nvSpPr>
          <p:cNvPr id="7" name="Text Box 15">
            <a:extLst>
              <a:ext uri="{FF2B5EF4-FFF2-40B4-BE49-F238E27FC236}">
                <a16:creationId xmlns:a16="http://schemas.microsoft.com/office/drawing/2014/main" id="{F0A019AA-E20F-C331-3A6B-BB4CFB3C25A6}"/>
              </a:ext>
            </a:extLst>
          </p:cNvPr>
          <p:cNvSpPr txBox="1">
            <a:spLocks noChangeArrowheads="1"/>
          </p:cNvSpPr>
          <p:nvPr/>
        </p:nvSpPr>
        <p:spPr bwMode="auto">
          <a:xfrm>
            <a:off x="3156652" y="4946658"/>
            <a:ext cx="5878697" cy="65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defTabSz="829544" fontAlgn="base">
              <a:spcBef>
                <a:spcPct val="0"/>
              </a:spcBef>
              <a:spcAft>
                <a:spcPct val="0"/>
              </a:spcAft>
            </a:pPr>
            <a:r>
              <a:rPr lang="en-NZ" altLang="en-US" sz="1814" b="0" dirty="0">
                <a:solidFill>
                  <a:prstClr val="white"/>
                </a:solidFill>
                <a:latin typeface="Verdana" pitchFamily="34" charset="0"/>
                <a:ea typeface="MS PGothic" pitchFamily="34" charset="-128"/>
              </a:rPr>
              <a:t>However, success is the result of </a:t>
            </a:r>
            <a:r>
              <a:rPr lang="en-NZ" altLang="en-US" sz="1814" b="0" dirty="0">
                <a:solidFill>
                  <a:schemeClr val="accent4"/>
                </a:solidFill>
                <a:latin typeface="Verdana" pitchFamily="34" charset="0"/>
                <a:ea typeface="MS PGothic" pitchFamily="34" charset="-128"/>
              </a:rPr>
              <a:t>recent, frequent and successful practice</a:t>
            </a:r>
          </a:p>
        </p:txBody>
      </p:sp>
    </p:spTree>
    <p:custDataLst>
      <p:tags r:id="rId1"/>
    </p:custDataLst>
    <p:extLst>
      <p:ext uri="{BB962C8B-B14F-4D97-AF65-F5344CB8AC3E}">
        <p14:creationId xmlns:p14="http://schemas.microsoft.com/office/powerpoint/2010/main" val="12690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Steps to effective </a:t>
            </a:r>
            <a:r>
              <a:rPr lang="en-US" sz="3800" dirty="0" err="1">
                <a:solidFill>
                  <a:srgbClr val="004277"/>
                </a:solidFill>
                <a:latin typeface="Arial" panose="020B0604020202020204" pitchFamily="34" charset="0"/>
                <a:ea typeface="+mn-ea"/>
                <a:cs typeface="Arial" panose="020B0604020202020204" pitchFamily="34" charset="0"/>
              </a:rPr>
              <a:t>visualisation</a:t>
            </a:r>
            <a:endParaRPr lang="en-US" sz="3800" dirty="0">
              <a:solidFill>
                <a:srgbClr val="004277"/>
              </a:solidFill>
              <a:latin typeface="Arial" panose="020B0604020202020204" pitchFamily="34" charset="0"/>
              <a:ea typeface="+mn-ea"/>
              <a:cs typeface="Arial" panose="020B0604020202020204" pitchFamily="34" charset="0"/>
            </a:endParaRPr>
          </a:p>
        </p:txBody>
      </p:sp>
      <p:pic>
        <p:nvPicPr>
          <p:cNvPr id="2" name="Picture 20" descr="1">
            <a:extLst>
              <a:ext uri="{FF2B5EF4-FFF2-40B4-BE49-F238E27FC236}">
                <a16:creationId xmlns:a16="http://schemas.microsoft.com/office/drawing/2014/main" id="{B3B13573-C1BE-599C-BFCE-8E8960021A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02103" y="2566421"/>
            <a:ext cx="391721" cy="380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Box 21">
            <a:extLst>
              <a:ext uri="{FF2B5EF4-FFF2-40B4-BE49-F238E27FC236}">
                <a16:creationId xmlns:a16="http://schemas.microsoft.com/office/drawing/2014/main" id="{78C991ED-778E-3FB5-3583-DD31866B0DDF}"/>
              </a:ext>
            </a:extLst>
          </p:cNvPr>
          <p:cNvSpPr txBox="1">
            <a:spLocks noChangeArrowheads="1"/>
          </p:cNvSpPr>
          <p:nvPr/>
        </p:nvSpPr>
        <p:spPr bwMode="auto">
          <a:xfrm>
            <a:off x="3168894" y="2555228"/>
            <a:ext cx="5684277"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Close your eyes</a:t>
            </a:r>
          </a:p>
        </p:txBody>
      </p:sp>
      <p:pic>
        <p:nvPicPr>
          <p:cNvPr id="6" name="Picture 23" descr="2">
            <a:extLst>
              <a:ext uri="{FF2B5EF4-FFF2-40B4-BE49-F238E27FC236}">
                <a16:creationId xmlns:a16="http://schemas.microsoft.com/office/drawing/2014/main" id="{295AA271-BCCA-EEC7-E14B-EF0590B74D2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6424" y="3106340"/>
            <a:ext cx="398922" cy="38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4">
            <a:extLst>
              <a:ext uri="{FF2B5EF4-FFF2-40B4-BE49-F238E27FC236}">
                <a16:creationId xmlns:a16="http://schemas.microsoft.com/office/drawing/2014/main" id="{0C059B6F-B2A6-DFB9-3E16-68FE7726CC9F}"/>
              </a:ext>
            </a:extLst>
          </p:cNvPr>
          <p:cNvSpPr txBox="1">
            <a:spLocks noChangeArrowheads="1"/>
          </p:cNvSpPr>
          <p:nvPr/>
        </p:nvSpPr>
        <p:spPr bwMode="auto">
          <a:xfrm>
            <a:off x="3177534" y="3099344"/>
            <a:ext cx="4637287"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Relax</a:t>
            </a:r>
          </a:p>
        </p:txBody>
      </p:sp>
      <p:pic>
        <p:nvPicPr>
          <p:cNvPr id="8" name="Picture 26" descr="3">
            <a:extLst>
              <a:ext uri="{FF2B5EF4-FFF2-40B4-BE49-F238E27FC236}">
                <a16:creationId xmlns:a16="http://schemas.microsoft.com/office/drawing/2014/main" id="{73A3C62C-E24D-5476-6D98-5919E065B29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02103" y="3615750"/>
            <a:ext cx="398922" cy="3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7">
            <a:extLst>
              <a:ext uri="{FF2B5EF4-FFF2-40B4-BE49-F238E27FC236}">
                <a16:creationId xmlns:a16="http://schemas.microsoft.com/office/drawing/2014/main" id="{CF337E33-8C34-59E4-1CF7-65E1F2FC7549}"/>
              </a:ext>
            </a:extLst>
          </p:cNvPr>
          <p:cNvSpPr txBox="1">
            <a:spLocks noChangeArrowheads="1"/>
          </p:cNvSpPr>
          <p:nvPr/>
        </p:nvSpPr>
        <p:spPr bwMode="auto">
          <a:xfrm>
            <a:off x="3173214" y="3615750"/>
            <a:ext cx="5880138"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Create and manipulate sense impressions</a:t>
            </a:r>
          </a:p>
        </p:txBody>
      </p:sp>
      <p:pic>
        <p:nvPicPr>
          <p:cNvPr id="10" name="Picture 29" descr="4">
            <a:extLst>
              <a:ext uri="{FF2B5EF4-FFF2-40B4-BE49-F238E27FC236}">
                <a16:creationId xmlns:a16="http://schemas.microsoft.com/office/drawing/2014/main" id="{697D59C5-2C11-FFA3-5E1A-5C37A68407F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03544" y="4210533"/>
            <a:ext cx="398921" cy="38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0">
            <a:extLst>
              <a:ext uri="{FF2B5EF4-FFF2-40B4-BE49-F238E27FC236}">
                <a16:creationId xmlns:a16="http://schemas.microsoft.com/office/drawing/2014/main" id="{67ABC7D8-80A0-83D1-E0D1-43AF1A95C3CA}"/>
              </a:ext>
            </a:extLst>
          </p:cNvPr>
          <p:cNvSpPr txBox="1">
            <a:spLocks noChangeArrowheads="1"/>
          </p:cNvSpPr>
          <p:nvPr/>
        </p:nvSpPr>
        <p:spPr bwMode="auto">
          <a:xfrm>
            <a:off x="3173214" y="4203538"/>
            <a:ext cx="6270418"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Deepen and intensify</a:t>
            </a:r>
          </a:p>
        </p:txBody>
      </p:sp>
      <p:pic>
        <p:nvPicPr>
          <p:cNvPr id="12" name="Picture 32" descr="5">
            <a:extLst>
              <a:ext uri="{FF2B5EF4-FFF2-40B4-BE49-F238E27FC236}">
                <a16:creationId xmlns:a16="http://schemas.microsoft.com/office/drawing/2014/main" id="{9D8A1099-8C95-2DE7-9EB9-E35316075D5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06424" y="4792148"/>
            <a:ext cx="391721" cy="38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3">
            <a:extLst>
              <a:ext uri="{FF2B5EF4-FFF2-40B4-BE49-F238E27FC236}">
                <a16:creationId xmlns:a16="http://schemas.microsoft.com/office/drawing/2014/main" id="{2992DEB3-4B94-2BA7-A6B6-4678DBD343E5}"/>
              </a:ext>
            </a:extLst>
          </p:cNvPr>
          <p:cNvSpPr txBox="1">
            <a:spLocks noChangeArrowheads="1"/>
          </p:cNvSpPr>
          <p:nvPr/>
        </p:nvSpPr>
        <p:spPr bwMode="auto">
          <a:xfrm>
            <a:off x="3173213" y="4815930"/>
            <a:ext cx="3266263"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Suspend judgement</a:t>
            </a:r>
          </a:p>
        </p:txBody>
      </p:sp>
      <p:pic>
        <p:nvPicPr>
          <p:cNvPr id="14" name="Picture 35" descr="6">
            <a:extLst>
              <a:ext uri="{FF2B5EF4-FFF2-40B4-BE49-F238E27FC236}">
                <a16:creationId xmlns:a16="http://schemas.microsoft.com/office/drawing/2014/main" id="{7972077B-65F2-406E-A7F9-98D9C86162E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06424" y="5355205"/>
            <a:ext cx="398921" cy="3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6">
            <a:extLst>
              <a:ext uri="{FF2B5EF4-FFF2-40B4-BE49-F238E27FC236}">
                <a16:creationId xmlns:a16="http://schemas.microsoft.com/office/drawing/2014/main" id="{D7FB12A1-ECCF-6E7A-2BB9-D0A26FB47056}"/>
              </a:ext>
            </a:extLst>
          </p:cNvPr>
          <p:cNvSpPr txBox="1">
            <a:spLocks noChangeArrowheads="1"/>
          </p:cNvSpPr>
          <p:nvPr/>
        </p:nvSpPr>
        <p:spPr bwMode="auto">
          <a:xfrm>
            <a:off x="3176094" y="5355205"/>
            <a:ext cx="6074558"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Practise often</a:t>
            </a:r>
          </a:p>
        </p:txBody>
      </p:sp>
    </p:spTree>
    <p:custDataLst>
      <p:tags r:id="rId1"/>
    </p:custDataLst>
    <p:extLst>
      <p:ext uri="{BB962C8B-B14F-4D97-AF65-F5344CB8AC3E}">
        <p14:creationId xmlns:p14="http://schemas.microsoft.com/office/powerpoint/2010/main" val="130023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Example</a:t>
            </a:r>
          </a:p>
        </p:txBody>
      </p:sp>
      <p:sp>
        <p:nvSpPr>
          <p:cNvPr id="2" name="Content Placeholder 2">
            <a:extLst>
              <a:ext uri="{FF2B5EF4-FFF2-40B4-BE49-F238E27FC236}">
                <a16:creationId xmlns:a16="http://schemas.microsoft.com/office/drawing/2014/main" id="{C5E5E453-0CAE-6857-8C53-2C8F7757960F}"/>
              </a:ext>
            </a:extLst>
          </p:cNvPr>
          <p:cNvSpPr txBox="1">
            <a:spLocks/>
          </p:cNvSpPr>
          <p:nvPr/>
        </p:nvSpPr>
        <p:spPr>
          <a:xfrm>
            <a:off x="2015122" y="1991671"/>
            <a:ext cx="8103064" cy="4638029"/>
          </a:xfr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indent="0">
              <a:buNone/>
            </a:pP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In Human Development, you may need to remember the </a:t>
            </a:r>
            <a:r>
              <a:rPr lang="en-NZ" sz="2000" b="1" dirty="0">
                <a:solidFill>
                  <a:schemeClr val="bg1"/>
                </a:solidFill>
                <a:latin typeface="Verdana" panose="020B0604030504040204" pitchFamily="34" charset="0"/>
                <a:ea typeface="Verdana" panose="020B0604030504040204" pitchFamily="34" charset="0"/>
                <a:cs typeface="Verdana" panose="020B0604030504040204" pitchFamily="34" charset="0"/>
              </a:rPr>
              <a:t>four stages of cognitive development</a:t>
            </a:r>
            <a:r>
              <a:rPr lang="en-NZ" sz="2000" b="1" dirty="0">
                <a:solidFill>
                  <a:srgbClr val="E4A024"/>
                </a:solidFill>
                <a:latin typeface="Verdana" panose="020B0604030504040204" pitchFamily="34" charset="0"/>
                <a:ea typeface="Verdana" panose="020B0604030504040204" pitchFamily="34" charset="0"/>
                <a:cs typeface="Verdana" panose="020B0604030504040204" pitchFamily="34" charset="0"/>
              </a:rPr>
              <a:t> proposed by Piaget:</a:t>
            </a:r>
          </a:p>
          <a:p>
            <a:pPr indent="0" algn="just">
              <a:buNone/>
            </a:pPr>
            <a:endPar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Sensorimotor				(birth to two years)</a:t>
            </a:r>
          </a:p>
          <a:p>
            <a:pPr indent="0">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Preoperational				(two to seven years)</a:t>
            </a:r>
          </a:p>
          <a:p>
            <a:pPr indent="0">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Concrete operational			(seven to eleven years)</a:t>
            </a:r>
          </a:p>
          <a:p>
            <a:pPr indent="0">
              <a:buNone/>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indent="0">
              <a:buNone/>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Formal operational			(eleven years +)</a:t>
            </a:r>
          </a:p>
          <a:p>
            <a:pPr indent="0">
              <a:buNone/>
            </a:pPr>
            <a:endPar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48425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Example</a:t>
            </a:r>
          </a:p>
        </p:txBody>
      </p:sp>
      <p:sp>
        <p:nvSpPr>
          <p:cNvPr id="2" name="Rectangle 2">
            <a:extLst>
              <a:ext uri="{FF2B5EF4-FFF2-40B4-BE49-F238E27FC236}">
                <a16:creationId xmlns:a16="http://schemas.microsoft.com/office/drawing/2014/main" id="{F12BB9D5-8825-7272-FA3B-B54EB4926284}"/>
              </a:ext>
            </a:extLst>
          </p:cNvPr>
          <p:cNvSpPr txBox="1">
            <a:spLocks noChangeArrowheads="1"/>
          </p:cNvSpPr>
          <p:nvPr/>
        </p:nvSpPr>
        <p:spPr bwMode="auto">
          <a:xfrm>
            <a:off x="1568343" y="1897521"/>
            <a:ext cx="8218483" cy="489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00050">
              <a:spcBef>
                <a:spcPct val="20000"/>
              </a:spcBef>
              <a:buFont typeface="Arial" charset="0"/>
              <a:buChar char="•"/>
              <a:defRPr sz="2800">
                <a:solidFill>
                  <a:schemeClr val="tx1"/>
                </a:solidFill>
                <a:latin typeface="Times New Roman" pitchFamily="18" charset="0"/>
                <a:ea typeface="ＭＳ Ｐゴシック" pitchFamily="34" charset="-128"/>
                <a:cs typeface="Times New Roman" pitchFamily="18" charset="0"/>
              </a:defRPr>
            </a:lvl1pPr>
            <a:lvl2pPr marL="742950" indent="-285750" defTabSz="400050">
              <a:spcBef>
                <a:spcPct val="20000"/>
              </a:spcBef>
              <a:buFont typeface="Arial" charset="0"/>
              <a:buChar char="•"/>
              <a:defRPr sz="2500">
                <a:solidFill>
                  <a:schemeClr val="tx1"/>
                </a:solidFill>
                <a:latin typeface="Times New Roman" pitchFamily="18" charset="0"/>
                <a:ea typeface="ＭＳ Ｐゴシック" pitchFamily="34" charset="-128"/>
                <a:cs typeface="Times New Roman" pitchFamily="18" charset="0"/>
              </a:defRPr>
            </a:lvl2pPr>
            <a:lvl3pPr marL="1143000" indent="-228600" defTabSz="400050">
              <a:spcBef>
                <a:spcPct val="20000"/>
              </a:spcBef>
              <a:buFont typeface="Arial" charset="0"/>
              <a:buChar char="•"/>
              <a:defRPr sz="2100">
                <a:solidFill>
                  <a:schemeClr val="tx1"/>
                </a:solidFill>
                <a:latin typeface="Times New Roman" pitchFamily="18" charset="0"/>
                <a:ea typeface="ＭＳ Ｐゴシック" pitchFamily="34" charset="-128"/>
                <a:cs typeface="Times New Roman" pitchFamily="18" charset="0"/>
              </a:defRPr>
            </a:lvl3pPr>
            <a:lvl4pPr marL="1600200" indent="-228600" defTabSz="400050">
              <a:spcBef>
                <a:spcPct val="20000"/>
              </a:spcBef>
              <a:buFont typeface="Arial" charset="0"/>
              <a:buChar char="•"/>
              <a:defRPr>
                <a:solidFill>
                  <a:schemeClr val="tx1"/>
                </a:solidFill>
                <a:latin typeface="Times New Roman" pitchFamily="18" charset="0"/>
                <a:ea typeface="ＭＳ Ｐゴシック" pitchFamily="34" charset="-128"/>
                <a:cs typeface="Times New Roman" pitchFamily="18" charset="0"/>
              </a:defRPr>
            </a:lvl4pPr>
            <a:lvl5pPr marL="2057400" indent="-228600" defTabSz="400050">
              <a:spcBef>
                <a:spcPct val="20000"/>
              </a:spcBef>
              <a:buFont typeface="Arial" charset="0"/>
              <a:buChar char="•"/>
              <a:defRPr>
                <a:solidFill>
                  <a:schemeClr val="tx1"/>
                </a:solidFill>
                <a:latin typeface="Times New Roman" pitchFamily="18" charset="0"/>
                <a:ea typeface="ＭＳ Ｐゴシック" pitchFamily="34" charset="-128"/>
                <a:cs typeface="Times New Roman" pitchFamily="18" charset="0"/>
              </a:defRPr>
            </a:lvl5pPr>
            <a:lvl6pPr marL="25146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6pPr>
            <a:lvl7pPr marL="29718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7pPr>
            <a:lvl8pPr marL="34290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8pPr>
            <a:lvl9pPr marL="3886200" indent="-228600" defTabSz="400050" eaLnBrk="0" fontAlgn="base" hangingPunct="0">
              <a:spcBef>
                <a:spcPct val="20000"/>
              </a:spcBef>
              <a:spcAft>
                <a:spcPct val="0"/>
              </a:spcAft>
              <a:buFont typeface="Arial" charset="0"/>
              <a:buChar char="•"/>
              <a:defRPr>
                <a:solidFill>
                  <a:schemeClr val="tx1"/>
                </a:solidFill>
                <a:latin typeface="Times New Roman" pitchFamily="18" charset="0"/>
                <a:ea typeface="ＭＳ Ｐゴシック" pitchFamily="34" charset="-128"/>
                <a:cs typeface="Times New Roman" pitchFamily="18" charset="0"/>
              </a:defRPr>
            </a:lvl9pPr>
          </a:lstStyle>
          <a:p>
            <a:pPr fontAlgn="base">
              <a:spcBef>
                <a:spcPct val="0"/>
              </a:spcBef>
              <a:spcAft>
                <a:spcPct val="0"/>
              </a:spcAft>
              <a:buFontTx/>
              <a:buNone/>
            </a:pPr>
            <a:r>
              <a:rPr lang="en-NZ" altLang="en-US" sz="2000" b="1" dirty="0">
                <a:solidFill>
                  <a:srgbClr val="E4A024"/>
                </a:solidFill>
                <a:latin typeface="Verdana" pitchFamily="34" charset="0"/>
              </a:rPr>
              <a:t>An association can be a more familiar word that sounds like the target word.</a:t>
            </a:r>
          </a:p>
          <a:p>
            <a:pPr fontAlgn="base">
              <a:spcBef>
                <a:spcPct val="0"/>
              </a:spcBef>
              <a:spcAft>
                <a:spcPct val="0"/>
              </a:spcAft>
              <a:buFontTx/>
              <a:buNone/>
            </a:pPr>
            <a:endParaRPr lang="en-NZ" altLang="en-US" sz="2000" dirty="0">
              <a:solidFill>
                <a:prstClr val="white"/>
              </a:solidFill>
              <a:latin typeface="Verdana" pitchFamily="34" charset="0"/>
            </a:endParaRPr>
          </a:p>
          <a:p>
            <a:pPr fontAlgn="base">
              <a:spcBef>
                <a:spcPct val="0"/>
              </a:spcBef>
              <a:spcAft>
                <a:spcPct val="0"/>
              </a:spcAft>
              <a:buFontTx/>
              <a:buNone/>
            </a:pPr>
            <a:r>
              <a:rPr lang="en-NZ" altLang="en-US" sz="2000" dirty="0">
                <a:solidFill>
                  <a:prstClr val="white"/>
                </a:solidFill>
                <a:latin typeface="Verdana" pitchFamily="34" charset="0"/>
              </a:rPr>
              <a:t>For example, for ‘sensorimotor’, I might think of a motor car on a pile of coins.</a:t>
            </a:r>
          </a:p>
          <a:p>
            <a:pPr fontAlgn="base">
              <a:spcBef>
                <a:spcPct val="0"/>
              </a:spcBef>
              <a:spcAft>
                <a:spcPct val="0"/>
              </a:spcAft>
              <a:buFont typeface="Arial" charset="0"/>
              <a:buNone/>
            </a:pPr>
            <a:endParaRPr lang="en-NZ" altLang="en-US" sz="2400" dirty="0">
              <a:solidFill>
                <a:prstClr val="white"/>
              </a:solidFill>
              <a:latin typeface="Verdana" pitchFamily="34" charset="0"/>
            </a:endParaRPr>
          </a:p>
          <a:p>
            <a:pPr fontAlgn="base">
              <a:spcBef>
                <a:spcPct val="0"/>
              </a:spcBef>
              <a:spcAft>
                <a:spcPct val="0"/>
              </a:spcAft>
              <a:buFont typeface="Arial" charset="0"/>
              <a:buNone/>
            </a:pPr>
            <a:endParaRPr lang="en-NZ" altLang="en-US" sz="2000" dirty="0">
              <a:solidFill>
                <a:prstClr val="white"/>
              </a:solidFill>
              <a:latin typeface="Verdana" pitchFamily="34" charset="0"/>
            </a:endParaRPr>
          </a:p>
          <a:p>
            <a:pPr fontAlgn="base">
              <a:spcBef>
                <a:spcPct val="0"/>
              </a:spcBef>
              <a:spcAft>
                <a:spcPct val="0"/>
              </a:spcAft>
              <a:buFont typeface="Arial" charset="0"/>
              <a:buNone/>
            </a:pPr>
            <a:endParaRPr lang="en-NZ" altLang="en-US" sz="2000" dirty="0">
              <a:solidFill>
                <a:prstClr val="white"/>
              </a:solidFill>
              <a:latin typeface="Verdana" pitchFamily="34" charset="0"/>
            </a:endParaRPr>
          </a:p>
          <a:p>
            <a:pPr fontAlgn="base">
              <a:spcBef>
                <a:spcPct val="0"/>
              </a:spcBef>
              <a:spcAft>
                <a:spcPct val="0"/>
              </a:spcAft>
              <a:buFont typeface="Arial" charset="0"/>
              <a:buNone/>
            </a:pPr>
            <a:endParaRPr lang="en-NZ" altLang="en-US" sz="2000" dirty="0">
              <a:solidFill>
                <a:prstClr val="white"/>
              </a:solidFill>
              <a:latin typeface="Verdana" pitchFamily="34" charset="0"/>
            </a:endParaRPr>
          </a:p>
          <a:p>
            <a:pPr fontAlgn="base">
              <a:spcBef>
                <a:spcPct val="0"/>
              </a:spcBef>
              <a:spcAft>
                <a:spcPct val="0"/>
              </a:spcAft>
              <a:buFont typeface="Arial" charset="0"/>
              <a:buNone/>
            </a:pPr>
            <a:endParaRPr lang="en-NZ" altLang="en-US" sz="2000" dirty="0">
              <a:solidFill>
                <a:prstClr val="white"/>
              </a:solidFill>
              <a:latin typeface="Verdana" pitchFamily="34" charset="0"/>
            </a:endParaRPr>
          </a:p>
          <a:p>
            <a:pPr fontAlgn="base">
              <a:spcBef>
                <a:spcPct val="0"/>
              </a:spcBef>
              <a:spcAft>
                <a:spcPct val="0"/>
              </a:spcAft>
              <a:buFont typeface="Arial" charset="0"/>
              <a:buNone/>
            </a:pPr>
            <a:endParaRPr lang="en-NZ" altLang="en-US" sz="2000" dirty="0">
              <a:solidFill>
                <a:prstClr val="white"/>
              </a:solidFill>
              <a:latin typeface="Verdana" pitchFamily="34" charset="0"/>
            </a:endParaRPr>
          </a:p>
          <a:p>
            <a:pPr fontAlgn="base">
              <a:spcBef>
                <a:spcPct val="0"/>
              </a:spcBef>
              <a:spcAft>
                <a:spcPct val="0"/>
              </a:spcAft>
              <a:buFont typeface="Arial" charset="0"/>
              <a:buNone/>
            </a:pPr>
            <a:endParaRPr lang="en-NZ" altLang="en-US" sz="2000" dirty="0">
              <a:solidFill>
                <a:prstClr val="white"/>
              </a:solidFill>
              <a:latin typeface="Verdana" pitchFamily="34" charset="0"/>
            </a:endParaRPr>
          </a:p>
          <a:p>
            <a:pPr fontAlgn="base">
              <a:spcBef>
                <a:spcPct val="0"/>
              </a:spcBef>
              <a:spcAft>
                <a:spcPct val="0"/>
              </a:spcAft>
              <a:buFont typeface="Arial" charset="0"/>
              <a:buNone/>
            </a:pPr>
            <a:r>
              <a:rPr lang="en-NZ" altLang="en-US" sz="2000" dirty="0">
                <a:solidFill>
                  <a:prstClr val="white"/>
                </a:solidFill>
                <a:latin typeface="Verdana" pitchFamily="34" charset="0"/>
              </a:rPr>
              <a:t>Then, I close my eyes and visualise this ‘hook’ I’ve made.</a:t>
            </a: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a:p>
            <a:pPr fontAlgn="base">
              <a:spcBef>
                <a:spcPct val="0"/>
              </a:spcBef>
              <a:spcAft>
                <a:spcPct val="0"/>
              </a:spcAft>
              <a:buFontTx/>
              <a:buNone/>
            </a:pPr>
            <a:endParaRPr lang="en-NZ" altLang="en-US" sz="2540" dirty="0">
              <a:solidFill>
                <a:prstClr val="white"/>
              </a:solidFill>
              <a:latin typeface="Verdana" pitchFamily="34" charset="0"/>
            </a:endParaRPr>
          </a:p>
        </p:txBody>
      </p:sp>
      <p:pic>
        <p:nvPicPr>
          <p:cNvPr id="3" name="Picture 2">
            <a:extLst>
              <a:ext uri="{FF2B5EF4-FFF2-40B4-BE49-F238E27FC236}">
                <a16:creationId xmlns:a16="http://schemas.microsoft.com/office/drawing/2014/main" id="{90FD983D-E08A-ADAA-1EAD-2F1997402EF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1189" y="3623637"/>
            <a:ext cx="2647213" cy="1823635"/>
          </a:xfrm>
          <a:prstGeom prst="rect">
            <a:avLst/>
          </a:prstGeom>
        </p:spPr>
      </p:pic>
    </p:spTree>
    <p:custDataLst>
      <p:tags r:id="rId1"/>
    </p:custDataLst>
    <p:extLst>
      <p:ext uri="{BB962C8B-B14F-4D97-AF65-F5344CB8AC3E}">
        <p14:creationId xmlns:p14="http://schemas.microsoft.com/office/powerpoint/2010/main" val="6829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Task</a:t>
            </a:r>
          </a:p>
        </p:txBody>
      </p:sp>
      <p:sp>
        <p:nvSpPr>
          <p:cNvPr id="2" name="TextBox 1">
            <a:extLst>
              <a:ext uri="{FF2B5EF4-FFF2-40B4-BE49-F238E27FC236}">
                <a16:creationId xmlns:a16="http://schemas.microsoft.com/office/drawing/2014/main" id="{64951282-B14F-4C7B-CA1D-39CA8A5952CF}"/>
              </a:ext>
            </a:extLst>
          </p:cNvPr>
          <p:cNvSpPr txBox="1"/>
          <p:nvPr/>
        </p:nvSpPr>
        <p:spPr>
          <a:xfrm>
            <a:off x="1943198" y="3321072"/>
            <a:ext cx="7356287" cy="2828595"/>
          </a:xfrm>
          <a:prstGeom prst="rect">
            <a:avLst/>
          </a:prstGeom>
          <a:noFill/>
        </p:spPr>
        <p:txBody>
          <a:bodyPr wrap="square" rtlCol="0">
            <a:spAutoFit/>
          </a:bodyPr>
          <a:lstStyle/>
          <a:p>
            <a:r>
              <a:rPr lang="en-NZ" sz="1996"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endPar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Your idea for a hook for Piaget’s next stage: </a:t>
            </a:r>
          </a:p>
          <a:p>
            <a:pPr marL="311079" indent="-311079">
              <a:buFont typeface="Arial" panose="020B0604020202020204" pitchFamily="34" charset="0"/>
              <a:buChar char="•"/>
            </a:pPr>
            <a:endPar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	Preoperational (two to seven years)</a:t>
            </a:r>
          </a:p>
          <a:p>
            <a:pPr marL="311079" indent="-311079">
              <a:buFont typeface="Arial" panose="020B0604020202020204" pitchFamily="34" charset="0"/>
              <a:buChar char="•"/>
            </a:pPr>
            <a:endPar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1996" b="1" dirty="0">
                <a:solidFill>
                  <a:srgbClr val="E4A024"/>
                </a:solidFill>
                <a:latin typeface="Verdana" panose="020B0604030504040204" pitchFamily="34" charset="0"/>
                <a:ea typeface="Verdana" panose="020B0604030504040204" pitchFamily="34" charset="0"/>
                <a:cs typeface="Verdana" panose="020B0604030504040204" pitchFamily="34" charset="0"/>
              </a:rPr>
              <a:t>Feedback:</a:t>
            </a:r>
          </a:p>
          <a:p>
            <a:pPr marL="311079" indent="-311079">
              <a:buFont typeface="Arial" panose="020B0604020202020204" pitchFamily="34" charset="0"/>
              <a:buChar char="•"/>
            </a:pPr>
            <a:endPar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I thought of preschool kids playing the ‘Operation’ game</a:t>
            </a:r>
          </a:p>
        </p:txBody>
      </p:sp>
      <p:pic>
        <p:nvPicPr>
          <p:cNvPr id="3" name="Picture 3">
            <a:extLst>
              <a:ext uri="{FF2B5EF4-FFF2-40B4-BE49-F238E27FC236}">
                <a16:creationId xmlns:a16="http://schemas.microsoft.com/office/drawing/2014/main" id="{7729ECC9-1B08-0773-CD01-2A5BAA99E0A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017" y="2094063"/>
            <a:ext cx="2437786" cy="17399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2336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Linking your associations</a:t>
            </a:r>
          </a:p>
        </p:txBody>
      </p:sp>
      <p:sp>
        <p:nvSpPr>
          <p:cNvPr id="2" name="Rectangle 11">
            <a:extLst>
              <a:ext uri="{FF2B5EF4-FFF2-40B4-BE49-F238E27FC236}">
                <a16:creationId xmlns:a16="http://schemas.microsoft.com/office/drawing/2014/main" id="{6BAF280E-ABEE-EEC8-C35C-990BC5AFCB26}"/>
              </a:ext>
            </a:extLst>
          </p:cNvPr>
          <p:cNvSpPr>
            <a:spLocks noChangeArrowheads="1"/>
          </p:cNvSpPr>
          <p:nvPr/>
        </p:nvSpPr>
        <p:spPr bwMode="auto">
          <a:xfrm>
            <a:off x="1893787" y="2558340"/>
            <a:ext cx="7936490"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1633" dirty="0">
                <a:solidFill>
                  <a:schemeClr val="bg1"/>
                </a:solidFill>
                <a:latin typeface="Verdana" pitchFamily="34" charset="0"/>
              </a:rPr>
              <a:t>In academic studies, we often need to learn </a:t>
            </a:r>
            <a:r>
              <a:rPr lang="en-US" altLang="en-US" sz="1633" dirty="0">
                <a:solidFill>
                  <a:srgbClr val="FFC000"/>
                </a:solidFill>
                <a:latin typeface="Verdana" pitchFamily="34" charset="0"/>
              </a:rPr>
              <a:t>sets or sequences </a:t>
            </a:r>
            <a:r>
              <a:rPr lang="en-US" altLang="en-US" sz="1633" dirty="0">
                <a:solidFill>
                  <a:schemeClr val="bg1"/>
                </a:solidFill>
                <a:latin typeface="Verdana" pitchFamily="34" charset="0"/>
              </a:rPr>
              <a:t>of words or facts</a:t>
            </a:r>
            <a:endParaRPr lang="en-US" altLang="en-US" sz="1633" b="0" dirty="0">
              <a:solidFill>
                <a:schemeClr val="bg1"/>
              </a:solidFill>
              <a:latin typeface="Verdana" pitchFamily="34" charset="0"/>
            </a:endParaRPr>
          </a:p>
        </p:txBody>
      </p:sp>
      <p:sp>
        <p:nvSpPr>
          <p:cNvPr id="3" name="Rectangle 12">
            <a:extLst>
              <a:ext uri="{FF2B5EF4-FFF2-40B4-BE49-F238E27FC236}">
                <a16:creationId xmlns:a16="http://schemas.microsoft.com/office/drawing/2014/main" id="{A83015D4-3F80-D69B-FFA9-A37057F8ED4D}"/>
              </a:ext>
            </a:extLst>
          </p:cNvPr>
          <p:cNvSpPr>
            <a:spLocks noChangeArrowheads="1"/>
          </p:cNvSpPr>
          <p:nvPr/>
        </p:nvSpPr>
        <p:spPr bwMode="auto">
          <a:xfrm>
            <a:off x="1945424" y="3302917"/>
            <a:ext cx="7833217" cy="12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spcAft>
                <a:spcPts val="544"/>
              </a:spcAft>
            </a:pPr>
            <a:r>
              <a:rPr lang="en-US" altLang="en-US" sz="1633" dirty="0">
                <a:solidFill>
                  <a:schemeClr val="bg1"/>
                </a:solidFill>
                <a:latin typeface="Verdana" pitchFamily="34" charset="0"/>
              </a:rPr>
              <a:t>Examples include: </a:t>
            </a:r>
          </a:p>
          <a:p>
            <a:pPr marL="259232" indent="-259232">
              <a:spcAft>
                <a:spcPts val="544"/>
              </a:spcAft>
              <a:buFont typeface="Arial" panose="020B0604020202020204" pitchFamily="34" charset="0"/>
              <a:buChar char="•"/>
            </a:pPr>
            <a:r>
              <a:rPr lang="en-US" altLang="en-US" sz="1633" b="0" dirty="0">
                <a:solidFill>
                  <a:schemeClr val="bg1"/>
                </a:solidFill>
                <a:latin typeface="Verdana" pitchFamily="34" charset="0"/>
              </a:rPr>
              <a:t>Areas of the brain		</a:t>
            </a:r>
          </a:p>
          <a:p>
            <a:pPr marL="259232" indent="-259232">
              <a:spcAft>
                <a:spcPts val="544"/>
              </a:spcAft>
              <a:buFont typeface="Arial" panose="020B0604020202020204" pitchFamily="34" charset="0"/>
              <a:buChar char="•"/>
            </a:pPr>
            <a:r>
              <a:rPr lang="en-US" altLang="en-US" sz="1633" b="0" dirty="0">
                <a:solidFill>
                  <a:schemeClr val="bg1"/>
                </a:solidFill>
                <a:latin typeface="Verdana" pitchFamily="34" charset="0"/>
              </a:rPr>
              <a:t>Components of the marketing mix 		</a:t>
            </a:r>
          </a:p>
          <a:p>
            <a:pPr marL="259232" indent="-259232">
              <a:spcAft>
                <a:spcPts val="544"/>
              </a:spcAft>
              <a:buFont typeface="Arial" panose="020B0604020202020204" pitchFamily="34" charset="0"/>
              <a:buChar char="•"/>
            </a:pPr>
            <a:r>
              <a:rPr lang="en-US" altLang="en-US" sz="1633" b="0" dirty="0">
                <a:solidFill>
                  <a:schemeClr val="bg1"/>
                </a:solidFill>
                <a:latin typeface="Verdana" pitchFamily="34" charset="0"/>
              </a:rPr>
              <a:t>Conditions for a legal contract</a:t>
            </a:r>
          </a:p>
        </p:txBody>
      </p:sp>
      <p:sp>
        <p:nvSpPr>
          <p:cNvPr id="6" name="Rectangle 5">
            <a:extLst>
              <a:ext uri="{FF2B5EF4-FFF2-40B4-BE49-F238E27FC236}">
                <a16:creationId xmlns:a16="http://schemas.microsoft.com/office/drawing/2014/main" id="{A51DD1E0-9671-1ADF-9322-6F60FE2CBEED}"/>
              </a:ext>
            </a:extLst>
          </p:cNvPr>
          <p:cNvSpPr/>
          <p:nvPr/>
        </p:nvSpPr>
        <p:spPr>
          <a:xfrm>
            <a:off x="2047620" y="4867179"/>
            <a:ext cx="7782657" cy="846194"/>
          </a:xfrm>
          <a:prstGeom prst="rect">
            <a:avLst/>
          </a:prstGeom>
        </p:spPr>
        <p:txBody>
          <a:bodyPr wrap="square">
            <a:spAutoFit/>
          </a:bodyPr>
          <a:lstStyle/>
          <a:p>
            <a:r>
              <a:rPr lang="en-NZ" sz="1633"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pPr marL="311079" indent="-311079">
              <a:buFont typeface="Arial" panose="020B0604020202020204" pitchFamily="34" charset="0"/>
              <a:buChar char="•"/>
            </a:pP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One set or sequence of words or facts that it’s important to remember in a subject you are studying </a:t>
            </a:r>
          </a:p>
        </p:txBody>
      </p:sp>
    </p:spTree>
    <p:custDataLst>
      <p:tags r:id="rId1"/>
    </p:custDataLst>
    <p:extLst>
      <p:ext uri="{BB962C8B-B14F-4D97-AF65-F5344CB8AC3E}">
        <p14:creationId xmlns:p14="http://schemas.microsoft.com/office/powerpoint/2010/main" val="35115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Linking your associations</a:t>
            </a:r>
          </a:p>
        </p:txBody>
      </p:sp>
      <p:sp>
        <p:nvSpPr>
          <p:cNvPr id="2" name="Rectangle 1">
            <a:extLst>
              <a:ext uri="{FF2B5EF4-FFF2-40B4-BE49-F238E27FC236}">
                <a16:creationId xmlns:a16="http://schemas.microsoft.com/office/drawing/2014/main" id="{AAF30015-D925-9AC7-2BBF-FEDF84FD5466}"/>
              </a:ext>
            </a:extLst>
          </p:cNvPr>
          <p:cNvSpPr/>
          <p:nvPr/>
        </p:nvSpPr>
        <p:spPr>
          <a:xfrm>
            <a:off x="1884499" y="1962853"/>
            <a:ext cx="8253885" cy="762388"/>
          </a:xfrm>
          <a:prstGeom prst="rect">
            <a:avLst/>
          </a:prstGeom>
        </p:spPr>
        <p:txBody>
          <a:bodyPr wrap="square">
            <a:spAutoFit/>
          </a:bodyPr>
          <a:lstStyle/>
          <a:p>
            <a:r>
              <a:rPr lang="en-US" altLang="en-US" sz="2177" b="1" dirty="0">
                <a:solidFill>
                  <a:srgbClr val="E4A025"/>
                </a:solidFill>
                <a:latin typeface="Verdana" pitchFamily="34" charset="0"/>
              </a:rPr>
              <a:t>Memory systems (aka mnemonics) </a:t>
            </a:r>
            <a:r>
              <a:rPr lang="en-US" altLang="en-US" sz="2177" b="1" dirty="0">
                <a:solidFill>
                  <a:schemeClr val="bg1"/>
                </a:solidFill>
                <a:latin typeface="Verdana" pitchFamily="34" charset="0"/>
              </a:rPr>
              <a:t>can help you to remember sets or sequences of words or facts </a:t>
            </a:r>
            <a:endParaRPr lang="en-NZ" sz="2177" b="1" dirty="0">
              <a:solidFill>
                <a:schemeClr val="bg1"/>
              </a:solidFill>
            </a:endParaRPr>
          </a:p>
        </p:txBody>
      </p:sp>
      <p:sp>
        <p:nvSpPr>
          <p:cNvPr id="3" name="Rectangle 11">
            <a:extLst>
              <a:ext uri="{FF2B5EF4-FFF2-40B4-BE49-F238E27FC236}">
                <a16:creationId xmlns:a16="http://schemas.microsoft.com/office/drawing/2014/main" id="{116F38BC-DBB2-E2CA-D637-ECB6DEFAA219}"/>
              </a:ext>
            </a:extLst>
          </p:cNvPr>
          <p:cNvSpPr>
            <a:spLocks noChangeArrowheads="1"/>
          </p:cNvSpPr>
          <p:nvPr/>
        </p:nvSpPr>
        <p:spPr bwMode="auto">
          <a:xfrm>
            <a:off x="2318606" y="3465314"/>
            <a:ext cx="7819778" cy="310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2177" dirty="0">
                <a:solidFill>
                  <a:schemeClr val="bg1"/>
                </a:solidFill>
                <a:latin typeface="Verdana" pitchFamily="34" charset="0"/>
              </a:rPr>
              <a:t>We will look at:</a:t>
            </a:r>
          </a:p>
          <a:p>
            <a:endParaRPr lang="en-US" altLang="en-US" sz="2177" dirty="0">
              <a:solidFill>
                <a:schemeClr val="bg1"/>
              </a:solidFill>
              <a:latin typeface="Verdana" pitchFamily="34" charset="0"/>
            </a:endParaRPr>
          </a:p>
          <a:p>
            <a:endParaRPr lang="en-US" altLang="en-US" sz="2177" dirty="0">
              <a:solidFill>
                <a:schemeClr val="bg1"/>
              </a:solidFill>
              <a:latin typeface="Verdana" pitchFamily="34" charset="0"/>
            </a:endParaRPr>
          </a:p>
          <a:p>
            <a:pPr marL="1088776" lvl="1" indent="-414772">
              <a:buFont typeface="+mj-lt"/>
              <a:buAutoNum type="arabicPeriod"/>
            </a:pPr>
            <a:r>
              <a:rPr lang="en-US" altLang="en-US" sz="2177" dirty="0">
                <a:solidFill>
                  <a:schemeClr val="bg1"/>
                </a:solidFill>
                <a:latin typeface="Verdana" pitchFamily="34" charset="0"/>
              </a:rPr>
              <a:t>Acrostics</a:t>
            </a:r>
          </a:p>
          <a:p>
            <a:pPr marL="1088776" lvl="1" indent="-414772">
              <a:buFont typeface="+mj-lt"/>
              <a:buAutoNum type="arabicPeriod"/>
            </a:pPr>
            <a:endParaRPr lang="en-US" altLang="en-US" sz="2177" dirty="0">
              <a:solidFill>
                <a:schemeClr val="bg1"/>
              </a:solidFill>
              <a:latin typeface="Verdana" pitchFamily="34" charset="0"/>
            </a:endParaRPr>
          </a:p>
          <a:p>
            <a:pPr marL="1088776" lvl="1" indent="-414772">
              <a:buFont typeface="+mj-lt"/>
              <a:buAutoNum type="arabicPeriod"/>
            </a:pPr>
            <a:r>
              <a:rPr lang="en-US" altLang="en-US" sz="2177" dirty="0">
                <a:solidFill>
                  <a:schemeClr val="bg1"/>
                </a:solidFill>
                <a:latin typeface="Verdana" pitchFamily="34" charset="0"/>
              </a:rPr>
              <a:t>Stories</a:t>
            </a:r>
          </a:p>
          <a:p>
            <a:pPr marL="1088776" lvl="1" indent="-414772">
              <a:buFont typeface="+mj-lt"/>
              <a:buAutoNum type="arabicPeriod"/>
            </a:pPr>
            <a:endParaRPr lang="en-US" altLang="en-US" sz="2177" dirty="0">
              <a:solidFill>
                <a:schemeClr val="bg1"/>
              </a:solidFill>
              <a:latin typeface="Verdana" pitchFamily="34" charset="0"/>
            </a:endParaRPr>
          </a:p>
          <a:p>
            <a:pPr marL="1088776" lvl="1" indent="-414772">
              <a:buFont typeface="+mj-lt"/>
              <a:buAutoNum type="arabicPeriod"/>
            </a:pPr>
            <a:r>
              <a:rPr lang="en-US" altLang="en-US" sz="2177" dirty="0">
                <a:solidFill>
                  <a:schemeClr val="bg1"/>
                </a:solidFill>
                <a:latin typeface="Verdana" pitchFamily="34" charset="0"/>
              </a:rPr>
              <a:t>Loci (places)</a:t>
            </a:r>
          </a:p>
          <a:p>
            <a:endParaRPr lang="en-US" altLang="en-US" sz="2177" dirty="0">
              <a:solidFill>
                <a:schemeClr val="bg1"/>
              </a:solidFill>
              <a:latin typeface="Verdana" pitchFamily="34" charset="0"/>
            </a:endParaRPr>
          </a:p>
        </p:txBody>
      </p:sp>
      <p:sp>
        <p:nvSpPr>
          <p:cNvPr id="6" name="Rectangle 5">
            <a:extLst>
              <a:ext uri="{FF2B5EF4-FFF2-40B4-BE49-F238E27FC236}">
                <a16:creationId xmlns:a16="http://schemas.microsoft.com/office/drawing/2014/main" id="{E84611AF-80FF-76EF-EA74-A269AFAE6E01}"/>
              </a:ext>
            </a:extLst>
          </p:cNvPr>
          <p:cNvSpPr/>
          <p:nvPr/>
        </p:nvSpPr>
        <p:spPr>
          <a:xfrm>
            <a:off x="6931603" y="4275021"/>
            <a:ext cx="3920506" cy="1488228"/>
          </a:xfrm>
          <a:prstGeom prst="rect">
            <a:avLst/>
          </a:prstGeom>
        </p:spPr>
        <p:txBody>
          <a:bodyPr wrap="square">
            <a:spAutoFit/>
          </a:bodyPr>
          <a:lstStyle/>
          <a:p>
            <a:r>
              <a:rPr lang="en-US" altLang="en-US" sz="1814" b="1" dirty="0">
                <a:solidFill>
                  <a:schemeClr val="bg1"/>
                </a:solidFill>
                <a:latin typeface="Verdana" pitchFamily="34" charset="0"/>
              </a:rPr>
              <a:t>There are others, e.g. </a:t>
            </a:r>
            <a:br>
              <a:rPr lang="en-US" altLang="en-US" sz="1814" b="1" dirty="0">
                <a:solidFill>
                  <a:schemeClr val="bg1"/>
                </a:solidFill>
                <a:latin typeface="Verdana" pitchFamily="34" charset="0"/>
              </a:rPr>
            </a:br>
            <a:r>
              <a:rPr lang="en-US" altLang="en-US" sz="1814" b="1" dirty="0">
                <a:solidFill>
                  <a:srgbClr val="E4A025"/>
                </a:solidFill>
                <a:latin typeface="Verdana" pitchFamily="34" charset="0"/>
              </a:rPr>
              <a:t>Rhymes/Songs</a:t>
            </a:r>
            <a:br>
              <a:rPr lang="en-US" altLang="en-US" sz="1814" b="1" dirty="0">
                <a:solidFill>
                  <a:srgbClr val="E4A025"/>
                </a:solidFill>
                <a:latin typeface="Verdana" pitchFamily="34" charset="0"/>
              </a:rPr>
            </a:br>
            <a:r>
              <a:rPr lang="en-US" altLang="en-US" sz="1814" b="1" dirty="0">
                <a:solidFill>
                  <a:srgbClr val="E4A025"/>
                </a:solidFill>
                <a:latin typeface="Verdana" pitchFamily="34" charset="0"/>
              </a:rPr>
              <a:t>Chunking </a:t>
            </a:r>
            <a:r>
              <a:rPr lang="en-US" altLang="en-US" sz="1633" b="1" dirty="0">
                <a:solidFill>
                  <a:schemeClr val="bg1"/>
                </a:solidFill>
                <a:latin typeface="Verdana" pitchFamily="34" charset="0"/>
              </a:rPr>
              <a:t>(e.g. 027-325-xyz)</a:t>
            </a:r>
            <a:endParaRPr lang="en-US" altLang="en-US" sz="1814" b="1" dirty="0">
              <a:solidFill>
                <a:schemeClr val="bg1"/>
              </a:solidFill>
              <a:latin typeface="Verdana" pitchFamily="34" charset="0"/>
            </a:endParaRPr>
          </a:p>
          <a:p>
            <a:r>
              <a:rPr lang="en-US" sz="1814" b="1" dirty="0">
                <a:solidFill>
                  <a:schemeClr val="bg1"/>
                </a:solidFill>
                <a:latin typeface="Verdana" pitchFamily="34" charset="0"/>
              </a:rPr>
              <a:t>- Try searching for new techniques =)</a:t>
            </a:r>
            <a:endParaRPr lang="en-NZ" sz="1814" b="1" dirty="0">
              <a:solidFill>
                <a:schemeClr val="bg1"/>
              </a:solidFill>
            </a:endParaRPr>
          </a:p>
        </p:txBody>
      </p:sp>
    </p:spTree>
    <p:custDataLst>
      <p:tags r:id="rId1"/>
    </p:custDataLst>
    <p:extLst>
      <p:ext uri="{BB962C8B-B14F-4D97-AF65-F5344CB8AC3E}">
        <p14:creationId xmlns:p14="http://schemas.microsoft.com/office/powerpoint/2010/main" val="224461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Acrostics</a:t>
            </a:r>
          </a:p>
        </p:txBody>
      </p:sp>
      <p:sp>
        <p:nvSpPr>
          <p:cNvPr id="3" name="Content Placeholder 2">
            <a:extLst>
              <a:ext uri="{FF2B5EF4-FFF2-40B4-BE49-F238E27FC236}">
                <a16:creationId xmlns:a16="http://schemas.microsoft.com/office/drawing/2014/main" id="{F1EBF9CB-DD18-E48D-3862-8BDDF87E660D}"/>
              </a:ext>
            </a:extLst>
          </p:cNvPr>
          <p:cNvSpPr txBox="1">
            <a:spLocks/>
          </p:cNvSpPr>
          <p:nvPr/>
        </p:nvSpPr>
        <p:spPr>
          <a:xfrm>
            <a:off x="2258039" y="1918083"/>
            <a:ext cx="7316327" cy="1195131"/>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This is a simple system of making a sentence using the </a:t>
            </a:r>
            <a:r>
              <a:rPr lang="en-NZ" sz="1814" dirty="0">
                <a:solidFill>
                  <a:srgbClr val="FFC000"/>
                </a:solidFill>
                <a:latin typeface="Verdana" panose="020B0604030504040204" pitchFamily="34" charset="0"/>
                <a:ea typeface="Verdana" panose="020B0604030504040204" pitchFamily="34" charset="0"/>
                <a:cs typeface="Verdana" panose="020B0604030504040204" pitchFamily="34" charset="0"/>
              </a:rPr>
              <a:t>first letters of each word </a:t>
            </a:r>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in a sequence. </a:t>
            </a:r>
          </a:p>
          <a:p>
            <a:pPr marL="0" indent="0" algn="just">
              <a:buNone/>
            </a:pPr>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Write in the chat box if you learnt the traditional one for the planets (including Pluto!):</a:t>
            </a:r>
          </a:p>
          <a:p>
            <a:pPr marL="0" indent="0" algn="just">
              <a:buNone/>
            </a:pPr>
            <a:endPar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5">
            <a:extLst>
              <a:ext uri="{FF2B5EF4-FFF2-40B4-BE49-F238E27FC236}">
                <a16:creationId xmlns:a16="http://schemas.microsoft.com/office/drawing/2014/main" id="{4019A970-1A9E-2452-5A8E-2B49CA98D8A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0745" y="3198925"/>
            <a:ext cx="2530917" cy="2396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4">
            <a:extLst>
              <a:ext uri="{FF2B5EF4-FFF2-40B4-BE49-F238E27FC236}">
                <a16:creationId xmlns:a16="http://schemas.microsoft.com/office/drawing/2014/main" id="{A3A3D2D7-DE85-B8DA-7E91-3D8226F58C53}"/>
              </a:ext>
            </a:extLst>
          </p:cNvPr>
          <p:cNvSpPr txBox="1">
            <a:spLocks noChangeArrowheads="1"/>
          </p:cNvSpPr>
          <p:nvPr/>
        </p:nvSpPr>
        <p:spPr bwMode="auto">
          <a:xfrm>
            <a:off x="5393608" y="3269695"/>
            <a:ext cx="1894406" cy="235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rgbClr val="E4A024"/>
                </a:solidFill>
                <a:latin typeface="Verdana" pitchFamily="34" charset="0"/>
              </a:rPr>
              <a:t>M</a:t>
            </a:r>
            <a:r>
              <a:rPr lang="en-NZ" altLang="en-US" sz="1633" dirty="0">
                <a:solidFill>
                  <a:schemeClr val="bg1"/>
                </a:solidFill>
                <a:latin typeface="Verdana" pitchFamily="34" charset="0"/>
              </a:rPr>
              <a:t>ercury</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V</a:t>
            </a:r>
            <a:r>
              <a:rPr lang="en-NZ" altLang="en-US" sz="1633" dirty="0">
                <a:solidFill>
                  <a:schemeClr val="bg1"/>
                </a:solidFill>
                <a:latin typeface="Verdana" pitchFamily="34" charset="0"/>
              </a:rPr>
              <a:t>enus</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E</a:t>
            </a:r>
            <a:r>
              <a:rPr lang="en-NZ" altLang="en-US" sz="1633" dirty="0">
                <a:solidFill>
                  <a:schemeClr val="bg1"/>
                </a:solidFill>
                <a:latin typeface="Verdana" pitchFamily="34" charset="0"/>
              </a:rPr>
              <a:t>arth</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M</a:t>
            </a:r>
            <a:r>
              <a:rPr lang="en-NZ" altLang="en-US" sz="1633" dirty="0">
                <a:solidFill>
                  <a:schemeClr val="bg1"/>
                </a:solidFill>
                <a:latin typeface="Verdana" pitchFamily="34" charset="0"/>
              </a:rPr>
              <a:t>ars</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J</a:t>
            </a:r>
            <a:r>
              <a:rPr lang="en-NZ" altLang="en-US" sz="1633" dirty="0">
                <a:solidFill>
                  <a:schemeClr val="bg1"/>
                </a:solidFill>
                <a:latin typeface="Verdana" pitchFamily="34" charset="0"/>
              </a:rPr>
              <a:t>upiter</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S</a:t>
            </a:r>
            <a:r>
              <a:rPr lang="en-NZ" altLang="en-US" sz="1633" dirty="0">
                <a:solidFill>
                  <a:schemeClr val="bg1"/>
                </a:solidFill>
                <a:latin typeface="Verdana" pitchFamily="34" charset="0"/>
              </a:rPr>
              <a:t>aturn</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U</a:t>
            </a:r>
            <a:r>
              <a:rPr lang="en-NZ" altLang="en-US" sz="1633" dirty="0">
                <a:solidFill>
                  <a:schemeClr val="bg1"/>
                </a:solidFill>
                <a:latin typeface="Verdana" pitchFamily="34" charset="0"/>
              </a:rPr>
              <a:t>ranus</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N</a:t>
            </a:r>
            <a:r>
              <a:rPr lang="en-NZ" altLang="en-US" sz="1633" dirty="0">
                <a:solidFill>
                  <a:schemeClr val="bg1"/>
                </a:solidFill>
                <a:latin typeface="Verdana" pitchFamily="34" charset="0"/>
              </a:rPr>
              <a:t>eptune</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P</a:t>
            </a:r>
            <a:r>
              <a:rPr lang="en-NZ" altLang="en-US" sz="1633" dirty="0">
                <a:solidFill>
                  <a:schemeClr val="bg1"/>
                </a:solidFill>
                <a:latin typeface="Verdana" pitchFamily="34" charset="0"/>
              </a:rPr>
              <a:t>luto</a:t>
            </a:r>
          </a:p>
        </p:txBody>
      </p:sp>
      <p:sp>
        <p:nvSpPr>
          <p:cNvPr id="8" name="Text Box 24">
            <a:extLst>
              <a:ext uri="{FF2B5EF4-FFF2-40B4-BE49-F238E27FC236}">
                <a16:creationId xmlns:a16="http://schemas.microsoft.com/office/drawing/2014/main" id="{2D1A4A3C-599D-E8AC-C780-84AC757BDB88}"/>
              </a:ext>
            </a:extLst>
          </p:cNvPr>
          <p:cNvSpPr txBox="1">
            <a:spLocks noChangeArrowheads="1"/>
          </p:cNvSpPr>
          <p:nvPr/>
        </p:nvSpPr>
        <p:spPr bwMode="auto">
          <a:xfrm>
            <a:off x="7614636" y="3335019"/>
            <a:ext cx="1894406" cy="235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rgbClr val="E4A024"/>
                </a:solidFill>
                <a:latin typeface="Verdana" pitchFamily="34" charset="0"/>
              </a:rPr>
              <a:t>M</a:t>
            </a:r>
            <a:r>
              <a:rPr lang="en-NZ" altLang="en-US" sz="1633" dirty="0">
                <a:solidFill>
                  <a:schemeClr val="bg1"/>
                </a:solidFill>
                <a:latin typeface="Verdana" pitchFamily="34" charset="0"/>
              </a:rPr>
              <a:t>y</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V</a:t>
            </a:r>
            <a:r>
              <a:rPr lang="en-NZ" altLang="en-US" sz="1633" dirty="0">
                <a:solidFill>
                  <a:schemeClr val="bg1"/>
                </a:solidFill>
                <a:latin typeface="Verdana" pitchFamily="34" charset="0"/>
              </a:rPr>
              <a:t>ehicle</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E</a:t>
            </a:r>
            <a:r>
              <a:rPr lang="en-NZ" altLang="en-US" sz="1633" dirty="0">
                <a:solidFill>
                  <a:schemeClr val="bg1"/>
                </a:solidFill>
                <a:latin typeface="Verdana" pitchFamily="34" charset="0"/>
              </a:rPr>
              <a:t>ncounters</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M</a:t>
            </a:r>
            <a:r>
              <a:rPr lang="en-NZ" altLang="en-US" sz="1633" dirty="0">
                <a:solidFill>
                  <a:schemeClr val="bg1"/>
                </a:solidFill>
                <a:latin typeface="Verdana" pitchFamily="34" charset="0"/>
              </a:rPr>
              <a:t>any</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J</a:t>
            </a:r>
            <a:r>
              <a:rPr lang="en-NZ" altLang="en-US" sz="1633" dirty="0">
                <a:solidFill>
                  <a:schemeClr val="bg1"/>
                </a:solidFill>
                <a:latin typeface="Verdana" pitchFamily="34" charset="0"/>
              </a:rPr>
              <a:t>erks</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S</a:t>
            </a:r>
            <a:r>
              <a:rPr lang="en-NZ" altLang="en-US" sz="1633" dirty="0">
                <a:solidFill>
                  <a:schemeClr val="bg1"/>
                </a:solidFill>
                <a:latin typeface="Verdana" pitchFamily="34" charset="0"/>
              </a:rPr>
              <a:t>truggling</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U</a:t>
            </a:r>
            <a:r>
              <a:rPr lang="en-NZ" altLang="en-US" sz="1633" dirty="0">
                <a:solidFill>
                  <a:schemeClr val="bg1"/>
                </a:solidFill>
                <a:latin typeface="Verdana" pitchFamily="34" charset="0"/>
              </a:rPr>
              <a:t>p</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N</a:t>
            </a:r>
            <a:r>
              <a:rPr lang="en-NZ" altLang="en-US" sz="1633" dirty="0">
                <a:solidFill>
                  <a:schemeClr val="bg1"/>
                </a:solidFill>
                <a:latin typeface="Verdana" pitchFamily="34" charset="0"/>
              </a:rPr>
              <a:t>eglected</a:t>
            </a:r>
            <a:br>
              <a:rPr lang="en-NZ" altLang="en-US" sz="1633" dirty="0">
                <a:solidFill>
                  <a:schemeClr val="bg1"/>
                </a:solidFill>
                <a:latin typeface="Verdana" pitchFamily="34" charset="0"/>
              </a:rPr>
            </a:br>
            <a:r>
              <a:rPr lang="en-NZ" altLang="en-US" sz="1633" dirty="0">
                <a:solidFill>
                  <a:srgbClr val="E4A024"/>
                </a:solidFill>
                <a:latin typeface="Verdana" pitchFamily="34" charset="0"/>
              </a:rPr>
              <a:t>P</a:t>
            </a:r>
            <a:r>
              <a:rPr lang="en-NZ" altLang="en-US" sz="1633" dirty="0">
                <a:solidFill>
                  <a:schemeClr val="bg1"/>
                </a:solidFill>
                <a:latin typeface="Verdana" pitchFamily="34" charset="0"/>
              </a:rPr>
              <a:t>aths</a:t>
            </a:r>
          </a:p>
        </p:txBody>
      </p:sp>
      <p:sp>
        <p:nvSpPr>
          <p:cNvPr id="9" name="Rectangle 11">
            <a:extLst>
              <a:ext uri="{FF2B5EF4-FFF2-40B4-BE49-F238E27FC236}">
                <a16:creationId xmlns:a16="http://schemas.microsoft.com/office/drawing/2014/main" id="{428355BE-C618-32D6-D711-1A78B1BFA68A}"/>
              </a:ext>
            </a:extLst>
          </p:cNvPr>
          <p:cNvSpPr>
            <a:spLocks noChangeArrowheads="1"/>
          </p:cNvSpPr>
          <p:nvPr/>
        </p:nvSpPr>
        <p:spPr bwMode="auto">
          <a:xfrm>
            <a:off x="2372606" y="5882669"/>
            <a:ext cx="7158303" cy="6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US" altLang="en-US" sz="1814" b="0" dirty="0">
                <a:solidFill>
                  <a:schemeClr val="bg1"/>
                </a:solidFill>
                <a:latin typeface="Verdana" pitchFamily="34" charset="0"/>
              </a:rPr>
              <a:t>In this case, the ‘hooks’ are the words in the </a:t>
            </a:r>
          </a:p>
          <a:p>
            <a:r>
              <a:rPr lang="en-US" altLang="en-US" sz="1814" b="0" dirty="0">
                <a:solidFill>
                  <a:schemeClr val="bg1"/>
                </a:solidFill>
                <a:latin typeface="Verdana" pitchFamily="34" charset="0"/>
              </a:rPr>
              <a:t>sentence AND the sequence of the sentence itself.</a:t>
            </a:r>
          </a:p>
        </p:txBody>
      </p:sp>
    </p:spTree>
    <p:custDataLst>
      <p:tags r:id="rId1"/>
    </p:custDataLst>
    <p:extLst>
      <p:ext uri="{BB962C8B-B14F-4D97-AF65-F5344CB8AC3E}">
        <p14:creationId xmlns:p14="http://schemas.microsoft.com/office/powerpoint/2010/main" val="38386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Task</a:t>
            </a:r>
          </a:p>
        </p:txBody>
      </p:sp>
      <p:sp>
        <p:nvSpPr>
          <p:cNvPr id="3" name="TextBox 2">
            <a:extLst>
              <a:ext uri="{FF2B5EF4-FFF2-40B4-BE49-F238E27FC236}">
                <a16:creationId xmlns:a16="http://schemas.microsoft.com/office/drawing/2014/main" id="{D674BAAD-CAA3-5E3A-BED4-CFFC27B0427A}"/>
              </a:ext>
            </a:extLst>
          </p:cNvPr>
          <p:cNvSpPr txBox="1"/>
          <p:nvPr/>
        </p:nvSpPr>
        <p:spPr>
          <a:xfrm>
            <a:off x="2538778" y="2215024"/>
            <a:ext cx="6097464" cy="3667671"/>
          </a:xfrm>
          <a:prstGeom prst="rect">
            <a:avLst/>
          </a:prstGeom>
          <a:noFill/>
        </p:spPr>
        <p:txBody>
          <a:bodyPr wrap="square">
            <a:spAutoFit/>
          </a:bodyPr>
          <a:lstStyle/>
          <a:p>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89"/>
              </a:spcAft>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pPr marL="311079" indent="-311079">
              <a:buFont typeface="Arial" panose="020B0604020202020204" pitchFamily="34" charset="0"/>
              <a:buChar char="•"/>
            </a:pP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An acrostic for Piaget’s four stages of cognitive development:</a:t>
            </a:r>
          </a:p>
          <a:p>
            <a:pPr marL="311079" indent="-311079">
              <a:buFont typeface="Arial" panose="020B0604020202020204" pitchFamily="34" charset="0"/>
              <a:buChar char="•"/>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11079" indent="-311079">
              <a:buFont typeface="Arial" panose="020B0604020202020204" pitchFamily="34" charset="0"/>
              <a:buChar char="•"/>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S</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ensorimotor</a:t>
            </a:r>
          </a:p>
          <a:p>
            <a:pPr marL="311079" indent="-311079">
              <a:buFont typeface="Arial" panose="020B0604020202020204" pitchFamily="34" charset="0"/>
              <a:buChar char="•"/>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P</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reoperational</a:t>
            </a:r>
          </a:p>
          <a:p>
            <a:pPr marL="311079" indent="-311079">
              <a:buFont typeface="Arial" panose="020B0604020202020204" pitchFamily="34" charset="0"/>
              <a:buChar char="•"/>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C</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oncrete operational</a:t>
            </a:r>
          </a:p>
          <a:p>
            <a:pPr marL="311079" indent="-311079">
              <a:buFont typeface="Arial" panose="020B0604020202020204" pitchFamily="34" charset="0"/>
              <a:buChar char="•"/>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F</a:t>
            </a:r>
            <a:r>
              <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rPr>
              <a:t>ormal operational</a:t>
            </a:r>
          </a:p>
          <a:p>
            <a:pPr marL="311079" indent="-311079">
              <a:buFont typeface="Arial" panose="020B0604020202020204" pitchFamily="34" charset="0"/>
              <a:buChar char="•"/>
            </a:pP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Aft>
                <a:spcPts val="1089"/>
              </a:spcAft>
            </a:pPr>
            <a:r>
              <a:rPr lang="en-NZ" sz="1800" b="1" dirty="0">
                <a:solidFill>
                  <a:srgbClr val="E4A024"/>
                </a:solidFill>
                <a:latin typeface="Verdana" panose="020B0604030504040204" pitchFamily="34" charset="0"/>
                <a:ea typeface="Verdana" panose="020B0604030504040204" pitchFamily="34" charset="0"/>
                <a:cs typeface="Verdana" panose="020B0604030504040204" pitchFamily="34" charset="0"/>
              </a:rPr>
              <a:t>My example:</a:t>
            </a:r>
            <a:endParaRPr lang="en-NZ" sz="1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n-NZ" sz="1600" dirty="0">
                <a:solidFill>
                  <a:schemeClr val="bg1"/>
                </a:solidFill>
                <a:latin typeface="Verdana" panose="020B0604030504040204" pitchFamily="34" charset="0"/>
                <a:ea typeface="Verdana" panose="020B0604030504040204" pitchFamily="34" charset="0"/>
                <a:cs typeface="Verdana" panose="020B0604030504040204" pitchFamily="34" charset="0"/>
              </a:rPr>
              <a:t>I came up with: </a:t>
            </a:r>
            <a:r>
              <a:rPr lang="en-NZ" sz="1600" dirty="0">
                <a:solidFill>
                  <a:srgbClr val="E4A024"/>
                </a:solidFill>
                <a:latin typeface="Verdana" panose="020B0604030504040204" pitchFamily="34" charset="0"/>
                <a:ea typeface="Verdana" panose="020B0604030504040204" pitchFamily="34" charset="0"/>
                <a:cs typeface="Verdana" panose="020B0604030504040204" pitchFamily="34" charset="0"/>
              </a:rPr>
              <a:t>S</a:t>
            </a:r>
            <a:r>
              <a:rPr lang="en-NZ" sz="1600" dirty="0">
                <a:solidFill>
                  <a:schemeClr val="bg1"/>
                </a:solidFill>
                <a:latin typeface="Verdana" panose="020B0604030504040204" pitchFamily="34" charset="0"/>
                <a:ea typeface="Verdana" panose="020B0604030504040204" pitchFamily="34" charset="0"/>
                <a:cs typeface="Verdana" panose="020B0604030504040204" pitchFamily="34" charset="0"/>
              </a:rPr>
              <a:t>tages </a:t>
            </a:r>
            <a:r>
              <a:rPr lang="en-NZ" sz="1600" dirty="0">
                <a:solidFill>
                  <a:srgbClr val="E4A024"/>
                </a:solidFill>
                <a:latin typeface="Verdana" panose="020B0604030504040204" pitchFamily="34" charset="0"/>
                <a:ea typeface="Verdana" panose="020B0604030504040204" pitchFamily="34" charset="0"/>
                <a:cs typeface="Verdana" panose="020B0604030504040204" pitchFamily="34" charset="0"/>
              </a:rPr>
              <a:t>P</a:t>
            </a:r>
            <a:r>
              <a:rPr lang="en-NZ" sz="1600" dirty="0">
                <a:solidFill>
                  <a:schemeClr val="bg1"/>
                </a:solidFill>
                <a:latin typeface="Verdana" panose="020B0604030504040204" pitchFamily="34" charset="0"/>
                <a:ea typeface="Verdana" panose="020B0604030504040204" pitchFamily="34" charset="0"/>
                <a:cs typeface="Verdana" panose="020B0604030504040204" pitchFamily="34" charset="0"/>
              </a:rPr>
              <a:t>iaget </a:t>
            </a:r>
            <a:r>
              <a:rPr lang="en-NZ" sz="1600" dirty="0">
                <a:solidFill>
                  <a:srgbClr val="E4A024"/>
                </a:solidFill>
                <a:latin typeface="Verdana" panose="020B0604030504040204" pitchFamily="34" charset="0"/>
                <a:ea typeface="Verdana" panose="020B0604030504040204" pitchFamily="34" charset="0"/>
                <a:cs typeface="Verdana" panose="020B0604030504040204" pitchFamily="34" charset="0"/>
              </a:rPr>
              <a:t>C</a:t>
            </a:r>
            <a:r>
              <a:rPr lang="en-NZ" sz="1600" dirty="0">
                <a:solidFill>
                  <a:schemeClr val="bg1"/>
                </a:solidFill>
                <a:latin typeface="Verdana" panose="020B0604030504040204" pitchFamily="34" charset="0"/>
                <a:ea typeface="Verdana" panose="020B0604030504040204" pitchFamily="34" charset="0"/>
                <a:cs typeface="Verdana" panose="020B0604030504040204" pitchFamily="34" charset="0"/>
              </a:rPr>
              <a:t>leverly </a:t>
            </a:r>
            <a:r>
              <a:rPr lang="en-NZ" sz="1600" dirty="0">
                <a:solidFill>
                  <a:srgbClr val="E4A024"/>
                </a:solidFill>
                <a:latin typeface="Verdana" panose="020B0604030504040204" pitchFamily="34" charset="0"/>
                <a:ea typeface="Verdana" panose="020B0604030504040204" pitchFamily="34" charset="0"/>
                <a:cs typeface="Verdana" panose="020B0604030504040204" pitchFamily="34" charset="0"/>
              </a:rPr>
              <a:t>F</a:t>
            </a:r>
            <a:r>
              <a:rPr lang="en-NZ" sz="1600" dirty="0">
                <a:solidFill>
                  <a:schemeClr val="bg1"/>
                </a:solidFill>
                <a:latin typeface="Verdana" panose="020B0604030504040204" pitchFamily="34" charset="0"/>
                <a:ea typeface="Verdana" panose="020B0604030504040204" pitchFamily="34" charset="0"/>
                <a:cs typeface="Verdana" panose="020B0604030504040204" pitchFamily="34" charset="0"/>
              </a:rPr>
              <a:t>ormulated</a:t>
            </a:r>
          </a:p>
        </p:txBody>
      </p:sp>
      <p:sp>
        <p:nvSpPr>
          <p:cNvPr id="6" name="TextBox 5">
            <a:extLst>
              <a:ext uri="{FF2B5EF4-FFF2-40B4-BE49-F238E27FC236}">
                <a16:creationId xmlns:a16="http://schemas.microsoft.com/office/drawing/2014/main" id="{1AF3531D-3E5A-366D-AA06-3950E08EC1CB}"/>
              </a:ext>
            </a:extLst>
          </p:cNvPr>
          <p:cNvSpPr txBox="1"/>
          <p:nvPr/>
        </p:nvSpPr>
        <p:spPr>
          <a:xfrm>
            <a:off x="184558" y="1868353"/>
            <a:ext cx="1854237" cy="846194"/>
          </a:xfrm>
          <a:prstGeom prst="rect">
            <a:avLst/>
          </a:prstGeom>
          <a:solidFill>
            <a:schemeClr val="bg1"/>
          </a:solidFill>
        </p:spPr>
        <p:txBody>
          <a:bodyPr wrap="square" rtlCol="0">
            <a:spAutoFit/>
          </a:bodyPr>
          <a:lstStyle/>
          <a:p>
            <a:r>
              <a:rPr lang="mi-NZ" sz="1633" dirty="0"/>
              <a:t>I </a:t>
            </a:r>
            <a:r>
              <a:rPr lang="mi-NZ" sz="1633" dirty="0" err="1"/>
              <a:t>will</a:t>
            </a:r>
            <a:r>
              <a:rPr lang="mi-NZ" sz="1633" dirty="0"/>
              <a:t> </a:t>
            </a:r>
            <a:r>
              <a:rPr lang="mi-NZ" sz="1633" dirty="0" err="1"/>
              <a:t>pop</a:t>
            </a:r>
            <a:r>
              <a:rPr lang="mi-NZ" sz="1633" dirty="0"/>
              <a:t> </a:t>
            </a:r>
            <a:r>
              <a:rPr lang="mi-NZ" sz="1633" dirty="0" err="1"/>
              <a:t>the</a:t>
            </a:r>
            <a:r>
              <a:rPr lang="mi-NZ" sz="1633" dirty="0"/>
              <a:t> </a:t>
            </a:r>
            <a:r>
              <a:rPr lang="mi-NZ" sz="1633" dirty="0" err="1"/>
              <a:t>slides</a:t>
            </a:r>
            <a:r>
              <a:rPr lang="mi-NZ" sz="1633" dirty="0"/>
              <a:t> </a:t>
            </a:r>
            <a:r>
              <a:rPr lang="mi-NZ" sz="1633" dirty="0" err="1"/>
              <a:t>in</a:t>
            </a:r>
            <a:r>
              <a:rPr lang="mi-NZ" sz="1633" dirty="0"/>
              <a:t> </a:t>
            </a:r>
            <a:r>
              <a:rPr lang="mi-NZ" sz="1633" dirty="0" err="1"/>
              <a:t>chat</a:t>
            </a:r>
            <a:r>
              <a:rPr lang="mi-NZ" sz="1633" dirty="0"/>
              <a:t> </a:t>
            </a:r>
            <a:r>
              <a:rPr lang="mi-NZ" sz="1633" dirty="0" err="1"/>
              <a:t>while</a:t>
            </a:r>
            <a:r>
              <a:rPr lang="mi-NZ" sz="1633" dirty="0"/>
              <a:t> </a:t>
            </a:r>
            <a:r>
              <a:rPr lang="mi-NZ" sz="1633" dirty="0" err="1"/>
              <a:t>you</a:t>
            </a:r>
            <a:r>
              <a:rPr lang="mi-NZ" sz="1633" dirty="0"/>
              <a:t> </a:t>
            </a:r>
            <a:r>
              <a:rPr lang="mi-NZ" sz="1633" dirty="0" err="1"/>
              <a:t>think</a:t>
            </a:r>
            <a:r>
              <a:rPr lang="mi-NZ" sz="1633" dirty="0"/>
              <a:t> </a:t>
            </a:r>
            <a:r>
              <a:rPr lang="mi-NZ" sz="1633" dirty="0" err="1"/>
              <a:t>about</a:t>
            </a:r>
            <a:r>
              <a:rPr lang="mi-NZ" sz="1633" dirty="0"/>
              <a:t> </a:t>
            </a:r>
            <a:r>
              <a:rPr lang="mi-NZ" sz="1633" dirty="0" err="1"/>
              <a:t>this</a:t>
            </a:r>
            <a:r>
              <a:rPr lang="mi-NZ" sz="1633" dirty="0"/>
              <a:t> =)</a:t>
            </a:r>
            <a:endParaRPr lang="en-NZ" sz="1633" dirty="0"/>
          </a:p>
        </p:txBody>
      </p:sp>
    </p:spTree>
    <p:custDataLst>
      <p:tags r:id="rId1"/>
    </p:custDataLst>
    <p:extLst>
      <p:ext uri="{BB962C8B-B14F-4D97-AF65-F5344CB8AC3E}">
        <p14:creationId xmlns:p14="http://schemas.microsoft.com/office/powerpoint/2010/main" val="37641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Stories</a:t>
            </a:r>
          </a:p>
        </p:txBody>
      </p:sp>
      <p:sp>
        <p:nvSpPr>
          <p:cNvPr id="2" name="Content Placeholder 2">
            <a:extLst>
              <a:ext uri="{FF2B5EF4-FFF2-40B4-BE49-F238E27FC236}">
                <a16:creationId xmlns:a16="http://schemas.microsoft.com/office/drawing/2014/main" id="{E94DFEE2-5843-870D-D3F9-05637FA1AD44}"/>
              </a:ext>
            </a:extLst>
          </p:cNvPr>
          <p:cNvSpPr txBox="1">
            <a:spLocks/>
          </p:cNvSpPr>
          <p:nvPr/>
        </p:nvSpPr>
        <p:spPr>
          <a:xfrm>
            <a:off x="1510633" y="1739099"/>
            <a:ext cx="8276950" cy="1101975"/>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First: </a:t>
            </a:r>
            <a:r>
              <a:rPr lang="en-NZ" sz="1633" dirty="0">
                <a:solidFill>
                  <a:srgbClr val="FFC000"/>
                </a:solidFill>
                <a:latin typeface="Verdana" panose="020B0604030504040204" pitchFamily="34" charset="0"/>
                <a:ea typeface="Verdana" panose="020B0604030504040204" pitchFamily="34" charset="0"/>
                <a:cs typeface="Verdana" panose="020B0604030504040204" pitchFamily="34" charset="0"/>
              </a:rPr>
              <a:t>make associations with words or facts </a:t>
            </a: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and </a:t>
            </a:r>
            <a:b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Then: </a:t>
            </a:r>
            <a:r>
              <a:rPr lang="en-NZ" sz="1633" dirty="0">
                <a:solidFill>
                  <a:srgbClr val="FFC000"/>
                </a:solidFill>
                <a:latin typeface="Verdana" panose="020B0604030504040204" pitchFamily="34" charset="0"/>
                <a:ea typeface="Verdana" panose="020B0604030504040204" pitchFamily="34" charset="0"/>
                <a:cs typeface="Verdana" panose="020B0604030504040204" pitchFamily="34" charset="0"/>
              </a:rPr>
              <a:t>make a story </a:t>
            </a: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based on the original sequence. </a:t>
            </a:r>
            <a:b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E.g.: if you need to memorise the most common elements (in order) found in rocks. </a:t>
            </a:r>
          </a:p>
          <a:p>
            <a:pPr marL="0" indent="0" algn="just">
              <a:buNone/>
            </a:pPr>
            <a:r>
              <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rPr>
              <a:t>The first step is to make a ‘hook’ for each item in the list:</a:t>
            </a:r>
          </a:p>
        </p:txBody>
      </p:sp>
      <p:sp>
        <p:nvSpPr>
          <p:cNvPr id="3" name="Text Box 12">
            <a:extLst>
              <a:ext uri="{FF2B5EF4-FFF2-40B4-BE49-F238E27FC236}">
                <a16:creationId xmlns:a16="http://schemas.microsoft.com/office/drawing/2014/main" id="{A9A223D4-1325-24CA-19D4-B3D084FA590E}"/>
              </a:ext>
            </a:extLst>
          </p:cNvPr>
          <p:cNvSpPr txBox="1">
            <a:spLocks noChangeArrowheads="1"/>
          </p:cNvSpPr>
          <p:nvPr/>
        </p:nvSpPr>
        <p:spPr bwMode="auto">
          <a:xfrm>
            <a:off x="1969076" y="3087025"/>
            <a:ext cx="2482821"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chemeClr val="bg1"/>
                </a:solidFill>
                <a:latin typeface="Verdana" pitchFamily="34" charset="0"/>
              </a:rPr>
              <a:t>Oxygen = ox</a:t>
            </a:r>
          </a:p>
        </p:txBody>
      </p:sp>
      <p:sp>
        <p:nvSpPr>
          <p:cNvPr id="6" name="Text Box 13">
            <a:extLst>
              <a:ext uri="{FF2B5EF4-FFF2-40B4-BE49-F238E27FC236}">
                <a16:creationId xmlns:a16="http://schemas.microsoft.com/office/drawing/2014/main" id="{20FB99A1-5153-F1F6-9A09-3FC18925D58B}"/>
              </a:ext>
            </a:extLst>
          </p:cNvPr>
          <p:cNvSpPr txBox="1">
            <a:spLocks noChangeArrowheads="1"/>
          </p:cNvSpPr>
          <p:nvPr/>
        </p:nvSpPr>
        <p:spPr bwMode="auto">
          <a:xfrm>
            <a:off x="2495120" y="3542043"/>
            <a:ext cx="5486976"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rgbClr val="00B0F0"/>
                </a:solidFill>
                <a:latin typeface="Verdana" pitchFamily="34" charset="0"/>
              </a:rPr>
              <a:t>Silicon	= Steve Jobs</a:t>
            </a:r>
          </a:p>
        </p:txBody>
      </p:sp>
      <p:sp>
        <p:nvSpPr>
          <p:cNvPr id="7" name="Text Box 14">
            <a:extLst>
              <a:ext uri="{FF2B5EF4-FFF2-40B4-BE49-F238E27FC236}">
                <a16:creationId xmlns:a16="http://schemas.microsoft.com/office/drawing/2014/main" id="{7A7A1A49-09F1-02BB-81CC-894570D5F720}"/>
              </a:ext>
            </a:extLst>
          </p:cNvPr>
          <p:cNvSpPr txBox="1">
            <a:spLocks noChangeArrowheads="1"/>
          </p:cNvSpPr>
          <p:nvPr/>
        </p:nvSpPr>
        <p:spPr bwMode="auto">
          <a:xfrm>
            <a:off x="3071741" y="3997061"/>
            <a:ext cx="4442866"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chemeClr val="bg1"/>
                </a:solidFill>
                <a:latin typeface="Verdana" pitchFamily="34" charset="0"/>
              </a:rPr>
              <a:t>Aluminium = aluminium foil</a:t>
            </a:r>
          </a:p>
        </p:txBody>
      </p:sp>
      <p:sp>
        <p:nvSpPr>
          <p:cNvPr id="8" name="Text Box 15">
            <a:extLst>
              <a:ext uri="{FF2B5EF4-FFF2-40B4-BE49-F238E27FC236}">
                <a16:creationId xmlns:a16="http://schemas.microsoft.com/office/drawing/2014/main" id="{52BA9CA3-E1EE-7482-27DE-BCDEFE369FA7}"/>
              </a:ext>
            </a:extLst>
          </p:cNvPr>
          <p:cNvSpPr txBox="1">
            <a:spLocks noChangeArrowheads="1"/>
          </p:cNvSpPr>
          <p:nvPr/>
        </p:nvSpPr>
        <p:spPr bwMode="auto">
          <a:xfrm>
            <a:off x="3567433" y="4452079"/>
            <a:ext cx="5030448"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rgbClr val="00B0F0"/>
                </a:solidFill>
                <a:latin typeface="Verdana" pitchFamily="34" charset="0"/>
              </a:rPr>
              <a:t>Iron = clothes iron</a:t>
            </a:r>
          </a:p>
        </p:txBody>
      </p:sp>
      <p:sp>
        <p:nvSpPr>
          <p:cNvPr id="9" name="Text Box 16">
            <a:extLst>
              <a:ext uri="{FF2B5EF4-FFF2-40B4-BE49-F238E27FC236}">
                <a16:creationId xmlns:a16="http://schemas.microsoft.com/office/drawing/2014/main" id="{EC1C8141-0207-C34C-1C4C-9C58AEBCE64B}"/>
              </a:ext>
            </a:extLst>
          </p:cNvPr>
          <p:cNvSpPr txBox="1">
            <a:spLocks noChangeArrowheads="1"/>
          </p:cNvSpPr>
          <p:nvPr/>
        </p:nvSpPr>
        <p:spPr bwMode="auto">
          <a:xfrm>
            <a:off x="3860796" y="4907098"/>
            <a:ext cx="5357362"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chemeClr val="bg1"/>
                </a:solidFill>
                <a:latin typeface="Verdana" pitchFamily="34" charset="0"/>
              </a:rPr>
              <a:t>Calcium = calculator</a:t>
            </a:r>
          </a:p>
        </p:txBody>
      </p:sp>
      <p:sp>
        <p:nvSpPr>
          <p:cNvPr id="10" name="Text Box 17">
            <a:extLst>
              <a:ext uri="{FF2B5EF4-FFF2-40B4-BE49-F238E27FC236}">
                <a16:creationId xmlns:a16="http://schemas.microsoft.com/office/drawing/2014/main" id="{5BEA9738-34EB-6413-DD2C-CD3181FD4CDF}"/>
              </a:ext>
            </a:extLst>
          </p:cNvPr>
          <p:cNvSpPr txBox="1">
            <a:spLocks noChangeArrowheads="1"/>
          </p:cNvSpPr>
          <p:nvPr/>
        </p:nvSpPr>
        <p:spPr bwMode="auto">
          <a:xfrm>
            <a:off x="4316031" y="5362116"/>
            <a:ext cx="5161502"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rgbClr val="00B0F0"/>
                </a:solidFill>
                <a:latin typeface="Verdana" pitchFamily="34" charset="0"/>
              </a:rPr>
              <a:t>Sodium = drink of soda stream</a:t>
            </a:r>
          </a:p>
        </p:txBody>
      </p:sp>
      <p:sp>
        <p:nvSpPr>
          <p:cNvPr id="11" name="Text Box 18">
            <a:extLst>
              <a:ext uri="{FF2B5EF4-FFF2-40B4-BE49-F238E27FC236}">
                <a16:creationId xmlns:a16="http://schemas.microsoft.com/office/drawing/2014/main" id="{219B08B6-C82B-E7E2-0499-47DE8E2750FA}"/>
              </a:ext>
            </a:extLst>
          </p:cNvPr>
          <p:cNvSpPr txBox="1">
            <a:spLocks noChangeArrowheads="1"/>
          </p:cNvSpPr>
          <p:nvPr/>
        </p:nvSpPr>
        <p:spPr bwMode="auto">
          <a:xfrm>
            <a:off x="4629633" y="5817134"/>
            <a:ext cx="5486976"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chemeClr val="bg1"/>
                </a:solidFill>
                <a:latin typeface="Verdana" pitchFamily="34" charset="0"/>
              </a:rPr>
              <a:t>Potassium	= pot</a:t>
            </a:r>
          </a:p>
        </p:txBody>
      </p:sp>
      <p:sp>
        <p:nvSpPr>
          <p:cNvPr id="12" name="Text Box 19">
            <a:extLst>
              <a:ext uri="{FF2B5EF4-FFF2-40B4-BE49-F238E27FC236}">
                <a16:creationId xmlns:a16="http://schemas.microsoft.com/office/drawing/2014/main" id="{CD0D0FB9-431C-BD9A-1E96-80DC3CEB7578}"/>
              </a:ext>
            </a:extLst>
          </p:cNvPr>
          <p:cNvSpPr txBox="1">
            <a:spLocks noChangeArrowheads="1"/>
          </p:cNvSpPr>
          <p:nvPr/>
        </p:nvSpPr>
        <p:spPr bwMode="auto">
          <a:xfrm>
            <a:off x="5021354" y="6272151"/>
            <a:ext cx="5095255" cy="34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633" dirty="0">
                <a:solidFill>
                  <a:srgbClr val="00B0F0"/>
                </a:solidFill>
                <a:latin typeface="Verdana" pitchFamily="34" charset="0"/>
              </a:rPr>
              <a:t>Magnesium = magnet</a:t>
            </a:r>
          </a:p>
        </p:txBody>
      </p:sp>
    </p:spTree>
    <p:custDataLst>
      <p:tags r:id="rId1"/>
    </p:custDataLst>
    <p:extLst>
      <p:ext uri="{BB962C8B-B14F-4D97-AF65-F5344CB8AC3E}">
        <p14:creationId xmlns:p14="http://schemas.microsoft.com/office/powerpoint/2010/main" val="30935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ctrTitle"/>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0000"/>
          </a:bodyPr>
          <a:lstStyle/>
          <a:p>
            <a:pPr defTabSz="914406">
              <a:spcBef>
                <a:spcPts val="1000"/>
              </a:spcBef>
              <a:defRPr/>
            </a:pPr>
            <a:r>
              <a:rPr lang="en-US" sz="4000" dirty="0">
                <a:solidFill>
                  <a:srgbClr val="004277"/>
                </a:solidFill>
                <a:latin typeface="Arial" panose="020B0604020202020204" pitchFamily="34" charset="0"/>
                <a:ea typeface="+mn-ea"/>
                <a:cs typeface="Arial" panose="020B0604020202020204" pitchFamily="34" charset="0"/>
              </a:rPr>
              <a:t>Learning Outcomes</a:t>
            </a:r>
          </a:p>
        </p:txBody>
      </p:sp>
      <p:sp>
        <p:nvSpPr>
          <p:cNvPr id="2" name="Subtitle 1">
            <a:extLst>
              <a:ext uri="{FF2B5EF4-FFF2-40B4-BE49-F238E27FC236}">
                <a16:creationId xmlns:a16="http://schemas.microsoft.com/office/drawing/2014/main" id="{BBB653FC-489E-6EAF-29CD-987C41F3E65E}"/>
              </a:ext>
            </a:extLst>
          </p:cNvPr>
          <p:cNvSpPr>
            <a:spLocks noGrp="1"/>
          </p:cNvSpPr>
          <p:nvPr>
            <p:ph type="subTitle" idx="1"/>
          </p:nvPr>
        </p:nvSpPr>
        <p:spPr>
          <a:xfrm>
            <a:off x="1524000" y="2601119"/>
            <a:ext cx="9144000" cy="1655762"/>
          </a:xfrm>
        </p:spPr>
        <p:txBody>
          <a:bodyPr>
            <a:normAutofit fontScale="77500" lnSpcReduction="20000"/>
          </a:bodyPr>
          <a:lstStyle/>
          <a:p>
            <a:r>
              <a:rPr lang="en-NZ" sz="2400" b="1" dirty="0">
                <a:solidFill>
                  <a:srgbClr val="E4A024"/>
                </a:solidFill>
                <a:latin typeface="Verdana" panose="020B0604030504040204" pitchFamily="34" charset="0"/>
                <a:ea typeface="Verdana" panose="020B0604030504040204" pitchFamily="34" charset="0"/>
                <a:cs typeface="Verdana" panose="020B0604030504040204" pitchFamily="34" charset="0"/>
              </a:rPr>
              <a:t>By the end of this session you will be able to: </a:t>
            </a:r>
          </a:p>
          <a:p>
            <a:endParaRPr lang="en-NZ" sz="2400"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Use associations to reinforce learning and recall</a:t>
            </a:r>
          </a:p>
          <a:p>
            <a:pPr marL="259232" indent="-259232">
              <a:buFont typeface="Arial" panose="020B0604020202020204" pitchFamily="34" charset="0"/>
              <a:buChar char="•"/>
            </a:pPr>
            <a:endPar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r>
              <a:rPr lang="en-NZ" sz="2400" dirty="0">
                <a:solidFill>
                  <a:schemeClr val="bg1"/>
                </a:solidFill>
                <a:latin typeface="Verdana" panose="020B0604030504040204" pitchFamily="34" charset="0"/>
                <a:ea typeface="Verdana" panose="020B0604030504040204" pitchFamily="34" charset="0"/>
                <a:cs typeface="Verdana" panose="020B0604030504040204" pitchFamily="34" charset="0"/>
              </a:rPr>
              <a:t>Use memory systems to memorise sets of facts</a:t>
            </a:r>
            <a:endParaRPr lang="en-NZ" dirty="0"/>
          </a:p>
        </p:txBody>
      </p:sp>
    </p:spTree>
    <p:custDataLst>
      <p:tags r:id="rId1"/>
    </p:custDataLst>
    <p:extLst>
      <p:ext uri="{BB962C8B-B14F-4D97-AF65-F5344CB8AC3E}">
        <p14:creationId xmlns:p14="http://schemas.microsoft.com/office/powerpoint/2010/main" val="66236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Stories</a:t>
            </a:r>
          </a:p>
        </p:txBody>
      </p:sp>
      <p:sp>
        <p:nvSpPr>
          <p:cNvPr id="2" name="Content Placeholder 2">
            <a:extLst>
              <a:ext uri="{FF2B5EF4-FFF2-40B4-BE49-F238E27FC236}">
                <a16:creationId xmlns:a16="http://schemas.microsoft.com/office/drawing/2014/main" id="{654E9A14-44D0-37D6-42EE-2D4441DCAA93}"/>
              </a:ext>
            </a:extLst>
          </p:cNvPr>
          <p:cNvSpPr txBox="1">
            <a:spLocks/>
          </p:cNvSpPr>
          <p:nvPr/>
        </p:nvSpPr>
        <p:spPr>
          <a:xfrm>
            <a:off x="1913575" y="1801213"/>
            <a:ext cx="8435890" cy="693476"/>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NZ" sz="1633" b="1" dirty="0">
                <a:solidFill>
                  <a:srgbClr val="E4A024"/>
                </a:solidFill>
                <a:latin typeface="Verdana" panose="020B0604030504040204" pitchFamily="34" charset="0"/>
                <a:ea typeface="Verdana" panose="020B0604030504040204" pitchFamily="34" charset="0"/>
                <a:cs typeface="Verdana" panose="020B0604030504040204" pitchFamily="34" charset="0"/>
              </a:rPr>
              <a:t>Then you make up a story (as absurd as you like) involving the ‘hooks’ in sequence:</a:t>
            </a:r>
          </a:p>
        </p:txBody>
      </p:sp>
      <p:sp>
        <p:nvSpPr>
          <p:cNvPr id="3" name="Text Box 17">
            <a:extLst>
              <a:ext uri="{FF2B5EF4-FFF2-40B4-BE49-F238E27FC236}">
                <a16:creationId xmlns:a16="http://schemas.microsoft.com/office/drawing/2014/main" id="{42892D4C-D35E-2B4D-718A-00912AF01F13}"/>
              </a:ext>
            </a:extLst>
          </p:cNvPr>
          <p:cNvSpPr txBox="1">
            <a:spLocks noChangeArrowheads="1"/>
          </p:cNvSpPr>
          <p:nvPr/>
        </p:nvSpPr>
        <p:spPr bwMode="auto">
          <a:xfrm>
            <a:off x="2238689" y="2635800"/>
            <a:ext cx="7515655"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ox:		     	an ox is walking along the road</a:t>
            </a:r>
          </a:p>
        </p:txBody>
      </p:sp>
      <p:sp>
        <p:nvSpPr>
          <p:cNvPr id="6" name="Text Box 18">
            <a:extLst>
              <a:ext uri="{FF2B5EF4-FFF2-40B4-BE49-F238E27FC236}">
                <a16:creationId xmlns:a16="http://schemas.microsoft.com/office/drawing/2014/main" id="{34EB5DC6-511A-116D-CA53-A406106A0B5A}"/>
              </a:ext>
            </a:extLst>
          </p:cNvPr>
          <p:cNvSpPr txBox="1">
            <a:spLocks noChangeArrowheads="1"/>
          </p:cNvSpPr>
          <p:nvPr/>
        </p:nvSpPr>
        <p:spPr bwMode="auto">
          <a:xfrm>
            <a:off x="2238688" y="3027522"/>
            <a:ext cx="7867202"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Jobs:               		riding the ox is Steve Jobs</a:t>
            </a:r>
          </a:p>
        </p:txBody>
      </p:sp>
      <p:sp>
        <p:nvSpPr>
          <p:cNvPr id="7" name="Text Box 19">
            <a:extLst>
              <a:ext uri="{FF2B5EF4-FFF2-40B4-BE49-F238E27FC236}">
                <a16:creationId xmlns:a16="http://schemas.microsoft.com/office/drawing/2014/main" id="{93D30956-16A0-C860-123C-01CA9B0C8D7E}"/>
              </a:ext>
            </a:extLst>
          </p:cNvPr>
          <p:cNvSpPr txBox="1">
            <a:spLocks noChangeArrowheads="1"/>
          </p:cNvSpPr>
          <p:nvPr/>
        </p:nvSpPr>
        <p:spPr bwMode="auto">
          <a:xfrm>
            <a:off x="2238689" y="3419243"/>
            <a:ext cx="7938440"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aluminium foil:       	he is wearing a shirt made from aluminium foil </a:t>
            </a:r>
          </a:p>
        </p:txBody>
      </p:sp>
      <p:sp>
        <p:nvSpPr>
          <p:cNvPr id="8" name="Text Box 20">
            <a:extLst>
              <a:ext uri="{FF2B5EF4-FFF2-40B4-BE49-F238E27FC236}">
                <a16:creationId xmlns:a16="http://schemas.microsoft.com/office/drawing/2014/main" id="{89163EBA-089F-752E-FD7D-FF06286A5C17}"/>
              </a:ext>
            </a:extLst>
          </p:cNvPr>
          <p:cNvSpPr txBox="1">
            <a:spLocks noChangeArrowheads="1"/>
          </p:cNvSpPr>
          <p:nvPr/>
        </p:nvSpPr>
        <p:spPr bwMode="auto">
          <a:xfrm>
            <a:off x="2238689" y="3818165"/>
            <a:ext cx="7726273"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clothes iron:	     	the shirt is rumpled, so he starts ironing it</a:t>
            </a:r>
          </a:p>
        </p:txBody>
      </p:sp>
      <p:sp>
        <p:nvSpPr>
          <p:cNvPr id="9" name="Text Box 21">
            <a:extLst>
              <a:ext uri="{FF2B5EF4-FFF2-40B4-BE49-F238E27FC236}">
                <a16:creationId xmlns:a16="http://schemas.microsoft.com/office/drawing/2014/main" id="{543C9274-116D-33F1-3AB8-071553318F83}"/>
              </a:ext>
            </a:extLst>
          </p:cNvPr>
          <p:cNvSpPr txBox="1">
            <a:spLocks noChangeArrowheads="1"/>
          </p:cNvSpPr>
          <p:nvPr/>
        </p:nvSpPr>
        <p:spPr bwMode="auto">
          <a:xfrm>
            <a:off x="2238689" y="4274692"/>
            <a:ext cx="7938440"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calculator:	    	a calculator falls out of the pocket</a:t>
            </a:r>
          </a:p>
        </p:txBody>
      </p:sp>
      <p:sp>
        <p:nvSpPr>
          <p:cNvPr id="10" name="Text Box 22">
            <a:extLst>
              <a:ext uri="{FF2B5EF4-FFF2-40B4-BE49-F238E27FC236}">
                <a16:creationId xmlns:a16="http://schemas.microsoft.com/office/drawing/2014/main" id="{BD16EF8F-98BF-0E05-5516-33D88606EA84}"/>
              </a:ext>
            </a:extLst>
          </p:cNvPr>
          <p:cNvSpPr txBox="1">
            <a:spLocks noChangeArrowheads="1"/>
          </p:cNvSpPr>
          <p:nvPr/>
        </p:nvSpPr>
        <p:spPr bwMode="auto">
          <a:xfrm>
            <a:off x="2238689" y="4666414"/>
            <a:ext cx="8110776"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soda stream:	    	it falls down and lands by a drink of soda stream</a:t>
            </a:r>
          </a:p>
        </p:txBody>
      </p:sp>
      <p:sp>
        <p:nvSpPr>
          <p:cNvPr id="11" name="Text Box 23">
            <a:extLst>
              <a:ext uri="{FF2B5EF4-FFF2-40B4-BE49-F238E27FC236}">
                <a16:creationId xmlns:a16="http://schemas.microsoft.com/office/drawing/2014/main" id="{6E978920-7FCD-B20A-C9B3-546F7C4DE90F}"/>
              </a:ext>
            </a:extLst>
          </p:cNvPr>
          <p:cNvSpPr txBox="1">
            <a:spLocks noChangeArrowheads="1"/>
          </p:cNvSpPr>
          <p:nvPr/>
        </p:nvSpPr>
        <p:spPr bwMode="auto">
          <a:xfrm>
            <a:off x="2238690" y="5124382"/>
            <a:ext cx="7913662"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pot:		     	the drink of soda stream is in a large iron pot</a:t>
            </a:r>
          </a:p>
        </p:txBody>
      </p:sp>
      <p:sp>
        <p:nvSpPr>
          <p:cNvPr id="12" name="Text Box 24">
            <a:extLst>
              <a:ext uri="{FF2B5EF4-FFF2-40B4-BE49-F238E27FC236}">
                <a16:creationId xmlns:a16="http://schemas.microsoft.com/office/drawing/2014/main" id="{FBE44812-1E8D-3D7A-029A-EA96AFB0D05D}"/>
              </a:ext>
            </a:extLst>
          </p:cNvPr>
          <p:cNvSpPr txBox="1">
            <a:spLocks noChangeArrowheads="1"/>
          </p:cNvSpPr>
          <p:nvPr/>
        </p:nvSpPr>
        <p:spPr bwMode="auto">
          <a:xfrm>
            <a:off x="2238689" y="5580910"/>
            <a:ext cx="8183129" cy="31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52" dirty="0">
                <a:solidFill>
                  <a:schemeClr val="bg1"/>
                </a:solidFill>
                <a:latin typeface="Verdana" pitchFamily="34" charset="0"/>
              </a:rPr>
              <a:t>magnet:	     		stuck on the side of the pot is a huge magnet</a:t>
            </a:r>
          </a:p>
        </p:txBody>
      </p:sp>
      <p:sp>
        <p:nvSpPr>
          <p:cNvPr id="13" name="Content Placeholder 2">
            <a:extLst>
              <a:ext uri="{FF2B5EF4-FFF2-40B4-BE49-F238E27FC236}">
                <a16:creationId xmlns:a16="http://schemas.microsoft.com/office/drawing/2014/main" id="{EF67BACF-5FE6-FC6D-EA9D-837B4CD4568E}"/>
              </a:ext>
            </a:extLst>
          </p:cNvPr>
          <p:cNvSpPr txBox="1">
            <a:spLocks/>
          </p:cNvSpPr>
          <p:nvPr/>
        </p:nvSpPr>
        <p:spPr bwMode="auto">
          <a:xfrm>
            <a:off x="1899399" y="6152853"/>
            <a:ext cx="8360412" cy="693476"/>
          </a:xfrm>
          <a:prstGeom prst="rect">
            <a:avLst/>
          </a:prstGeom>
          <a:noFill/>
          <a:ln w="9525">
            <a:noFill/>
            <a:miter lim="800000"/>
            <a:headEnd/>
            <a:tailEnd/>
          </a:ln>
        </p:spPr>
        <p:txBody>
          <a:bodyPr vert="horz" wrap="square" lIns="72706" tIns="36353" rIns="72706" bIns="3635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None/>
            </a:pPr>
            <a:r>
              <a:rPr lang="en-NZ" sz="1633" b="1" kern="0" dirty="0">
                <a:solidFill>
                  <a:srgbClr val="E4A024"/>
                </a:solidFill>
                <a:latin typeface="Verdana" panose="020B0604030504040204" pitchFamily="34" charset="0"/>
                <a:ea typeface="Verdana" panose="020B0604030504040204" pitchFamily="34" charset="0"/>
                <a:cs typeface="Verdana" panose="020B0604030504040204" pitchFamily="34" charset="0"/>
              </a:rPr>
              <a:t>Close your eyes and visualise the story as you say it – and go over it a few times till you recall it.</a:t>
            </a:r>
          </a:p>
        </p:txBody>
      </p:sp>
    </p:spTree>
    <p:custDataLst>
      <p:tags r:id="rId1"/>
    </p:custDataLst>
    <p:extLst>
      <p:ext uri="{BB962C8B-B14F-4D97-AF65-F5344CB8AC3E}">
        <p14:creationId xmlns:p14="http://schemas.microsoft.com/office/powerpoint/2010/main" val="32288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subTnLst>
                                    <p:animClr clrSpc="rgb" dir="cw">
                                      <p:cBhvr override="childStyle">
                                        <p:cTn dur="1" fill="hold" display="0" masterRel="nextClick" afterEffect="1"/>
                                        <p:tgtEl>
                                          <p:spTgt spid="9"/>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Loci (places)</a:t>
            </a:r>
          </a:p>
        </p:txBody>
      </p:sp>
      <p:sp>
        <p:nvSpPr>
          <p:cNvPr id="3" name="Rectangle 2">
            <a:extLst>
              <a:ext uri="{FF2B5EF4-FFF2-40B4-BE49-F238E27FC236}">
                <a16:creationId xmlns:a16="http://schemas.microsoft.com/office/drawing/2014/main" id="{9F2A5486-015C-0FD4-EF79-82CE7732EDC1}"/>
              </a:ext>
            </a:extLst>
          </p:cNvPr>
          <p:cNvSpPr/>
          <p:nvPr/>
        </p:nvSpPr>
        <p:spPr>
          <a:xfrm>
            <a:off x="6690999" y="1831486"/>
            <a:ext cx="3338463" cy="2046586"/>
          </a:xfrm>
          <a:prstGeom prst="rect">
            <a:avLst/>
          </a:prstGeom>
        </p:spPr>
        <p:txBody>
          <a:bodyPr wrap="square">
            <a:spAutoFit/>
          </a:bodyPr>
          <a:lstStyle/>
          <a:p>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When doing Loci, </a:t>
            </a:r>
            <a:r>
              <a:rPr lang="en-NZ" sz="1814" dirty="0">
                <a:solidFill>
                  <a:schemeClr val="accent4"/>
                </a:solidFill>
                <a:latin typeface="Verdana" panose="020B0604030504040204" pitchFamily="34" charset="0"/>
                <a:ea typeface="Verdana" panose="020B0604030504040204" pitchFamily="34" charset="0"/>
                <a:cs typeface="Verdana" panose="020B0604030504040204" pitchFamily="34" charset="0"/>
              </a:rPr>
              <a:t>instead of a story</a:t>
            </a:r>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 you visualise each ‘hook’ in a particular place as you follow a </a:t>
            </a:r>
            <a:r>
              <a:rPr lang="en-NZ" sz="1814" dirty="0">
                <a:solidFill>
                  <a:schemeClr val="accent4"/>
                </a:solidFill>
                <a:latin typeface="Verdana" panose="020B0604030504040204" pitchFamily="34" charset="0"/>
                <a:ea typeface="Verdana" panose="020B0604030504040204" pitchFamily="34" charset="0"/>
                <a:cs typeface="Verdana" panose="020B0604030504040204" pitchFamily="34" charset="0"/>
              </a:rPr>
              <a:t>familiar route</a:t>
            </a:r>
            <a:r>
              <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rPr>
              <a:t>, like the rooms in your home, in a fixed order. </a:t>
            </a:r>
            <a:endParaRPr lang="en-NZ" sz="1814" dirty="0"/>
          </a:p>
        </p:txBody>
      </p:sp>
      <p:sp>
        <p:nvSpPr>
          <p:cNvPr id="6" name="Line 5">
            <a:extLst>
              <a:ext uri="{FF2B5EF4-FFF2-40B4-BE49-F238E27FC236}">
                <a16:creationId xmlns:a16="http://schemas.microsoft.com/office/drawing/2014/main" id="{E58B8A13-C253-0139-2281-EE02812FC5C0}"/>
              </a:ext>
              <a:ext uri="{C183D7F6-B498-43B3-948B-1728B52AA6E4}">
                <adec:decorative xmlns:adec="http://schemas.microsoft.com/office/drawing/2017/decorative" val="1"/>
              </a:ext>
            </a:extLst>
          </p:cNvPr>
          <p:cNvSpPr>
            <a:spLocks noChangeShapeType="1"/>
          </p:cNvSpPr>
          <p:nvPr/>
        </p:nvSpPr>
        <p:spPr bwMode="auto">
          <a:xfrm>
            <a:off x="5220866" y="4033171"/>
            <a:ext cx="346212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7" name="Line 6">
            <a:extLst>
              <a:ext uri="{FF2B5EF4-FFF2-40B4-BE49-F238E27FC236}">
                <a16:creationId xmlns:a16="http://schemas.microsoft.com/office/drawing/2014/main" id="{BAB9320B-AB11-1289-3E62-39F65D113C02}"/>
              </a:ext>
              <a:ext uri="{C183D7F6-B498-43B3-948B-1728B52AA6E4}">
                <adec:decorative xmlns:adec="http://schemas.microsoft.com/office/drawing/2017/decorative" val="1"/>
              </a:ext>
            </a:extLst>
          </p:cNvPr>
          <p:cNvSpPr>
            <a:spLocks noChangeShapeType="1"/>
          </p:cNvSpPr>
          <p:nvPr/>
        </p:nvSpPr>
        <p:spPr bwMode="auto">
          <a:xfrm>
            <a:off x="8682989" y="4033171"/>
            <a:ext cx="0" cy="2678681"/>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8" name="Line 7">
            <a:extLst>
              <a:ext uri="{FF2B5EF4-FFF2-40B4-BE49-F238E27FC236}">
                <a16:creationId xmlns:a16="http://schemas.microsoft.com/office/drawing/2014/main" id="{6E671286-F353-B171-F21E-EFD534B84306}"/>
              </a:ext>
              <a:ext uri="{C183D7F6-B498-43B3-948B-1728B52AA6E4}">
                <adec:decorative xmlns:adec="http://schemas.microsoft.com/office/drawing/2017/decorative" val="1"/>
              </a:ext>
            </a:extLst>
          </p:cNvPr>
          <p:cNvSpPr>
            <a:spLocks noChangeShapeType="1"/>
          </p:cNvSpPr>
          <p:nvPr/>
        </p:nvSpPr>
        <p:spPr bwMode="auto">
          <a:xfrm flipH="1">
            <a:off x="6722943" y="6711852"/>
            <a:ext cx="196004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9" name="Line 8">
            <a:extLst>
              <a:ext uri="{FF2B5EF4-FFF2-40B4-BE49-F238E27FC236}">
                <a16:creationId xmlns:a16="http://schemas.microsoft.com/office/drawing/2014/main" id="{08EF0671-1E97-9A58-809C-C6FE057B0306}"/>
              </a:ext>
              <a:ext uri="{C183D7F6-B498-43B3-948B-1728B52AA6E4}">
                <adec:decorative xmlns:adec="http://schemas.microsoft.com/office/drawing/2017/decorative" val="1"/>
              </a:ext>
            </a:extLst>
          </p:cNvPr>
          <p:cNvSpPr>
            <a:spLocks noChangeShapeType="1"/>
          </p:cNvSpPr>
          <p:nvPr/>
        </p:nvSpPr>
        <p:spPr bwMode="auto">
          <a:xfrm flipV="1">
            <a:off x="6722943" y="6058024"/>
            <a:ext cx="0" cy="65382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0" name="Line 9">
            <a:extLst>
              <a:ext uri="{FF2B5EF4-FFF2-40B4-BE49-F238E27FC236}">
                <a16:creationId xmlns:a16="http://schemas.microsoft.com/office/drawing/2014/main" id="{EBECF490-4116-FC26-5455-F393BCDC71B9}"/>
              </a:ext>
              <a:ext uri="{C183D7F6-B498-43B3-948B-1728B52AA6E4}">
                <adec:decorative xmlns:adec="http://schemas.microsoft.com/office/drawing/2017/decorative" val="1"/>
              </a:ext>
            </a:extLst>
          </p:cNvPr>
          <p:cNvSpPr>
            <a:spLocks noChangeShapeType="1"/>
          </p:cNvSpPr>
          <p:nvPr/>
        </p:nvSpPr>
        <p:spPr bwMode="auto">
          <a:xfrm flipV="1">
            <a:off x="6722943" y="5143528"/>
            <a:ext cx="0" cy="65382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1" name="Line 11">
            <a:extLst>
              <a:ext uri="{FF2B5EF4-FFF2-40B4-BE49-F238E27FC236}">
                <a16:creationId xmlns:a16="http://schemas.microsoft.com/office/drawing/2014/main" id="{43219F9B-959E-41BB-615B-01530A78C8D8}"/>
              </a:ext>
              <a:ext uri="{C183D7F6-B498-43B3-948B-1728B52AA6E4}">
                <adec:decorative xmlns:adec="http://schemas.microsoft.com/office/drawing/2017/decorative" val="1"/>
              </a:ext>
            </a:extLst>
          </p:cNvPr>
          <p:cNvSpPr>
            <a:spLocks noChangeShapeType="1"/>
          </p:cNvSpPr>
          <p:nvPr/>
        </p:nvSpPr>
        <p:spPr bwMode="auto">
          <a:xfrm flipV="1">
            <a:off x="6200168" y="2335233"/>
            <a:ext cx="0" cy="169793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2" name="Line 12">
            <a:extLst>
              <a:ext uri="{FF2B5EF4-FFF2-40B4-BE49-F238E27FC236}">
                <a16:creationId xmlns:a16="http://schemas.microsoft.com/office/drawing/2014/main" id="{3A55912A-A161-8E59-A3C4-023D1F2140AF}"/>
              </a:ext>
              <a:ext uri="{C183D7F6-B498-43B3-948B-1728B52AA6E4}">
                <adec:decorative xmlns:adec="http://schemas.microsoft.com/office/drawing/2017/decorative" val="1"/>
              </a:ext>
            </a:extLst>
          </p:cNvPr>
          <p:cNvSpPr>
            <a:spLocks noChangeShapeType="1"/>
          </p:cNvSpPr>
          <p:nvPr/>
        </p:nvSpPr>
        <p:spPr bwMode="auto">
          <a:xfrm flipH="1">
            <a:off x="4109069" y="2335233"/>
            <a:ext cx="20911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3" name="Line 13">
            <a:extLst>
              <a:ext uri="{FF2B5EF4-FFF2-40B4-BE49-F238E27FC236}">
                <a16:creationId xmlns:a16="http://schemas.microsoft.com/office/drawing/2014/main" id="{4B938D39-08EC-EA39-95D6-928D9D0630A5}"/>
              </a:ext>
              <a:ext uri="{C183D7F6-B498-43B3-948B-1728B52AA6E4}">
                <adec:decorative xmlns:adec="http://schemas.microsoft.com/office/drawing/2017/decorative" val="1"/>
              </a:ext>
            </a:extLst>
          </p:cNvPr>
          <p:cNvSpPr>
            <a:spLocks noChangeShapeType="1"/>
          </p:cNvSpPr>
          <p:nvPr/>
        </p:nvSpPr>
        <p:spPr bwMode="auto">
          <a:xfrm>
            <a:off x="4109069" y="2335234"/>
            <a:ext cx="0" cy="202485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4" name="Line 18">
            <a:extLst>
              <a:ext uri="{FF2B5EF4-FFF2-40B4-BE49-F238E27FC236}">
                <a16:creationId xmlns:a16="http://schemas.microsoft.com/office/drawing/2014/main" id="{7EA89B03-7207-B8D6-14FE-69F676BD23AC}"/>
              </a:ext>
              <a:ext uri="{C183D7F6-B498-43B3-948B-1728B52AA6E4}">
                <adec:decorative xmlns:adec="http://schemas.microsoft.com/office/drawing/2017/decorative" val="1"/>
              </a:ext>
            </a:extLst>
          </p:cNvPr>
          <p:cNvSpPr>
            <a:spLocks noChangeShapeType="1"/>
          </p:cNvSpPr>
          <p:nvPr/>
        </p:nvSpPr>
        <p:spPr bwMode="auto">
          <a:xfrm>
            <a:off x="4109069" y="3249729"/>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5" name="Line 21">
            <a:extLst>
              <a:ext uri="{FF2B5EF4-FFF2-40B4-BE49-F238E27FC236}">
                <a16:creationId xmlns:a16="http://schemas.microsoft.com/office/drawing/2014/main" id="{21D35842-6503-7C0B-7EFE-7969A3BBC2E7}"/>
              </a:ext>
              <a:ext uri="{C183D7F6-B498-43B3-948B-1728B52AA6E4}">
                <adec:decorative xmlns:adec="http://schemas.microsoft.com/office/drawing/2017/decorative" val="1"/>
              </a:ext>
            </a:extLst>
          </p:cNvPr>
          <p:cNvSpPr>
            <a:spLocks noChangeShapeType="1"/>
          </p:cNvSpPr>
          <p:nvPr/>
        </p:nvSpPr>
        <p:spPr bwMode="auto">
          <a:xfrm>
            <a:off x="4109069" y="4620753"/>
            <a:ext cx="0" cy="111035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6" name="Line 22">
            <a:extLst>
              <a:ext uri="{FF2B5EF4-FFF2-40B4-BE49-F238E27FC236}">
                <a16:creationId xmlns:a16="http://schemas.microsoft.com/office/drawing/2014/main" id="{C008B53D-08A0-264C-B387-631B8B628A99}"/>
              </a:ext>
              <a:ext uri="{C183D7F6-B498-43B3-948B-1728B52AA6E4}">
                <adec:decorative xmlns:adec="http://schemas.microsoft.com/office/drawing/2017/decorative" val="1"/>
              </a:ext>
            </a:extLst>
          </p:cNvPr>
          <p:cNvSpPr>
            <a:spLocks noChangeShapeType="1"/>
          </p:cNvSpPr>
          <p:nvPr/>
        </p:nvSpPr>
        <p:spPr bwMode="auto">
          <a:xfrm>
            <a:off x="4109069" y="5731110"/>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7" name="Line 23">
            <a:extLst>
              <a:ext uri="{FF2B5EF4-FFF2-40B4-BE49-F238E27FC236}">
                <a16:creationId xmlns:a16="http://schemas.microsoft.com/office/drawing/2014/main" id="{FB4F990D-ED73-D6F4-E8E1-22D168205B10}"/>
              </a:ext>
              <a:ext uri="{C183D7F6-B498-43B3-948B-1728B52AA6E4}">
                <adec:decorative xmlns:adec="http://schemas.microsoft.com/office/drawing/2017/decorative" val="1"/>
              </a:ext>
            </a:extLst>
          </p:cNvPr>
          <p:cNvSpPr>
            <a:spLocks noChangeShapeType="1"/>
          </p:cNvSpPr>
          <p:nvPr/>
        </p:nvSpPr>
        <p:spPr bwMode="auto">
          <a:xfrm flipV="1">
            <a:off x="4827704" y="4816614"/>
            <a:ext cx="0" cy="9144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8" name="Line 25">
            <a:extLst>
              <a:ext uri="{FF2B5EF4-FFF2-40B4-BE49-F238E27FC236}">
                <a16:creationId xmlns:a16="http://schemas.microsoft.com/office/drawing/2014/main" id="{01F9A776-B23C-1051-40DF-D8EC93759F26}"/>
              </a:ext>
              <a:ext uri="{C183D7F6-B498-43B3-948B-1728B52AA6E4}">
                <adec:decorative xmlns:adec="http://schemas.microsoft.com/office/drawing/2017/decorative" val="1"/>
              </a:ext>
            </a:extLst>
          </p:cNvPr>
          <p:cNvSpPr>
            <a:spLocks noChangeShapeType="1"/>
          </p:cNvSpPr>
          <p:nvPr/>
        </p:nvSpPr>
        <p:spPr bwMode="auto">
          <a:xfrm>
            <a:off x="4827704" y="5143528"/>
            <a:ext cx="1437271"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9" name="Text Box 34">
            <a:extLst>
              <a:ext uri="{FF2B5EF4-FFF2-40B4-BE49-F238E27FC236}">
                <a16:creationId xmlns:a16="http://schemas.microsoft.com/office/drawing/2014/main" id="{78D71B2B-AE3A-D862-564B-49A97CDFB679}"/>
              </a:ext>
              <a:ext uri="{C183D7F6-B498-43B3-948B-1728B52AA6E4}">
                <adec:decorative xmlns:adec="http://schemas.microsoft.com/office/drawing/2017/decorative" val="1"/>
              </a:ext>
            </a:extLst>
          </p:cNvPr>
          <p:cNvSpPr txBox="1">
            <a:spLocks noChangeArrowheads="1"/>
          </p:cNvSpPr>
          <p:nvPr/>
        </p:nvSpPr>
        <p:spPr bwMode="auto">
          <a:xfrm>
            <a:off x="5677528" y="5731110"/>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a:solidFill>
                  <a:schemeClr val="bg1"/>
                </a:solidFill>
              </a:rPr>
              <a:t>Front door</a:t>
            </a:r>
          </a:p>
        </p:txBody>
      </p:sp>
      <p:sp>
        <p:nvSpPr>
          <p:cNvPr id="20" name="Text Box 26">
            <a:extLst>
              <a:ext uri="{FF2B5EF4-FFF2-40B4-BE49-F238E27FC236}">
                <a16:creationId xmlns:a16="http://schemas.microsoft.com/office/drawing/2014/main" id="{768D38E2-F624-8464-794B-2406ECDC5539}"/>
              </a:ext>
              <a:ext uri="{C183D7F6-B498-43B3-948B-1728B52AA6E4}">
                <adec:decorative xmlns:adec="http://schemas.microsoft.com/office/drawing/2017/decorative" val="1"/>
              </a:ext>
            </a:extLst>
          </p:cNvPr>
          <p:cNvSpPr txBox="1">
            <a:spLocks noChangeArrowheads="1"/>
          </p:cNvSpPr>
          <p:nvPr/>
        </p:nvSpPr>
        <p:spPr bwMode="auto">
          <a:xfrm>
            <a:off x="7114664" y="5535250"/>
            <a:ext cx="1110357"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a:solidFill>
                  <a:schemeClr val="bg1"/>
                </a:solidFill>
              </a:rPr>
              <a:t>Lounge</a:t>
            </a:r>
          </a:p>
        </p:txBody>
      </p:sp>
      <p:sp>
        <p:nvSpPr>
          <p:cNvPr id="21" name="Text Box 27">
            <a:extLst>
              <a:ext uri="{FF2B5EF4-FFF2-40B4-BE49-F238E27FC236}">
                <a16:creationId xmlns:a16="http://schemas.microsoft.com/office/drawing/2014/main" id="{5C37F5A6-62FC-603E-6EB4-CB993F74F598}"/>
              </a:ext>
              <a:ext uri="{C183D7F6-B498-43B3-948B-1728B52AA6E4}">
                <adec:decorative xmlns:adec="http://schemas.microsoft.com/office/drawing/2017/decorative" val="1"/>
              </a:ext>
            </a:extLst>
          </p:cNvPr>
          <p:cNvSpPr txBox="1">
            <a:spLocks noChangeArrowheads="1"/>
          </p:cNvSpPr>
          <p:nvPr/>
        </p:nvSpPr>
        <p:spPr bwMode="auto">
          <a:xfrm>
            <a:off x="5546340" y="4491139"/>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dirty="0">
                <a:solidFill>
                  <a:schemeClr val="bg1"/>
                </a:solidFill>
              </a:rPr>
              <a:t>Dining Room</a:t>
            </a:r>
          </a:p>
        </p:txBody>
      </p:sp>
      <p:sp>
        <p:nvSpPr>
          <p:cNvPr id="22" name="Text Box 27">
            <a:extLst>
              <a:ext uri="{FF2B5EF4-FFF2-40B4-BE49-F238E27FC236}">
                <a16:creationId xmlns:a16="http://schemas.microsoft.com/office/drawing/2014/main" id="{AA2D39AB-BB43-0D7B-318A-112D70E47AED}"/>
              </a:ext>
              <a:ext uri="{C183D7F6-B498-43B3-948B-1728B52AA6E4}">
                <adec:decorative xmlns:adec="http://schemas.microsoft.com/office/drawing/2017/decorative" val="1"/>
              </a:ext>
            </a:extLst>
          </p:cNvPr>
          <p:cNvSpPr txBox="1">
            <a:spLocks noChangeArrowheads="1"/>
          </p:cNvSpPr>
          <p:nvPr/>
        </p:nvSpPr>
        <p:spPr bwMode="auto">
          <a:xfrm rot="16200000">
            <a:off x="4492239" y="3852884"/>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dirty="0">
                <a:solidFill>
                  <a:schemeClr val="bg1"/>
                </a:solidFill>
              </a:rPr>
              <a:t>Hallway</a:t>
            </a:r>
          </a:p>
        </p:txBody>
      </p:sp>
      <p:sp>
        <p:nvSpPr>
          <p:cNvPr id="23" name="Text Box 31">
            <a:extLst>
              <a:ext uri="{FF2B5EF4-FFF2-40B4-BE49-F238E27FC236}">
                <a16:creationId xmlns:a16="http://schemas.microsoft.com/office/drawing/2014/main" id="{0DB37585-6A16-608A-15D0-98B10A9D357E}"/>
              </a:ext>
              <a:ext uri="{C183D7F6-B498-43B3-948B-1728B52AA6E4}">
                <adec:decorative xmlns:adec="http://schemas.microsoft.com/office/drawing/2017/decorative" val="1"/>
              </a:ext>
            </a:extLst>
          </p:cNvPr>
          <p:cNvSpPr txBox="1">
            <a:spLocks noChangeArrowheads="1"/>
          </p:cNvSpPr>
          <p:nvPr/>
        </p:nvSpPr>
        <p:spPr bwMode="auto">
          <a:xfrm>
            <a:off x="5154619" y="3379343"/>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a:solidFill>
                  <a:schemeClr val="bg1"/>
                </a:solidFill>
              </a:rPr>
              <a:t>Bed 1</a:t>
            </a:r>
          </a:p>
        </p:txBody>
      </p:sp>
      <p:sp>
        <p:nvSpPr>
          <p:cNvPr id="24" name="Text Box 32">
            <a:extLst>
              <a:ext uri="{FF2B5EF4-FFF2-40B4-BE49-F238E27FC236}">
                <a16:creationId xmlns:a16="http://schemas.microsoft.com/office/drawing/2014/main" id="{32F70714-A0D2-DC98-F77A-936461B53502}"/>
              </a:ext>
              <a:ext uri="{C183D7F6-B498-43B3-948B-1728B52AA6E4}">
                <adec:decorative xmlns:adec="http://schemas.microsoft.com/office/drawing/2017/decorative" val="1"/>
              </a:ext>
            </a:extLst>
          </p:cNvPr>
          <p:cNvSpPr txBox="1">
            <a:spLocks noChangeArrowheads="1"/>
          </p:cNvSpPr>
          <p:nvPr/>
        </p:nvSpPr>
        <p:spPr bwMode="auto">
          <a:xfrm>
            <a:off x="5154619" y="2531094"/>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dirty="0">
                <a:solidFill>
                  <a:schemeClr val="bg1"/>
                </a:solidFill>
              </a:rPr>
              <a:t>Bed 2</a:t>
            </a:r>
          </a:p>
        </p:txBody>
      </p:sp>
      <p:sp>
        <p:nvSpPr>
          <p:cNvPr id="25" name="Text Box 33">
            <a:extLst>
              <a:ext uri="{FF2B5EF4-FFF2-40B4-BE49-F238E27FC236}">
                <a16:creationId xmlns:a16="http://schemas.microsoft.com/office/drawing/2014/main" id="{115B1F09-D1D9-A2D3-2FA5-4839FFC5C3B0}"/>
              </a:ext>
              <a:ext uri="{C183D7F6-B498-43B3-948B-1728B52AA6E4}">
                <adec:decorative xmlns:adec="http://schemas.microsoft.com/office/drawing/2017/decorative" val="1"/>
              </a:ext>
            </a:extLst>
          </p:cNvPr>
          <p:cNvSpPr txBox="1">
            <a:spLocks noChangeArrowheads="1"/>
          </p:cNvSpPr>
          <p:nvPr/>
        </p:nvSpPr>
        <p:spPr bwMode="auto">
          <a:xfrm>
            <a:off x="4044262" y="2531094"/>
            <a:ext cx="1110357"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dirty="0">
                <a:solidFill>
                  <a:schemeClr val="bg1"/>
                </a:solidFill>
              </a:rPr>
              <a:t>Bed 3</a:t>
            </a:r>
          </a:p>
        </p:txBody>
      </p:sp>
      <p:sp>
        <p:nvSpPr>
          <p:cNvPr id="26" name="Text Box 30">
            <a:extLst>
              <a:ext uri="{FF2B5EF4-FFF2-40B4-BE49-F238E27FC236}">
                <a16:creationId xmlns:a16="http://schemas.microsoft.com/office/drawing/2014/main" id="{1321ABD0-94FD-5293-6BD3-66F6CE70AD0F}"/>
              </a:ext>
              <a:ext uri="{C183D7F6-B498-43B3-948B-1728B52AA6E4}">
                <adec:decorative xmlns:adec="http://schemas.microsoft.com/office/drawing/2017/decorative" val="1"/>
              </a:ext>
            </a:extLst>
          </p:cNvPr>
          <p:cNvSpPr txBox="1">
            <a:spLocks noChangeArrowheads="1"/>
          </p:cNvSpPr>
          <p:nvPr/>
        </p:nvSpPr>
        <p:spPr bwMode="auto">
          <a:xfrm>
            <a:off x="3848446" y="2922815"/>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dirty="0">
                <a:solidFill>
                  <a:schemeClr val="bg1"/>
                </a:solidFill>
              </a:rPr>
              <a:t>Toilet</a:t>
            </a:r>
          </a:p>
        </p:txBody>
      </p:sp>
      <p:sp>
        <p:nvSpPr>
          <p:cNvPr id="27" name="Text Box 29">
            <a:extLst>
              <a:ext uri="{FF2B5EF4-FFF2-40B4-BE49-F238E27FC236}">
                <a16:creationId xmlns:a16="http://schemas.microsoft.com/office/drawing/2014/main" id="{90019CBD-3A32-0E1C-7831-BC0D5DA1EEED}"/>
              </a:ext>
              <a:ext uri="{C183D7F6-B498-43B3-948B-1728B52AA6E4}">
                <adec:decorative xmlns:adec="http://schemas.microsoft.com/office/drawing/2017/decorative" val="1"/>
              </a:ext>
            </a:extLst>
          </p:cNvPr>
          <p:cNvSpPr txBox="1">
            <a:spLocks noChangeArrowheads="1"/>
          </p:cNvSpPr>
          <p:nvPr/>
        </p:nvSpPr>
        <p:spPr bwMode="auto">
          <a:xfrm rot="16200000">
            <a:off x="3889446" y="3529968"/>
            <a:ext cx="1110356"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a:solidFill>
                  <a:schemeClr val="bg1"/>
                </a:solidFill>
              </a:rPr>
              <a:t>Bathroom</a:t>
            </a:r>
          </a:p>
        </p:txBody>
      </p:sp>
      <p:sp>
        <p:nvSpPr>
          <p:cNvPr id="28" name="Text Box 28">
            <a:extLst>
              <a:ext uri="{FF2B5EF4-FFF2-40B4-BE49-F238E27FC236}">
                <a16:creationId xmlns:a16="http://schemas.microsoft.com/office/drawing/2014/main" id="{110DEF64-89BC-8B1B-39C0-E3E44F22FA83}"/>
              </a:ext>
              <a:ext uri="{C183D7F6-B498-43B3-948B-1728B52AA6E4}">
                <adec:decorative xmlns:adec="http://schemas.microsoft.com/office/drawing/2017/decorative" val="1"/>
              </a:ext>
            </a:extLst>
          </p:cNvPr>
          <p:cNvSpPr txBox="1">
            <a:spLocks noChangeArrowheads="1"/>
          </p:cNvSpPr>
          <p:nvPr/>
        </p:nvSpPr>
        <p:spPr bwMode="auto">
          <a:xfrm rot="16200000">
            <a:off x="3954252" y="4614402"/>
            <a:ext cx="1110357"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lgn="ctr"/>
            <a:r>
              <a:rPr lang="en-NZ" altLang="en-US" sz="1270">
                <a:solidFill>
                  <a:schemeClr val="bg1"/>
                </a:solidFill>
              </a:rPr>
              <a:t>Kitchen</a:t>
            </a:r>
          </a:p>
        </p:txBody>
      </p:sp>
      <p:sp>
        <p:nvSpPr>
          <p:cNvPr id="29" name="Text Box 56">
            <a:extLst>
              <a:ext uri="{FF2B5EF4-FFF2-40B4-BE49-F238E27FC236}">
                <a16:creationId xmlns:a16="http://schemas.microsoft.com/office/drawing/2014/main" id="{B0975056-595F-F4D4-13CD-60462671FED3}"/>
              </a:ext>
              <a:ext uri="{C183D7F6-B498-43B3-948B-1728B52AA6E4}">
                <adec:decorative xmlns:adec="http://schemas.microsoft.com/office/drawing/2017/decorative" val="1"/>
              </a:ext>
            </a:extLst>
          </p:cNvPr>
          <p:cNvSpPr txBox="1">
            <a:spLocks noChangeArrowheads="1"/>
          </p:cNvSpPr>
          <p:nvPr/>
        </p:nvSpPr>
        <p:spPr bwMode="auto">
          <a:xfrm rot="16200000">
            <a:off x="3170810" y="4640325"/>
            <a:ext cx="1110357" cy="28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270" dirty="0">
                <a:solidFill>
                  <a:schemeClr val="bg1"/>
                </a:solidFill>
              </a:rPr>
              <a:t>Garage</a:t>
            </a:r>
          </a:p>
        </p:txBody>
      </p:sp>
      <p:sp>
        <p:nvSpPr>
          <p:cNvPr id="30" name="TextBox 29">
            <a:extLst>
              <a:ext uri="{FF2B5EF4-FFF2-40B4-BE49-F238E27FC236}">
                <a16:creationId xmlns:a16="http://schemas.microsoft.com/office/drawing/2014/main" id="{5F5127F3-42D5-1884-0230-00C466810928}"/>
              </a:ext>
              <a:ext uri="{C183D7F6-B498-43B3-948B-1728B52AA6E4}">
                <adec:decorative xmlns:adec="http://schemas.microsoft.com/office/drawing/2017/decorative" val="1"/>
              </a:ext>
            </a:extLst>
          </p:cNvPr>
          <p:cNvSpPr txBox="1"/>
          <p:nvPr/>
        </p:nvSpPr>
        <p:spPr>
          <a:xfrm>
            <a:off x="3325627" y="6227761"/>
            <a:ext cx="783440" cy="259943"/>
          </a:xfrm>
          <a:prstGeom prst="rect">
            <a:avLst/>
          </a:prstGeom>
          <a:noFill/>
        </p:spPr>
        <p:txBody>
          <a:bodyPr wrap="square" rtlCol="0">
            <a:spAutoFit/>
          </a:bodyPr>
          <a:lstStyle/>
          <a:p>
            <a:r>
              <a:rPr lang="mi-NZ" sz="1089" b="1" dirty="0" err="1">
                <a:solidFill>
                  <a:schemeClr val="bg1"/>
                </a:solidFill>
                <a:latin typeface="Times New Roman" panose="02020603050405020304" pitchFamily="18" charset="0"/>
                <a:cs typeface="Times New Roman" panose="02020603050405020304" pitchFamily="18" charset="0"/>
              </a:rPr>
              <a:t>Driveway</a:t>
            </a:r>
            <a:endParaRPr lang="en-NZ" sz="1089" b="1" dirty="0">
              <a:solidFill>
                <a:schemeClr val="bg1"/>
              </a:solidFill>
              <a:latin typeface="Times New Roman" panose="02020603050405020304" pitchFamily="18" charset="0"/>
              <a:cs typeface="Times New Roman" panose="02020603050405020304" pitchFamily="18" charset="0"/>
            </a:endParaRPr>
          </a:p>
        </p:txBody>
      </p:sp>
      <p:sp>
        <p:nvSpPr>
          <p:cNvPr id="31" name="AutoShape 40">
            <a:extLst>
              <a:ext uri="{FF2B5EF4-FFF2-40B4-BE49-F238E27FC236}">
                <a16:creationId xmlns:a16="http://schemas.microsoft.com/office/drawing/2014/main" id="{5C50870E-F69E-573B-F337-023B437495EB}"/>
              </a:ext>
              <a:ext uri="{C183D7F6-B498-43B3-948B-1728B52AA6E4}">
                <adec:decorative xmlns:adec="http://schemas.microsoft.com/office/drawing/2017/decorative" val="1"/>
              </a:ext>
            </a:extLst>
          </p:cNvPr>
          <p:cNvSpPr>
            <a:spLocks noChangeArrowheads="1"/>
          </p:cNvSpPr>
          <p:nvPr/>
        </p:nvSpPr>
        <p:spPr bwMode="auto">
          <a:xfrm>
            <a:off x="6331222" y="5731110"/>
            <a:ext cx="849689" cy="391721"/>
          </a:xfrm>
          <a:prstGeom prst="rightArrow">
            <a:avLst>
              <a:gd name="adj1" fmla="val 50000"/>
              <a:gd name="adj2" fmla="val 54228"/>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
        <p:nvSpPr>
          <p:cNvPr id="32" name="AutoShape 41">
            <a:extLst>
              <a:ext uri="{FF2B5EF4-FFF2-40B4-BE49-F238E27FC236}">
                <a16:creationId xmlns:a16="http://schemas.microsoft.com/office/drawing/2014/main" id="{A2998606-A32C-8FB2-1BC6-21632302A89A}"/>
              </a:ext>
              <a:ext uri="{C183D7F6-B498-43B3-948B-1728B52AA6E4}">
                <adec:decorative xmlns:adec="http://schemas.microsoft.com/office/drawing/2017/decorative" val="1"/>
              </a:ext>
            </a:extLst>
          </p:cNvPr>
          <p:cNvSpPr>
            <a:spLocks noChangeArrowheads="1"/>
          </p:cNvSpPr>
          <p:nvPr/>
        </p:nvSpPr>
        <p:spPr bwMode="auto">
          <a:xfrm flipH="1">
            <a:off x="6853997" y="4360086"/>
            <a:ext cx="914496" cy="78344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sp>
        <p:nvSpPr>
          <p:cNvPr id="33" name="AutoShape 42">
            <a:extLst>
              <a:ext uri="{FF2B5EF4-FFF2-40B4-BE49-F238E27FC236}">
                <a16:creationId xmlns:a16="http://schemas.microsoft.com/office/drawing/2014/main" id="{4462DC03-9ED4-C6D9-3A30-1CC45DDAC151}"/>
              </a:ext>
              <a:ext uri="{C183D7F6-B498-43B3-948B-1728B52AA6E4}">
                <adec:decorative xmlns:adec="http://schemas.microsoft.com/office/drawing/2017/decorative" val="1"/>
              </a:ext>
            </a:extLst>
          </p:cNvPr>
          <p:cNvSpPr>
            <a:spLocks noChangeArrowheads="1"/>
          </p:cNvSpPr>
          <p:nvPr/>
        </p:nvSpPr>
        <p:spPr bwMode="auto">
          <a:xfrm flipH="1">
            <a:off x="4827704" y="3902118"/>
            <a:ext cx="783442" cy="65382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sp>
        <p:nvSpPr>
          <p:cNvPr id="34" name="AutoShape 43">
            <a:extLst>
              <a:ext uri="{FF2B5EF4-FFF2-40B4-BE49-F238E27FC236}">
                <a16:creationId xmlns:a16="http://schemas.microsoft.com/office/drawing/2014/main" id="{79B77D7C-D4FD-EF85-F302-95F9EBB915B5}"/>
              </a:ext>
              <a:ext uri="{C183D7F6-B498-43B3-948B-1728B52AA6E4}">
                <adec:decorative xmlns:adec="http://schemas.microsoft.com/office/drawing/2017/decorative" val="1"/>
              </a:ext>
            </a:extLst>
          </p:cNvPr>
          <p:cNvSpPr>
            <a:spLocks noChangeArrowheads="1"/>
          </p:cNvSpPr>
          <p:nvPr/>
        </p:nvSpPr>
        <p:spPr bwMode="auto">
          <a:xfrm rot="5400000" flipH="1">
            <a:off x="4894671" y="3117956"/>
            <a:ext cx="521335" cy="52277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sp>
        <p:nvSpPr>
          <p:cNvPr id="35" name="AutoShape 44">
            <a:extLst>
              <a:ext uri="{FF2B5EF4-FFF2-40B4-BE49-F238E27FC236}">
                <a16:creationId xmlns:a16="http://schemas.microsoft.com/office/drawing/2014/main" id="{6A37A705-96A4-6A76-4171-3F94871A0AF1}"/>
              </a:ext>
              <a:ext uri="{C183D7F6-B498-43B3-948B-1728B52AA6E4}">
                <adec:decorative xmlns:adec="http://schemas.microsoft.com/office/drawing/2017/decorative" val="1"/>
              </a:ext>
            </a:extLst>
          </p:cNvPr>
          <p:cNvSpPr>
            <a:spLocks noChangeArrowheads="1"/>
          </p:cNvSpPr>
          <p:nvPr/>
        </p:nvSpPr>
        <p:spPr bwMode="auto">
          <a:xfrm rot="16200000">
            <a:off x="4958038" y="2858729"/>
            <a:ext cx="457968" cy="456527"/>
          </a:xfrm>
          <a:custGeom>
            <a:avLst/>
            <a:gdLst>
              <a:gd name="T0" fmla="*/ 2147483647 w 21600"/>
              <a:gd name="T1" fmla="*/ 0 h 21600"/>
              <a:gd name="T2" fmla="*/ 91150592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sp>
        <p:nvSpPr>
          <p:cNvPr id="36" name="AutoShape 45">
            <a:extLst>
              <a:ext uri="{FF2B5EF4-FFF2-40B4-BE49-F238E27FC236}">
                <a16:creationId xmlns:a16="http://schemas.microsoft.com/office/drawing/2014/main" id="{B8D78A09-6E1B-F01C-0174-7B86FA4FCD44}"/>
              </a:ext>
              <a:ext uri="{C183D7F6-B498-43B3-948B-1728B52AA6E4}">
                <adec:decorative xmlns:adec="http://schemas.microsoft.com/office/drawing/2017/decorative" val="1"/>
              </a:ext>
            </a:extLst>
          </p:cNvPr>
          <p:cNvSpPr>
            <a:spLocks noChangeArrowheads="1"/>
          </p:cNvSpPr>
          <p:nvPr/>
        </p:nvSpPr>
        <p:spPr bwMode="auto">
          <a:xfrm flipH="1">
            <a:off x="4893951" y="2726955"/>
            <a:ext cx="457968" cy="391721"/>
          </a:xfrm>
          <a:custGeom>
            <a:avLst/>
            <a:gdLst>
              <a:gd name="T0" fmla="*/ 2147483647 w 21600"/>
              <a:gd name="T1" fmla="*/ 0 h 21600"/>
              <a:gd name="T2" fmla="*/ 2147483647 w 21600"/>
              <a:gd name="T3" fmla="*/ 1149865368 h 21600"/>
              <a:gd name="T4" fmla="*/ 0 w 21600"/>
              <a:gd name="T5" fmla="*/ 2147483647 h 21600"/>
              <a:gd name="T6" fmla="*/ 2147483647 w 21600"/>
              <a:gd name="T7" fmla="*/ 2147483647 h 21600"/>
              <a:gd name="T8" fmla="*/ 2147483647 w 21600"/>
              <a:gd name="T9" fmla="*/ 2147483647 h 21600"/>
              <a:gd name="T10" fmla="*/ 2147483647 w 21600"/>
              <a:gd name="T11" fmla="*/ 114986536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grpSp>
        <p:nvGrpSpPr>
          <p:cNvPr id="37" name="Group 51">
            <a:extLst>
              <a:ext uri="{FF2B5EF4-FFF2-40B4-BE49-F238E27FC236}">
                <a16:creationId xmlns:a16="http://schemas.microsoft.com/office/drawing/2014/main" id="{9B0E1D6F-41A4-3145-D411-4C97A0C44B9D}"/>
              </a:ext>
              <a:ext uri="{C183D7F6-B498-43B3-948B-1728B52AA6E4}">
                <adec:decorative xmlns:adec="http://schemas.microsoft.com/office/drawing/2017/decorative" val="1"/>
              </a:ext>
            </a:extLst>
          </p:cNvPr>
          <p:cNvGrpSpPr>
            <a:grpSpLocks/>
          </p:cNvGrpSpPr>
          <p:nvPr/>
        </p:nvGrpSpPr>
        <p:grpSpPr bwMode="auto">
          <a:xfrm>
            <a:off x="4371177" y="3510397"/>
            <a:ext cx="718635" cy="1306217"/>
            <a:chOff x="1156" y="1933"/>
            <a:chExt cx="318" cy="907"/>
          </a:xfrm>
        </p:grpSpPr>
        <p:sp>
          <p:nvSpPr>
            <p:cNvPr id="38" name="Rectangle 49">
              <a:extLst>
                <a:ext uri="{FF2B5EF4-FFF2-40B4-BE49-F238E27FC236}">
                  <a16:creationId xmlns:a16="http://schemas.microsoft.com/office/drawing/2014/main" id="{0851AF8A-54AE-1CCB-8B1F-81614A54F73D}"/>
                </a:ext>
              </a:extLst>
            </p:cNvPr>
            <p:cNvSpPr>
              <a:spLocks noChangeArrowheads="1"/>
            </p:cNvSpPr>
            <p:nvPr/>
          </p:nvSpPr>
          <p:spPr bwMode="auto">
            <a:xfrm>
              <a:off x="1338" y="1933"/>
              <a:ext cx="136" cy="862"/>
            </a:xfrm>
            <a:prstGeom prst="rect">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
          <p:nvSpPr>
            <p:cNvPr id="39" name="AutoShape 50">
              <a:extLst>
                <a:ext uri="{FF2B5EF4-FFF2-40B4-BE49-F238E27FC236}">
                  <a16:creationId xmlns:a16="http://schemas.microsoft.com/office/drawing/2014/main" id="{7152000E-64E2-70A0-1019-138E7A1E0EA0}"/>
                </a:ext>
              </a:extLst>
            </p:cNvPr>
            <p:cNvSpPr>
              <a:spLocks noChangeArrowheads="1"/>
            </p:cNvSpPr>
            <p:nvPr/>
          </p:nvSpPr>
          <p:spPr bwMode="auto">
            <a:xfrm flipH="1">
              <a:off x="1156" y="2659"/>
              <a:ext cx="318" cy="181"/>
            </a:xfrm>
            <a:prstGeom prst="rightArrow">
              <a:avLst>
                <a:gd name="adj1" fmla="val 50000"/>
                <a:gd name="adj2" fmla="val 43923"/>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grpSp>
      <p:sp>
        <p:nvSpPr>
          <p:cNvPr id="40" name="AutoShape 52">
            <a:extLst>
              <a:ext uri="{FF2B5EF4-FFF2-40B4-BE49-F238E27FC236}">
                <a16:creationId xmlns:a16="http://schemas.microsoft.com/office/drawing/2014/main" id="{122360C3-24DC-40D2-0E57-E454C4B46BB8}"/>
              </a:ext>
              <a:ext uri="{C183D7F6-B498-43B3-948B-1728B52AA6E4}">
                <adec:decorative xmlns:adec="http://schemas.microsoft.com/office/drawing/2017/decorative" val="1"/>
              </a:ext>
            </a:extLst>
          </p:cNvPr>
          <p:cNvSpPr>
            <a:spLocks noChangeArrowheads="1"/>
          </p:cNvSpPr>
          <p:nvPr/>
        </p:nvSpPr>
        <p:spPr bwMode="auto">
          <a:xfrm flipH="1">
            <a:off x="3717348" y="4360086"/>
            <a:ext cx="653829" cy="260667"/>
          </a:xfrm>
          <a:prstGeom prst="rightArrow">
            <a:avLst>
              <a:gd name="adj1" fmla="val 50000"/>
              <a:gd name="adj2" fmla="val 62707"/>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grpSp>
        <p:nvGrpSpPr>
          <p:cNvPr id="41" name="Group 53">
            <a:extLst>
              <a:ext uri="{FF2B5EF4-FFF2-40B4-BE49-F238E27FC236}">
                <a16:creationId xmlns:a16="http://schemas.microsoft.com/office/drawing/2014/main" id="{4017B1F0-EFEA-4857-7825-9FC4EA46B48A}"/>
              </a:ext>
              <a:ext uri="{C183D7F6-B498-43B3-948B-1728B52AA6E4}">
                <adec:decorative xmlns:adec="http://schemas.microsoft.com/office/drawing/2017/decorative" val="1"/>
              </a:ext>
            </a:extLst>
          </p:cNvPr>
          <p:cNvGrpSpPr>
            <a:grpSpLocks/>
          </p:cNvGrpSpPr>
          <p:nvPr/>
        </p:nvGrpSpPr>
        <p:grpSpPr bwMode="auto">
          <a:xfrm>
            <a:off x="3325627" y="4097979"/>
            <a:ext cx="783442" cy="1633131"/>
            <a:chOff x="249" y="2341"/>
            <a:chExt cx="544" cy="1134"/>
          </a:xfrm>
        </p:grpSpPr>
        <p:sp>
          <p:nvSpPr>
            <p:cNvPr id="42" name="Line 54">
              <a:extLst>
                <a:ext uri="{FF2B5EF4-FFF2-40B4-BE49-F238E27FC236}">
                  <a16:creationId xmlns:a16="http://schemas.microsoft.com/office/drawing/2014/main" id="{12253608-C03F-DD4F-2EA6-3DF22E6507B3}"/>
                </a:ext>
              </a:extLst>
            </p:cNvPr>
            <p:cNvSpPr>
              <a:spLocks noChangeShapeType="1"/>
            </p:cNvSpPr>
            <p:nvPr/>
          </p:nvSpPr>
          <p:spPr bwMode="auto">
            <a:xfrm flipH="1">
              <a:off x="249" y="2341"/>
              <a:ext cx="54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3" name="Line 55">
              <a:extLst>
                <a:ext uri="{FF2B5EF4-FFF2-40B4-BE49-F238E27FC236}">
                  <a16:creationId xmlns:a16="http://schemas.microsoft.com/office/drawing/2014/main" id="{FEBDE59B-A497-E565-7B7A-48306C8D2BDF}"/>
                </a:ext>
              </a:extLst>
            </p:cNvPr>
            <p:cNvSpPr>
              <a:spLocks noChangeShapeType="1"/>
            </p:cNvSpPr>
            <p:nvPr/>
          </p:nvSpPr>
          <p:spPr bwMode="auto">
            <a:xfrm>
              <a:off x="249" y="2341"/>
              <a:ext cx="0" cy="113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grpSp>
      <p:grpSp>
        <p:nvGrpSpPr>
          <p:cNvPr id="44" name="Group 58">
            <a:extLst>
              <a:ext uri="{FF2B5EF4-FFF2-40B4-BE49-F238E27FC236}">
                <a16:creationId xmlns:a16="http://schemas.microsoft.com/office/drawing/2014/main" id="{F934EAB2-9CFD-AD31-88B6-D55D36E6ED69}"/>
              </a:ext>
              <a:ext uri="{C183D7F6-B498-43B3-948B-1728B52AA6E4}">
                <adec:decorative xmlns:adec="http://schemas.microsoft.com/office/drawing/2017/decorative" val="1"/>
              </a:ext>
            </a:extLst>
          </p:cNvPr>
          <p:cNvGrpSpPr>
            <a:grpSpLocks/>
          </p:cNvGrpSpPr>
          <p:nvPr/>
        </p:nvGrpSpPr>
        <p:grpSpPr bwMode="auto">
          <a:xfrm>
            <a:off x="6135361" y="5535250"/>
            <a:ext cx="587582" cy="849689"/>
            <a:chOff x="2200" y="3339"/>
            <a:chExt cx="408" cy="590"/>
          </a:xfrm>
        </p:grpSpPr>
        <p:sp>
          <p:nvSpPr>
            <p:cNvPr id="45" name="Line 59">
              <a:extLst>
                <a:ext uri="{FF2B5EF4-FFF2-40B4-BE49-F238E27FC236}">
                  <a16:creationId xmlns:a16="http://schemas.microsoft.com/office/drawing/2014/main" id="{87AC6588-CA0C-3726-6F82-6870382DDFE2}"/>
                </a:ext>
              </a:extLst>
            </p:cNvPr>
            <p:cNvSpPr>
              <a:spLocks noChangeShapeType="1"/>
            </p:cNvSpPr>
            <p:nvPr/>
          </p:nvSpPr>
          <p:spPr bwMode="auto">
            <a:xfrm flipH="1">
              <a:off x="2200" y="333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6" name="Line 60">
              <a:extLst>
                <a:ext uri="{FF2B5EF4-FFF2-40B4-BE49-F238E27FC236}">
                  <a16:creationId xmlns:a16="http://schemas.microsoft.com/office/drawing/2014/main" id="{6F5667FB-8576-A6C1-3C3D-F6E19D3E9447}"/>
                </a:ext>
              </a:extLst>
            </p:cNvPr>
            <p:cNvSpPr>
              <a:spLocks noChangeShapeType="1"/>
            </p:cNvSpPr>
            <p:nvPr/>
          </p:nvSpPr>
          <p:spPr bwMode="auto">
            <a:xfrm>
              <a:off x="2200" y="3339"/>
              <a:ext cx="0" cy="59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7" name="Line 61">
              <a:extLst>
                <a:ext uri="{FF2B5EF4-FFF2-40B4-BE49-F238E27FC236}">
                  <a16:creationId xmlns:a16="http://schemas.microsoft.com/office/drawing/2014/main" id="{7F1D9B5F-4FC2-6E6A-AFE4-5B24D2E9B90D}"/>
                </a:ext>
              </a:extLst>
            </p:cNvPr>
            <p:cNvSpPr>
              <a:spLocks noChangeShapeType="1"/>
            </p:cNvSpPr>
            <p:nvPr/>
          </p:nvSpPr>
          <p:spPr bwMode="auto">
            <a:xfrm>
              <a:off x="2200" y="3929"/>
              <a:ext cx="40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grpSp>
      <p:sp>
        <p:nvSpPr>
          <p:cNvPr id="48" name="Line 10">
            <a:extLst>
              <a:ext uri="{FF2B5EF4-FFF2-40B4-BE49-F238E27FC236}">
                <a16:creationId xmlns:a16="http://schemas.microsoft.com/office/drawing/2014/main" id="{0835D975-B889-4DD9-6338-91C5ED6DEE25}"/>
              </a:ext>
              <a:ext uri="{C183D7F6-B498-43B3-948B-1728B52AA6E4}">
                <adec:decorative xmlns:adec="http://schemas.microsoft.com/office/drawing/2017/decorative" val="1"/>
              </a:ext>
            </a:extLst>
          </p:cNvPr>
          <p:cNvSpPr>
            <a:spLocks noChangeShapeType="1"/>
          </p:cNvSpPr>
          <p:nvPr/>
        </p:nvSpPr>
        <p:spPr bwMode="auto">
          <a:xfrm flipH="1">
            <a:off x="6200169" y="5143528"/>
            <a:ext cx="52277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49" name="Line 14">
            <a:extLst>
              <a:ext uri="{FF2B5EF4-FFF2-40B4-BE49-F238E27FC236}">
                <a16:creationId xmlns:a16="http://schemas.microsoft.com/office/drawing/2014/main" id="{B813434D-CC9C-AE87-2CCA-A70D365736F7}"/>
              </a:ext>
              <a:ext uri="{C183D7F6-B498-43B3-948B-1728B52AA6E4}">
                <adec:decorative xmlns:adec="http://schemas.microsoft.com/office/drawing/2017/decorative" val="1"/>
              </a:ext>
            </a:extLst>
          </p:cNvPr>
          <p:cNvSpPr>
            <a:spLocks noChangeShapeType="1"/>
          </p:cNvSpPr>
          <p:nvPr/>
        </p:nvSpPr>
        <p:spPr bwMode="auto">
          <a:xfrm>
            <a:off x="5220865" y="3118676"/>
            <a:ext cx="97930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0" name="Line 15">
            <a:extLst>
              <a:ext uri="{FF2B5EF4-FFF2-40B4-BE49-F238E27FC236}">
                <a16:creationId xmlns:a16="http://schemas.microsoft.com/office/drawing/2014/main" id="{B4412304-91A3-F4AD-813C-41E5C8A11C59}"/>
              </a:ext>
              <a:ext uri="{C183D7F6-B498-43B3-948B-1728B52AA6E4}">
                <adec:decorative xmlns:adec="http://schemas.microsoft.com/office/drawing/2017/decorative" val="1"/>
              </a:ext>
            </a:extLst>
          </p:cNvPr>
          <p:cNvSpPr>
            <a:spLocks noChangeShapeType="1"/>
          </p:cNvSpPr>
          <p:nvPr/>
        </p:nvSpPr>
        <p:spPr bwMode="auto">
          <a:xfrm flipV="1">
            <a:off x="5220866" y="3314536"/>
            <a:ext cx="0" cy="71863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1" name="Line 16">
            <a:extLst>
              <a:ext uri="{FF2B5EF4-FFF2-40B4-BE49-F238E27FC236}">
                <a16:creationId xmlns:a16="http://schemas.microsoft.com/office/drawing/2014/main" id="{48F84A71-3E4B-712F-C789-E9C9B80978BB}"/>
              </a:ext>
              <a:ext uri="{C183D7F6-B498-43B3-948B-1728B52AA6E4}">
                <adec:decorative xmlns:adec="http://schemas.microsoft.com/office/drawing/2017/decorative" val="1"/>
              </a:ext>
            </a:extLst>
          </p:cNvPr>
          <p:cNvSpPr>
            <a:spLocks noChangeShapeType="1"/>
          </p:cNvSpPr>
          <p:nvPr/>
        </p:nvSpPr>
        <p:spPr bwMode="auto">
          <a:xfrm>
            <a:off x="5220866" y="2335234"/>
            <a:ext cx="0" cy="52277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2" name="Line 17">
            <a:extLst>
              <a:ext uri="{FF2B5EF4-FFF2-40B4-BE49-F238E27FC236}">
                <a16:creationId xmlns:a16="http://schemas.microsoft.com/office/drawing/2014/main" id="{6D46160D-7958-350E-A9FB-289F306F19F7}"/>
              </a:ext>
              <a:ext uri="{C183D7F6-B498-43B3-948B-1728B52AA6E4}">
                <adec:decorative xmlns:adec="http://schemas.microsoft.com/office/drawing/2017/decorative" val="1"/>
              </a:ext>
            </a:extLst>
          </p:cNvPr>
          <p:cNvSpPr>
            <a:spLocks noChangeShapeType="1"/>
          </p:cNvSpPr>
          <p:nvPr/>
        </p:nvSpPr>
        <p:spPr bwMode="auto">
          <a:xfrm>
            <a:off x="4109069" y="2922815"/>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3" name="Line 19">
            <a:extLst>
              <a:ext uri="{FF2B5EF4-FFF2-40B4-BE49-F238E27FC236}">
                <a16:creationId xmlns:a16="http://schemas.microsoft.com/office/drawing/2014/main" id="{FE8064C8-AA1C-CD41-403B-D5CF5746BCCA}"/>
              </a:ext>
              <a:ext uri="{C183D7F6-B498-43B3-948B-1728B52AA6E4}">
                <adec:decorative xmlns:adec="http://schemas.microsoft.com/office/drawing/2017/decorative" val="1"/>
              </a:ext>
            </a:extLst>
          </p:cNvPr>
          <p:cNvSpPr>
            <a:spLocks noChangeShapeType="1"/>
          </p:cNvSpPr>
          <p:nvPr/>
        </p:nvSpPr>
        <p:spPr bwMode="auto">
          <a:xfrm>
            <a:off x="4109069" y="4097978"/>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4" name="Line 20">
            <a:extLst>
              <a:ext uri="{FF2B5EF4-FFF2-40B4-BE49-F238E27FC236}">
                <a16:creationId xmlns:a16="http://schemas.microsoft.com/office/drawing/2014/main" id="{3DB9F918-F615-751F-41BE-CB2D42A0B2D3}"/>
              </a:ext>
              <a:ext uri="{C183D7F6-B498-43B3-948B-1728B52AA6E4}">
                <adec:decorative xmlns:adec="http://schemas.microsoft.com/office/drawing/2017/decorative" val="1"/>
              </a:ext>
            </a:extLst>
          </p:cNvPr>
          <p:cNvSpPr>
            <a:spLocks noChangeShapeType="1"/>
          </p:cNvSpPr>
          <p:nvPr/>
        </p:nvSpPr>
        <p:spPr bwMode="auto">
          <a:xfrm>
            <a:off x="4827704" y="3498875"/>
            <a:ext cx="0" cy="58758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5" name="Line 24">
            <a:extLst>
              <a:ext uri="{FF2B5EF4-FFF2-40B4-BE49-F238E27FC236}">
                <a16:creationId xmlns:a16="http://schemas.microsoft.com/office/drawing/2014/main" id="{609BDE83-A0AB-E4A3-656F-B7B6CBF33841}"/>
              </a:ext>
              <a:ext uri="{C183D7F6-B498-43B3-948B-1728B52AA6E4}">
                <adec:decorative xmlns:adec="http://schemas.microsoft.com/office/drawing/2017/decorative" val="1"/>
              </a:ext>
            </a:extLst>
          </p:cNvPr>
          <p:cNvSpPr>
            <a:spLocks noChangeShapeType="1"/>
          </p:cNvSpPr>
          <p:nvPr/>
        </p:nvSpPr>
        <p:spPr bwMode="auto">
          <a:xfrm>
            <a:off x="4827704" y="4097979"/>
            <a:ext cx="0" cy="4579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solidFill>
                <a:schemeClr val="bg1"/>
              </a:solidFill>
            </a:endParaRPr>
          </a:p>
        </p:txBody>
      </p:sp>
      <p:sp>
        <p:nvSpPr>
          <p:cNvPr id="56" name="AutoShape 46">
            <a:extLst>
              <a:ext uri="{FF2B5EF4-FFF2-40B4-BE49-F238E27FC236}">
                <a16:creationId xmlns:a16="http://schemas.microsoft.com/office/drawing/2014/main" id="{34BD0A55-B700-DBB8-93EA-F7B6326142C0}"/>
              </a:ext>
              <a:ext uri="{C183D7F6-B498-43B3-948B-1728B52AA6E4}">
                <adec:decorative xmlns:adec="http://schemas.microsoft.com/office/drawing/2017/decorative" val="1"/>
              </a:ext>
            </a:extLst>
          </p:cNvPr>
          <p:cNvSpPr>
            <a:spLocks noChangeArrowheads="1"/>
          </p:cNvSpPr>
          <p:nvPr/>
        </p:nvSpPr>
        <p:spPr bwMode="auto">
          <a:xfrm rot="5400000" flipV="1">
            <a:off x="4730494" y="2824165"/>
            <a:ext cx="456528" cy="391721"/>
          </a:xfrm>
          <a:custGeom>
            <a:avLst/>
            <a:gdLst>
              <a:gd name="T0" fmla="*/ 2147483647 w 21600"/>
              <a:gd name="T1" fmla="*/ 0 h 21600"/>
              <a:gd name="T2" fmla="*/ 2147483647 w 21600"/>
              <a:gd name="T3" fmla="*/ 1149865368 h 21600"/>
              <a:gd name="T4" fmla="*/ 0 w 21600"/>
              <a:gd name="T5" fmla="*/ 2147483647 h 21600"/>
              <a:gd name="T6" fmla="*/ 2147483647 w 21600"/>
              <a:gd name="T7" fmla="*/ 2147483647 h 21600"/>
              <a:gd name="T8" fmla="*/ 2147483647 w 21600"/>
              <a:gd name="T9" fmla="*/ 2147483647 h 21600"/>
              <a:gd name="T10" fmla="*/ 2147483647 w 21600"/>
              <a:gd name="T11" fmla="*/ 114986536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sp>
        <p:nvSpPr>
          <p:cNvPr id="57" name="AutoShape 47">
            <a:extLst>
              <a:ext uri="{FF2B5EF4-FFF2-40B4-BE49-F238E27FC236}">
                <a16:creationId xmlns:a16="http://schemas.microsoft.com/office/drawing/2014/main" id="{4E9F96EB-D539-9850-2751-CC23C772998C}"/>
              </a:ext>
              <a:ext uri="{C183D7F6-B498-43B3-948B-1728B52AA6E4}">
                <adec:decorative xmlns:adec="http://schemas.microsoft.com/office/drawing/2017/decorative" val="1"/>
              </a:ext>
            </a:extLst>
          </p:cNvPr>
          <p:cNvSpPr>
            <a:spLocks noChangeArrowheads="1"/>
          </p:cNvSpPr>
          <p:nvPr/>
        </p:nvSpPr>
        <p:spPr bwMode="auto">
          <a:xfrm rot="5400000">
            <a:off x="4598720" y="3086992"/>
            <a:ext cx="457968" cy="391721"/>
          </a:xfrm>
          <a:custGeom>
            <a:avLst/>
            <a:gdLst>
              <a:gd name="T0" fmla="*/ 2147483647 w 21600"/>
              <a:gd name="T1" fmla="*/ 0 h 21600"/>
              <a:gd name="T2" fmla="*/ 911505920 w 21600"/>
              <a:gd name="T3" fmla="*/ 2147483647 h 21600"/>
              <a:gd name="T4" fmla="*/ 2147483647 w 21600"/>
              <a:gd name="T5" fmla="*/ 1327139119 h 21600"/>
              <a:gd name="T6" fmla="*/ 2147483647 w 21600"/>
              <a:gd name="T7" fmla="*/ 2147483647 h 21600"/>
              <a:gd name="T8" fmla="*/ 2147483647 w 21600"/>
              <a:gd name="T9" fmla="*/ 1327139119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NZ" sz="1633"/>
          </a:p>
        </p:txBody>
      </p:sp>
      <p:sp>
        <p:nvSpPr>
          <p:cNvPr id="58" name="AutoShape 40">
            <a:extLst>
              <a:ext uri="{FF2B5EF4-FFF2-40B4-BE49-F238E27FC236}">
                <a16:creationId xmlns:a16="http://schemas.microsoft.com/office/drawing/2014/main" id="{A2973F09-04FC-CFBE-DE30-6AC6048FE989}"/>
              </a:ext>
              <a:ext uri="{C183D7F6-B498-43B3-948B-1728B52AA6E4}">
                <adec:decorative xmlns:adec="http://schemas.microsoft.com/office/drawing/2017/decorative" val="1"/>
              </a:ext>
            </a:extLst>
          </p:cNvPr>
          <p:cNvSpPr>
            <a:spLocks noChangeArrowheads="1"/>
          </p:cNvSpPr>
          <p:nvPr/>
        </p:nvSpPr>
        <p:spPr bwMode="auto">
          <a:xfrm rot="5400000">
            <a:off x="3342304" y="5607056"/>
            <a:ext cx="849689" cy="391721"/>
          </a:xfrm>
          <a:prstGeom prst="rightArrow">
            <a:avLst>
              <a:gd name="adj1" fmla="val 50000"/>
              <a:gd name="adj2" fmla="val 54228"/>
            </a:avLst>
          </a:prstGeom>
          <a:solidFill>
            <a:schemeClr val="accent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Tree>
    <p:custDataLst>
      <p:tags r:id="rId1"/>
    </p:custDataLst>
    <p:extLst>
      <p:ext uri="{BB962C8B-B14F-4D97-AF65-F5344CB8AC3E}">
        <p14:creationId xmlns:p14="http://schemas.microsoft.com/office/powerpoint/2010/main" val="26811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right)">
                                      <p:cBhvr>
                                        <p:cTn id="32"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40" grpId="0" animBg="1"/>
      <p:bldP spid="56"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Example</a:t>
            </a:r>
          </a:p>
        </p:txBody>
      </p:sp>
      <p:sp>
        <p:nvSpPr>
          <p:cNvPr id="2" name="Content Placeholder 2">
            <a:extLst>
              <a:ext uri="{FF2B5EF4-FFF2-40B4-BE49-F238E27FC236}">
                <a16:creationId xmlns:a16="http://schemas.microsoft.com/office/drawing/2014/main" id="{DCE636D6-5252-9ABF-5DF2-CDFD8B8C505B}"/>
              </a:ext>
            </a:extLst>
          </p:cNvPr>
          <p:cNvSpPr txBox="1">
            <a:spLocks/>
          </p:cNvSpPr>
          <p:nvPr/>
        </p:nvSpPr>
        <p:spPr>
          <a:xfrm>
            <a:off x="1886413" y="1826610"/>
            <a:ext cx="8468154" cy="457270"/>
          </a:xfrm>
          <a:noFill/>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rPr>
              <a:t>Let’s imagine you have to memorise the 12 cranial nerves…</a:t>
            </a:r>
          </a:p>
        </p:txBody>
      </p:sp>
      <p:sp>
        <p:nvSpPr>
          <p:cNvPr id="3" name="Text Box 13">
            <a:extLst>
              <a:ext uri="{FF2B5EF4-FFF2-40B4-BE49-F238E27FC236}">
                <a16:creationId xmlns:a16="http://schemas.microsoft.com/office/drawing/2014/main" id="{C808009E-3721-89CB-9566-C17F97F1D1CF}"/>
              </a:ext>
            </a:extLst>
          </p:cNvPr>
          <p:cNvSpPr txBox="1">
            <a:spLocks noChangeArrowheads="1"/>
          </p:cNvSpPr>
          <p:nvPr/>
        </p:nvSpPr>
        <p:spPr bwMode="auto">
          <a:xfrm>
            <a:off x="1971053" y="2115954"/>
            <a:ext cx="8249894" cy="204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r>
              <a:rPr lang="en-NZ"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olfactory			optic			oculomotor  	 	  trochlear    </a:t>
            </a:r>
          </a:p>
          <a:p>
            <a:endParaRPr lang="en-NZ"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trigeminal  			abducens  			facial		  	 auditory</a:t>
            </a:r>
          </a:p>
          <a:p>
            <a:endParaRPr lang="en-NZ"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glossopharyngeal		</a:t>
            </a:r>
            <a:r>
              <a:rPr lang="en-NZ" alt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spinal accessory   		hypoglossal					</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Content Placeholder 2">
            <a:extLst>
              <a:ext uri="{FF2B5EF4-FFF2-40B4-BE49-F238E27FC236}">
                <a16:creationId xmlns:a16="http://schemas.microsoft.com/office/drawing/2014/main" id="{1FDBC884-BC4D-3CC3-72F4-41F0B8C2BF17}"/>
              </a:ext>
            </a:extLst>
          </p:cNvPr>
          <p:cNvSpPr txBox="1">
            <a:spLocks/>
          </p:cNvSpPr>
          <p:nvPr/>
        </p:nvSpPr>
        <p:spPr bwMode="auto">
          <a:xfrm>
            <a:off x="1971053" y="3989545"/>
            <a:ext cx="8271221" cy="457270"/>
          </a:xfrm>
          <a:prstGeom prst="rect">
            <a:avLst/>
          </a:prstGeom>
          <a:noFill/>
          <a:ln w="9525">
            <a:noFill/>
            <a:miter lim="800000"/>
            <a:headEnd/>
            <a:tailEnd/>
          </a:ln>
        </p:spPr>
        <p:txBody>
          <a:bodyPr vert="horz" wrap="square" lIns="72706" tIns="36353" rIns="72706" bIns="3635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None/>
            </a:pPr>
            <a:r>
              <a:rPr lang="en-NZ" sz="1633"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 first step is to create visual ‘hooks’. Write in the text box if any spring to mind.</a:t>
            </a:r>
          </a:p>
        </p:txBody>
      </p:sp>
      <p:sp>
        <p:nvSpPr>
          <p:cNvPr id="7" name="Content Placeholder 2">
            <a:extLst>
              <a:ext uri="{FF2B5EF4-FFF2-40B4-BE49-F238E27FC236}">
                <a16:creationId xmlns:a16="http://schemas.microsoft.com/office/drawing/2014/main" id="{00F40DEE-523E-76C5-346B-386923119EB2}"/>
              </a:ext>
            </a:extLst>
          </p:cNvPr>
          <p:cNvSpPr txBox="1">
            <a:spLocks/>
          </p:cNvSpPr>
          <p:nvPr/>
        </p:nvSpPr>
        <p:spPr bwMode="auto">
          <a:xfrm>
            <a:off x="1943400" y="4976803"/>
            <a:ext cx="7752068" cy="457270"/>
          </a:xfrm>
          <a:prstGeom prst="rect">
            <a:avLst/>
          </a:prstGeom>
          <a:noFill/>
          <a:ln w="9525">
            <a:noFill/>
            <a:miter lim="800000"/>
            <a:headEnd/>
            <a:tailEnd/>
          </a:ln>
        </p:spPr>
        <p:txBody>
          <a:bodyPr vert="horz" wrap="square" lIns="72706" tIns="36353" rIns="72706" bIns="3635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just">
              <a:buNone/>
            </a:pPr>
            <a:r>
              <a:rPr lang="en-NZ" sz="1633" b="1" kern="0" dirty="0">
                <a:solidFill>
                  <a:srgbClr val="E4A024"/>
                </a:solidFill>
                <a:latin typeface="Verdana" panose="020B0604030504040204" pitchFamily="34" charset="0"/>
                <a:ea typeface="Verdana" panose="020B0604030504040204" pitchFamily="34" charset="0"/>
                <a:cs typeface="Verdana" panose="020B0604030504040204" pitchFamily="34" charset="0"/>
              </a:rPr>
              <a:t>Here are some we prepared earlier!</a:t>
            </a:r>
          </a:p>
        </p:txBody>
      </p:sp>
      <p:sp>
        <p:nvSpPr>
          <p:cNvPr id="8" name="Text Box 13">
            <a:extLst>
              <a:ext uri="{FF2B5EF4-FFF2-40B4-BE49-F238E27FC236}">
                <a16:creationId xmlns:a16="http://schemas.microsoft.com/office/drawing/2014/main" id="{181A9402-A44C-A528-C475-7FA3C44E194F}"/>
              </a:ext>
            </a:extLst>
          </p:cNvPr>
          <p:cNvSpPr txBox="1">
            <a:spLocks noChangeArrowheads="1"/>
          </p:cNvSpPr>
          <p:nvPr/>
        </p:nvSpPr>
        <p:spPr bwMode="auto">
          <a:xfrm>
            <a:off x="1943400" y="5374525"/>
            <a:ext cx="8298874" cy="143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pPr>
              <a:tabLst>
                <a:tab pos="1303363" algn="l"/>
                <a:tab pos="3090626" algn="l"/>
                <a:tab pos="5210571" algn="l"/>
              </a:tabLst>
            </a:pP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olfactory	</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oil factory</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facial</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 face</a:t>
            </a:r>
          </a:p>
          <a:p>
            <a:pPr>
              <a:tabLst>
                <a:tab pos="1303363" algn="l"/>
                <a:tab pos="3090626" algn="l"/>
                <a:tab pos="5210571" algn="l"/>
              </a:tabLst>
            </a:pP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optic	</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optician</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auditory</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 audio tape</a:t>
            </a:r>
          </a:p>
          <a:p>
            <a:pPr>
              <a:tabLst>
                <a:tab pos="1303363" algn="l"/>
                <a:tab pos="3090626" algn="l"/>
                <a:tab pos="5210571" algn="l"/>
              </a:tabLst>
            </a:pP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oculomotor	</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motor car</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glossopharyngeal</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 </a:t>
            </a:r>
            <a:r>
              <a:rPr lang="en-NZ" altLang="en-US" sz="1452" dirty="0" err="1">
                <a:solidFill>
                  <a:srgbClr val="00B050"/>
                </a:solidFill>
                <a:latin typeface="Verdana" panose="020B0604030504040204" pitchFamily="34" charset="0"/>
                <a:ea typeface="Verdana" panose="020B0604030504040204" pitchFamily="34" charset="0"/>
                <a:cs typeface="Verdana" panose="020B0604030504040204" pitchFamily="34" charset="0"/>
              </a:rPr>
              <a:t>lipgloss</a:t>
            </a:r>
            <a:endPar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pPr>
              <a:tabLst>
                <a:tab pos="1303363" algn="l"/>
                <a:tab pos="3090626" algn="l"/>
                <a:tab pos="5210571" algn="l"/>
              </a:tabLst>
            </a:pP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trochlear	</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truck</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altLang="en-US" sz="1452" dirty="0" err="1">
                <a:solidFill>
                  <a:schemeClr val="bg1"/>
                </a:solidFill>
                <a:latin typeface="Verdana" panose="020B0604030504040204" pitchFamily="34" charset="0"/>
                <a:ea typeface="Verdana" panose="020B0604030504040204" pitchFamily="34" charset="0"/>
                <a:cs typeface="Verdana" panose="020B0604030504040204" pitchFamily="34" charset="0"/>
              </a:rPr>
              <a:t>vagus</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 veggies  </a:t>
            </a:r>
          </a:p>
          <a:p>
            <a:pPr>
              <a:tabLst>
                <a:tab pos="1303363" algn="l"/>
                <a:tab pos="3090626" algn="l"/>
                <a:tab pos="5210571" algn="l"/>
              </a:tabLst>
            </a:pP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trigeminal	</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three gems</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spinal accessory</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 spine</a:t>
            </a:r>
          </a:p>
          <a:p>
            <a:pPr>
              <a:tabLst>
                <a:tab pos="1303363" algn="l"/>
                <a:tab pos="3090626" algn="l"/>
                <a:tab pos="5210571" algn="l"/>
              </a:tabLst>
            </a:pPr>
            <a:r>
              <a:rPr lang="en-NZ" altLang="en-US" sz="1452" dirty="0" err="1">
                <a:solidFill>
                  <a:schemeClr val="bg1"/>
                </a:solidFill>
                <a:latin typeface="Verdana" panose="020B0604030504040204" pitchFamily="34" charset="0"/>
                <a:ea typeface="Verdana" panose="020B0604030504040204" pitchFamily="34" charset="0"/>
                <a:cs typeface="Verdana" panose="020B0604030504040204" pitchFamily="34" charset="0"/>
              </a:rPr>
              <a:t>abducens</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duck</a:t>
            </a:r>
            <a:r>
              <a:rPr lang="en-NZ" altLang="en-US" sz="1452" dirty="0">
                <a:solidFill>
                  <a:schemeClr val="bg1"/>
                </a:solidFill>
                <a:latin typeface="Verdana" panose="020B0604030504040204" pitchFamily="34" charset="0"/>
                <a:ea typeface="Verdana" panose="020B0604030504040204" pitchFamily="34" charset="0"/>
                <a:cs typeface="Verdana" panose="020B0604030504040204" pitchFamily="34" charset="0"/>
              </a:rPr>
              <a:t>	  hypoglossal</a:t>
            </a:r>
            <a:r>
              <a:rPr lang="en-NZ" altLang="en-US" sz="1452" dirty="0">
                <a:solidFill>
                  <a:srgbClr val="00B050"/>
                </a:solidFill>
                <a:latin typeface="Verdana" panose="020B0604030504040204" pitchFamily="34" charset="0"/>
                <a:ea typeface="Verdana" panose="020B0604030504040204" pitchFamily="34" charset="0"/>
                <a:cs typeface="Verdana" panose="020B0604030504040204" pitchFamily="34" charset="0"/>
              </a:rPr>
              <a:t>	= hypodermic needle</a:t>
            </a:r>
          </a:p>
        </p:txBody>
      </p:sp>
    </p:spTree>
    <p:custDataLst>
      <p:tags r:id="rId1"/>
    </p:custDataLst>
    <p:extLst>
      <p:ext uri="{BB962C8B-B14F-4D97-AF65-F5344CB8AC3E}">
        <p14:creationId xmlns:p14="http://schemas.microsoft.com/office/powerpoint/2010/main" val="294423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08B06A29-8602-4888-8A70-45D916BEC4D5}"/>
              </a:ext>
            </a:extLst>
          </p:cNvPr>
          <p:cNvSpPr txBox="1">
            <a:spLocks/>
          </p:cNvSpPr>
          <p:nvPr/>
        </p:nvSpPr>
        <p:spPr bwMode="auto">
          <a:xfrm>
            <a:off x="1893729" y="1219632"/>
            <a:ext cx="8542307" cy="492595"/>
          </a:xfrm>
          <a:prstGeom prst="rect">
            <a:avLst/>
          </a:prstGeom>
          <a:noFill/>
          <a:ln w="9525">
            <a:noFill/>
            <a:miter lim="800000"/>
            <a:headEnd/>
            <a:tailEnd/>
          </a:ln>
        </p:spPr>
        <p:txBody>
          <a:bodyPr vert="horz" wrap="square" lIns="72706" tIns="36353" rIns="72706" bIns="3635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ctr">
              <a:buNone/>
            </a:pPr>
            <a:r>
              <a:rPr lang="en-NZ" sz="1814"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Then you visualise one in each room as you go round the house</a:t>
            </a:r>
          </a:p>
        </p:txBody>
      </p:sp>
      <p:sp>
        <p:nvSpPr>
          <p:cNvPr id="90" name="TextBox 89">
            <a:extLst>
              <a:ext uri="{FF2B5EF4-FFF2-40B4-BE49-F238E27FC236}">
                <a16:creationId xmlns:a16="http://schemas.microsoft.com/office/drawing/2014/main" id="{B8D5CFC4-2F60-4D06-806A-3E0E9FEDB21C}"/>
              </a:ext>
              <a:ext uri="{C183D7F6-B498-43B3-948B-1728B52AA6E4}">
                <adec:decorative xmlns:adec="http://schemas.microsoft.com/office/drawing/2017/decorative" val="1"/>
              </a:ext>
            </a:extLst>
          </p:cNvPr>
          <p:cNvSpPr txBox="1"/>
          <p:nvPr/>
        </p:nvSpPr>
        <p:spPr>
          <a:xfrm>
            <a:off x="4021917" y="4680799"/>
            <a:ext cx="954009" cy="287771"/>
          </a:xfrm>
          <a:prstGeom prst="rect">
            <a:avLst/>
          </a:prstGeom>
          <a:noFill/>
        </p:spPr>
        <p:txBody>
          <a:bodyPr wrap="square" rtlCol="0">
            <a:spAutoFit/>
          </a:bodyPr>
          <a:lstStyle/>
          <a:p>
            <a:r>
              <a:rPr lang="mi-NZ" sz="1270" dirty="0" err="1">
                <a:solidFill>
                  <a:srgbClr val="00B050"/>
                </a:solidFill>
              </a:rPr>
              <a:t>Kitchen</a:t>
            </a:r>
            <a:endParaRPr lang="en-NZ" sz="1270" dirty="0">
              <a:solidFill>
                <a:srgbClr val="00B050"/>
              </a:solidFill>
            </a:endParaRPr>
          </a:p>
        </p:txBody>
      </p:sp>
      <p:pic>
        <p:nvPicPr>
          <p:cNvPr id="14" name="Picture 60">
            <a:extLst>
              <a:ext uri="{FF2B5EF4-FFF2-40B4-BE49-F238E27FC236}">
                <a16:creationId xmlns:a16="http://schemas.microsoft.com/office/drawing/2014/main" id="{CC8B0C77-C513-448A-A45D-01BFCB5894B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6377" y="5105888"/>
            <a:ext cx="712874" cy="7128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78">
            <a:extLst>
              <a:ext uri="{FF2B5EF4-FFF2-40B4-BE49-F238E27FC236}">
                <a16:creationId xmlns:a16="http://schemas.microsoft.com/office/drawing/2014/main" id="{5AA04504-34CD-4E43-B3A7-56D5B393BB0C}"/>
              </a:ext>
              <a:ext uri="{C183D7F6-B498-43B3-948B-1728B52AA6E4}">
                <adec:decorative xmlns:adec="http://schemas.microsoft.com/office/drawing/2017/decorative" val="1"/>
              </a:ext>
            </a:extLst>
          </p:cNvPr>
          <p:cNvSpPr txBox="1"/>
          <p:nvPr/>
        </p:nvSpPr>
        <p:spPr>
          <a:xfrm>
            <a:off x="7414013" y="4072151"/>
            <a:ext cx="954009" cy="287771"/>
          </a:xfrm>
          <a:prstGeom prst="rect">
            <a:avLst/>
          </a:prstGeom>
          <a:noFill/>
        </p:spPr>
        <p:txBody>
          <a:bodyPr wrap="square" rtlCol="0">
            <a:spAutoFit/>
          </a:bodyPr>
          <a:lstStyle/>
          <a:p>
            <a:r>
              <a:rPr lang="mi-NZ" sz="1270" dirty="0" err="1">
                <a:solidFill>
                  <a:srgbClr val="00B050"/>
                </a:solidFill>
              </a:rPr>
              <a:t>Lounge</a:t>
            </a:r>
            <a:endParaRPr lang="en-NZ" sz="1270" dirty="0">
              <a:solidFill>
                <a:srgbClr val="00B050"/>
              </a:solidFill>
            </a:endParaRPr>
          </a:p>
        </p:txBody>
      </p:sp>
      <p:pic>
        <p:nvPicPr>
          <p:cNvPr id="15" name="Picture 63">
            <a:extLst>
              <a:ext uri="{FF2B5EF4-FFF2-40B4-BE49-F238E27FC236}">
                <a16:creationId xmlns:a16="http://schemas.microsoft.com/office/drawing/2014/main" id="{72921663-CD9B-4F86-9672-19626716A8E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86874" y="4463872"/>
            <a:ext cx="1106036" cy="11060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a:extLst>
              <a:ext uri="{FF2B5EF4-FFF2-40B4-BE49-F238E27FC236}">
                <a16:creationId xmlns:a16="http://schemas.microsoft.com/office/drawing/2014/main" id="{C295D2E9-7636-4DF7-BD81-A78BF864101B}"/>
              </a:ext>
              <a:ext uri="{C183D7F6-B498-43B3-948B-1728B52AA6E4}">
                <adec:decorative xmlns:adec="http://schemas.microsoft.com/office/drawing/2017/decorative" val="1"/>
              </a:ext>
            </a:extLst>
          </p:cNvPr>
          <p:cNvSpPr txBox="1"/>
          <p:nvPr/>
        </p:nvSpPr>
        <p:spPr>
          <a:xfrm>
            <a:off x="4796070" y="4176732"/>
            <a:ext cx="954009" cy="483209"/>
          </a:xfrm>
          <a:prstGeom prst="rect">
            <a:avLst/>
          </a:prstGeom>
          <a:noFill/>
        </p:spPr>
        <p:txBody>
          <a:bodyPr wrap="square" rtlCol="0">
            <a:spAutoFit/>
          </a:bodyPr>
          <a:lstStyle/>
          <a:p>
            <a:r>
              <a:rPr lang="mi-NZ" sz="1270" dirty="0" err="1">
                <a:solidFill>
                  <a:srgbClr val="00B050"/>
                </a:solidFill>
              </a:rPr>
              <a:t>Dining</a:t>
            </a:r>
            <a:r>
              <a:rPr lang="mi-NZ" sz="1270" dirty="0">
                <a:solidFill>
                  <a:srgbClr val="00B050"/>
                </a:solidFill>
              </a:rPr>
              <a:t> </a:t>
            </a:r>
            <a:r>
              <a:rPr lang="mi-NZ" sz="1270" dirty="0" err="1">
                <a:solidFill>
                  <a:srgbClr val="00B050"/>
                </a:solidFill>
              </a:rPr>
              <a:t>room</a:t>
            </a:r>
            <a:endParaRPr lang="en-NZ" sz="1270" dirty="0">
              <a:solidFill>
                <a:srgbClr val="00B050"/>
              </a:solidFill>
            </a:endParaRPr>
          </a:p>
        </p:txBody>
      </p:sp>
      <p:pic>
        <p:nvPicPr>
          <p:cNvPr id="16" name="Picture 67">
            <a:extLst>
              <a:ext uri="{FF2B5EF4-FFF2-40B4-BE49-F238E27FC236}">
                <a16:creationId xmlns:a16="http://schemas.microsoft.com/office/drawing/2014/main" id="{21B1F13B-D7EE-4F8C-A00F-9CDC63769E31}"/>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5388935" y="3549376"/>
            <a:ext cx="1106036" cy="11060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TextBox 88">
            <a:extLst>
              <a:ext uri="{FF2B5EF4-FFF2-40B4-BE49-F238E27FC236}">
                <a16:creationId xmlns:a16="http://schemas.microsoft.com/office/drawing/2014/main" id="{8584CE43-B1D2-4783-B757-6A30A6D8F47C}"/>
              </a:ext>
              <a:ext uri="{C183D7F6-B498-43B3-948B-1728B52AA6E4}">
                <adec:decorative xmlns:adec="http://schemas.microsoft.com/office/drawing/2017/decorative" val="1"/>
              </a:ext>
            </a:extLst>
          </p:cNvPr>
          <p:cNvSpPr txBox="1"/>
          <p:nvPr/>
        </p:nvSpPr>
        <p:spPr>
          <a:xfrm rot="16200000">
            <a:off x="4463640" y="2275355"/>
            <a:ext cx="954009" cy="287771"/>
          </a:xfrm>
          <a:prstGeom prst="rect">
            <a:avLst/>
          </a:prstGeom>
          <a:noFill/>
        </p:spPr>
        <p:txBody>
          <a:bodyPr wrap="square" rtlCol="0">
            <a:spAutoFit/>
          </a:bodyPr>
          <a:lstStyle/>
          <a:p>
            <a:r>
              <a:rPr lang="mi-NZ" sz="1270" dirty="0" err="1">
                <a:solidFill>
                  <a:srgbClr val="00B050"/>
                </a:solidFill>
              </a:rPr>
              <a:t>Hallway</a:t>
            </a:r>
            <a:endParaRPr lang="en-NZ" sz="1270" dirty="0">
              <a:solidFill>
                <a:srgbClr val="00B050"/>
              </a:solidFill>
            </a:endParaRPr>
          </a:p>
        </p:txBody>
      </p:sp>
      <p:pic>
        <p:nvPicPr>
          <p:cNvPr id="13" name="LP">
            <a:hlinkClick r:id="rId7" tooltip="&quot;Click To Download&quot;"/>
            <a:extLst>
              <a:ext uri="{FF2B5EF4-FFF2-40B4-BE49-F238E27FC236}">
                <a16:creationId xmlns:a16="http://schemas.microsoft.com/office/drawing/2014/main" id="{B90AD072-A8D8-4DF6-867A-CAC1826AFAB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4650139" y="2896988"/>
            <a:ext cx="573180" cy="573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Box 81">
            <a:extLst>
              <a:ext uri="{FF2B5EF4-FFF2-40B4-BE49-F238E27FC236}">
                <a16:creationId xmlns:a16="http://schemas.microsoft.com/office/drawing/2014/main" id="{F47C9EE4-8AAB-4862-8746-0029C66BBF9B}"/>
              </a:ext>
              <a:ext uri="{C183D7F6-B498-43B3-948B-1728B52AA6E4}">
                <adec:decorative xmlns:adec="http://schemas.microsoft.com/office/drawing/2017/decorative" val="1"/>
              </a:ext>
            </a:extLst>
          </p:cNvPr>
          <p:cNvSpPr txBox="1"/>
          <p:nvPr/>
        </p:nvSpPr>
        <p:spPr>
          <a:xfrm>
            <a:off x="6345196" y="2999522"/>
            <a:ext cx="954009" cy="287771"/>
          </a:xfrm>
          <a:prstGeom prst="rect">
            <a:avLst/>
          </a:prstGeom>
          <a:noFill/>
        </p:spPr>
        <p:txBody>
          <a:bodyPr wrap="square" rtlCol="0">
            <a:spAutoFit/>
          </a:bodyPr>
          <a:lstStyle/>
          <a:p>
            <a:r>
              <a:rPr lang="mi-NZ" sz="1270" dirty="0">
                <a:solidFill>
                  <a:srgbClr val="00B050"/>
                </a:solidFill>
              </a:rPr>
              <a:t>B1</a:t>
            </a:r>
            <a:endParaRPr lang="en-NZ" sz="1270" dirty="0">
              <a:solidFill>
                <a:srgbClr val="00B050"/>
              </a:solidFill>
            </a:endParaRPr>
          </a:p>
        </p:txBody>
      </p:sp>
      <p:pic>
        <p:nvPicPr>
          <p:cNvPr id="57" name="LP">
            <a:hlinkClick r:id="rId9" tooltip="&quot;Click To Download&quot;"/>
            <a:extLst>
              <a:ext uri="{FF2B5EF4-FFF2-40B4-BE49-F238E27FC236}">
                <a16:creationId xmlns:a16="http://schemas.microsoft.com/office/drawing/2014/main" id="{3B779995-B0ED-4BC4-A7F1-FDE659DB440D}"/>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9322" y="2701128"/>
            <a:ext cx="456528"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82">
            <a:extLst>
              <a:ext uri="{FF2B5EF4-FFF2-40B4-BE49-F238E27FC236}">
                <a16:creationId xmlns:a16="http://schemas.microsoft.com/office/drawing/2014/main" id="{24836F74-E10C-40F4-8DBA-C03EF5CDD5A3}"/>
              </a:ext>
              <a:ext uri="{C183D7F6-B498-43B3-948B-1728B52AA6E4}">
                <adec:decorative xmlns:adec="http://schemas.microsoft.com/office/drawing/2017/decorative" val="1"/>
              </a:ext>
            </a:extLst>
          </p:cNvPr>
          <p:cNvSpPr txBox="1"/>
          <p:nvPr/>
        </p:nvSpPr>
        <p:spPr>
          <a:xfrm>
            <a:off x="6279444" y="2082754"/>
            <a:ext cx="954009" cy="287771"/>
          </a:xfrm>
          <a:prstGeom prst="rect">
            <a:avLst/>
          </a:prstGeom>
          <a:noFill/>
        </p:spPr>
        <p:txBody>
          <a:bodyPr wrap="square" rtlCol="0">
            <a:spAutoFit/>
          </a:bodyPr>
          <a:lstStyle/>
          <a:p>
            <a:r>
              <a:rPr lang="mi-NZ" sz="1270" dirty="0">
                <a:solidFill>
                  <a:srgbClr val="00B050"/>
                </a:solidFill>
              </a:rPr>
              <a:t>B2</a:t>
            </a:r>
            <a:endParaRPr lang="en-NZ" sz="1270" dirty="0">
              <a:solidFill>
                <a:srgbClr val="00B050"/>
              </a:solidFill>
            </a:endParaRPr>
          </a:p>
        </p:txBody>
      </p:sp>
      <p:pic>
        <p:nvPicPr>
          <p:cNvPr id="20" name="LP">
            <a:hlinkClick r:id="rId11" tooltip="&quot;Click To Download&quot;"/>
            <a:extLst>
              <a:ext uri="{FF2B5EF4-FFF2-40B4-BE49-F238E27FC236}">
                <a16:creationId xmlns:a16="http://schemas.microsoft.com/office/drawing/2014/main" id="{4C5AC821-40D4-424C-A509-492FD49EB411}"/>
              </a:ex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8935" y="2047298"/>
            <a:ext cx="414764" cy="41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Box 83">
            <a:extLst>
              <a:ext uri="{FF2B5EF4-FFF2-40B4-BE49-F238E27FC236}">
                <a16:creationId xmlns:a16="http://schemas.microsoft.com/office/drawing/2014/main" id="{3AEE6386-092E-4B47-97D7-63A01DA632BB}"/>
              </a:ext>
              <a:ext uri="{C183D7F6-B498-43B3-948B-1728B52AA6E4}">
                <adec:decorative xmlns:adec="http://schemas.microsoft.com/office/drawing/2017/decorative" val="1"/>
              </a:ext>
            </a:extLst>
          </p:cNvPr>
          <p:cNvSpPr txBox="1"/>
          <p:nvPr/>
        </p:nvSpPr>
        <p:spPr>
          <a:xfrm>
            <a:off x="3573965" y="1985971"/>
            <a:ext cx="401396" cy="287771"/>
          </a:xfrm>
          <a:prstGeom prst="rect">
            <a:avLst/>
          </a:prstGeom>
          <a:noFill/>
        </p:spPr>
        <p:txBody>
          <a:bodyPr wrap="square" rtlCol="0">
            <a:spAutoFit/>
          </a:bodyPr>
          <a:lstStyle/>
          <a:p>
            <a:r>
              <a:rPr lang="mi-NZ" sz="1270" dirty="0">
                <a:solidFill>
                  <a:srgbClr val="00B050"/>
                </a:solidFill>
              </a:rPr>
              <a:t>B3</a:t>
            </a:r>
            <a:endParaRPr lang="en-NZ" sz="1270" dirty="0">
              <a:solidFill>
                <a:srgbClr val="00B050"/>
              </a:solidFill>
            </a:endParaRPr>
          </a:p>
        </p:txBody>
      </p:sp>
      <p:pic>
        <p:nvPicPr>
          <p:cNvPr id="31" name="LP">
            <a:hlinkClick r:id="rId13" tooltip="&quot;Click To Download&quot;"/>
            <a:extLst>
              <a:ext uri="{FF2B5EF4-FFF2-40B4-BE49-F238E27FC236}">
                <a16:creationId xmlns:a16="http://schemas.microsoft.com/office/drawing/2014/main" id="{114E6E5A-2863-43F1-8093-8D7550D0D032}"/>
              </a:ext>
              <a:ext uri="{C183D7F6-B498-43B3-948B-1728B52AA6E4}">
                <adec:decorative xmlns:adec="http://schemas.microsoft.com/office/drawing/2017/decorative" val="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43385" y="1916244"/>
            <a:ext cx="311073" cy="31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AFB22476-80EF-4D80-B3DB-CC6FD9FDA302}"/>
              </a:ext>
              <a:ext uri="{C183D7F6-B498-43B3-948B-1728B52AA6E4}">
                <adec:decorative xmlns:adec="http://schemas.microsoft.com/office/drawing/2017/decorative" val="1"/>
              </a:ext>
            </a:extLst>
          </p:cNvPr>
          <p:cNvSpPr txBox="1"/>
          <p:nvPr/>
        </p:nvSpPr>
        <p:spPr>
          <a:xfrm>
            <a:off x="3268566" y="2439348"/>
            <a:ext cx="954009" cy="287771"/>
          </a:xfrm>
          <a:prstGeom prst="rect">
            <a:avLst/>
          </a:prstGeom>
          <a:noFill/>
        </p:spPr>
        <p:txBody>
          <a:bodyPr wrap="square" rtlCol="0">
            <a:spAutoFit/>
          </a:bodyPr>
          <a:lstStyle/>
          <a:p>
            <a:r>
              <a:rPr lang="mi-NZ" sz="1270" dirty="0" err="1">
                <a:solidFill>
                  <a:srgbClr val="00B050"/>
                </a:solidFill>
              </a:rPr>
              <a:t>Toilet</a:t>
            </a:r>
            <a:endParaRPr lang="en-NZ" sz="1270" dirty="0">
              <a:solidFill>
                <a:srgbClr val="00B050"/>
              </a:solidFill>
            </a:endParaRPr>
          </a:p>
        </p:txBody>
      </p:sp>
      <p:pic>
        <p:nvPicPr>
          <p:cNvPr id="32" name="LP">
            <a:hlinkClick r:id="rId15" tooltip="&quot;Click To Download&quot;"/>
            <a:extLst>
              <a:ext uri="{FF2B5EF4-FFF2-40B4-BE49-F238E27FC236}">
                <a16:creationId xmlns:a16="http://schemas.microsoft.com/office/drawing/2014/main" id="{CE04919F-4546-48C2-B191-67799B05B05E}"/>
              </a:ext>
              <a:ext uri="{C183D7F6-B498-43B3-948B-1728B52AA6E4}">
                <adec:decorative xmlns:adec="http://schemas.microsoft.com/office/drawing/2017/decorative" val="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43385" y="2503826"/>
            <a:ext cx="207382" cy="20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a:extLst>
              <a:ext uri="{FF2B5EF4-FFF2-40B4-BE49-F238E27FC236}">
                <a16:creationId xmlns:a16="http://schemas.microsoft.com/office/drawing/2014/main" id="{B3F6F52B-2927-4C8F-93D1-559EDD9ABF2D}"/>
              </a:ext>
              <a:ext uri="{C183D7F6-B498-43B3-948B-1728B52AA6E4}">
                <adec:decorative xmlns:adec="http://schemas.microsoft.com/office/drawing/2017/decorative" val="1"/>
              </a:ext>
            </a:extLst>
          </p:cNvPr>
          <p:cNvSpPr txBox="1"/>
          <p:nvPr/>
        </p:nvSpPr>
        <p:spPr>
          <a:xfrm>
            <a:off x="3193516" y="3049193"/>
            <a:ext cx="954009" cy="287771"/>
          </a:xfrm>
          <a:prstGeom prst="rect">
            <a:avLst/>
          </a:prstGeom>
          <a:noFill/>
        </p:spPr>
        <p:txBody>
          <a:bodyPr wrap="square" rtlCol="0">
            <a:spAutoFit/>
          </a:bodyPr>
          <a:lstStyle/>
          <a:p>
            <a:r>
              <a:rPr lang="mi-NZ" sz="1270" dirty="0" err="1">
                <a:solidFill>
                  <a:srgbClr val="00B050"/>
                </a:solidFill>
              </a:rPr>
              <a:t>Bathroom</a:t>
            </a:r>
            <a:endParaRPr lang="en-NZ" sz="1270" dirty="0">
              <a:solidFill>
                <a:srgbClr val="00B050"/>
              </a:solidFill>
            </a:endParaRPr>
          </a:p>
        </p:txBody>
      </p:sp>
      <p:pic>
        <p:nvPicPr>
          <p:cNvPr id="33" name="LP">
            <a:hlinkClick r:id="rId17" tooltip="&quot;Click To Download&quot;"/>
            <a:extLst>
              <a:ext uri="{FF2B5EF4-FFF2-40B4-BE49-F238E27FC236}">
                <a16:creationId xmlns:a16="http://schemas.microsoft.com/office/drawing/2014/main" id="{B73F42DB-A007-48FC-AEF8-6616B21B3CB4}"/>
              </a:ext>
              <a:ext uri="{C183D7F6-B498-43B3-948B-1728B52AA6E4}">
                <adec:decorative xmlns:adec="http://schemas.microsoft.com/office/drawing/2017/decorative" val="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10142" y="3026601"/>
            <a:ext cx="311073" cy="31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a:extLst>
              <a:ext uri="{FF2B5EF4-FFF2-40B4-BE49-F238E27FC236}">
                <a16:creationId xmlns:a16="http://schemas.microsoft.com/office/drawing/2014/main" id="{3E63B3F3-9613-4602-A116-4EEA677FC1EA}"/>
              </a:ext>
              <a:ext uri="{C183D7F6-B498-43B3-948B-1728B52AA6E4}">
                <adec:decorative xmlns:adec="http://schemas.microsoft.com/office/drawing/2017/decorative" val="1"/>
              </a:ext>
            </a:extLst>
          </p:cNvPr>
          <p:cNvSpPr txBox="1"/>
          <p:nvPr/>
        </p:nvSpPr>
        <p:spPr>
          <a:xfrm>
            <a:off x="5921094" y="5845729"/>
            <a:ext cx="954009" cy="287771"/>
          </a:xfrm>
          <a:prstGeom prst="rect">
            <a:avLst/>
          </a:prstGeom>
          <a:noFill/>
        </p:spPr>
        <p:txBody>
          <a:bodyPr wrap="square" rtlCol="0">
            <a:spAutoFit/>
          </a:bodyPr>
          <a:lstStyle/>
          <a:p>
            <a:r>
              <a:rPr lang="mi-NZ" sz="1270" dirty="0" err="1">
                <a:solidFill>
                  <a:srgbClr val="00B050"/>
                </a:solidFill>
              </a:rPr>
              <a:t>Entry</a:t>
            </a:r>
            <a:endParaRPr lang="en-NZ" sz="1270" dirty="0">
              <a:solidFill>
                <a:srgbClr val="00B050"/>
              </a:solidFill>
            </a:endParaRPr>
          </a:p>
        </p:txBody>
      </p:sp>
      <p:pic>
        <p:nvPicPr>
          <p:cNvPr id="34" name="LP">
            <a:hlinkClick r:id="rId19" tooltip="&quot;Click To Download&quot;"/>
            <a:extLst>
              <a:ext uri="{FF2B5EF4-FFF2-40B4-BE49-F238E27FC236}">
                <a16:creationId xmlns:a16="http://schemas.microsoft.com/office/drawing/2014/main" id="{C504004D-4D14-4221-BBC6-6D66BEC88FCB}"/>
              </a:ext>
              <a:ext uri="{C183D7F6-B498-43B3-948B-1728B52AA6E4}">
                <adec:decorative xmlns:adec="http://schemas.microsoft.com/office/drawing/2017/decorative" val="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47525" y="4072151"/>
            <a:ext cx="518454" cy="51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a:extLst>
              <a:ext uri="{FF2B5EF4-FFF2-40B4-BE49-F238E27FC236}">
                <a16:creationId xmlns:a16="http://schemas.microsoft.com/office/drawing/2014/main" id="{74BDA350-C701-41C3-8A77-F05B6BFBCBCE}"/>
              </a:ext>
              <a:ext uri="{C183D7F6-B498-43B3-948B-1728B52AA6E4}">
                <adec:decorative xmlns:adec="http://schemas.microsoft.com/office/drawing/2017/decorative" val="1"/>
              </a:ext>
            </a:extLst>
          </p:cNvPr>
          <p:cNvSpPr txBox="1"/>
          <p:nvPr/>
        </p:nvSpPr>
        <p:spPr>
          <a:xfrm>
            <a:off x="3193516" y="3635250"/>
            <a:ext cx="954009" cy="287771"/>
          </a:xfrm>
          <a:prstGeom prst="rect">
            <a:avLst/>
          </a:prstGeom>
          <a:noFill/>
        </p:spPr>
        <p:txBody>
          <a:bodyPr wrap="square" rtlCol="0">
            <a:spAutoFit/>
          </a:bodyPr>
          <a:lstStyle/>
          <a:p>
            <a:r>
              <a:rPr lang="mi-NZ" sz="1270" dirty="0" err="1">
                <a:solidFill>
                  <a:srgbClr val="00B050"/>
                </a:solidFill>
              </a:rPr>
              <a:t>Garage</a:t>
            </a:r>
            <a:endParaRPr lang="en-NZ" sz="1270" dirty="0">
              <a:solidFill>
                <a:srgbClr val="00B050"/>
              </a:solidFill>
            </a:endParaRPr>
          </a:p>
        </p:txBody>
      </p:sp>
      <p:pic>
        <p:nvPicPr>
          <p:cNvPr id="60" name="LP">
            <a:hlinkClick r:id="rId21" tooltip="&quot;Click To Download&quot;"/>
            <a:extLst>
              <a:ext uri="{FF2B5EF4-FFF2-40B4-BE49-F238E27FC236}">
                <a16:creationId xmlns:a16="http://schemas.microsoft.com/office/drawing/2014/main" id="{488F3C94-BCAA-4EE7-A745-971985B287F4}"/>
              </a:ext>
              <a:ext uri="{C183D7F6-B498-43B3-948B-1728B52AA6E4}">
                <adec:decorative xmlns:adec="http://schemas.microsoft.com/office/drawing/2017/decorative" val="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64083" y="4136958"/>
            <a:ext cx="622145" cy="62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a:extLst>
              <a:ext uri="{FF2B5EF4-FFF2-40B4-BE49-F238E27FC236}">
                <a16:creationId xmlns:a16="http://schemas.microsoft.com/office/drawing/2014/main" id="{60E7B8A9-09B8-4CA9-9AAA-26BB56C03C78}"/>
              </a:ext>
              <a:ext uri="{C183D7F6-B498-43B3-948B-1728B52AA6E4}">
                <adec:decorative xmlns:adec="http://schemas.microsoft.com/office/drawing/2017/decorative" val="1"/>
              </a:ext>
            </a:extLst>
          </p:cNvPr>
          <p:cNvSpPr txBox="1"/>
          <p:nvPr/>
        </p:nvSpPr>
        <p:spPr>
          <a:xfrm>
            <a:off x="2630732" y="5375668"/>
            <a:ext cx="954009" cy="287771"/>
          </a:xfrm>
          <a:prstGeom prst="rect">
            <a:avLst/>
          </a:prstGeom>
          <a:noFill/>
        </p:spPr>
        <p:txBody>
          <a:bodyPr wrap="square" rtlCol="0">
            <a:spAutoFit/>
          </a:bodyPr>
          <a:lstStyle/>
          <a:p>
            <a:r>
              <a:rPr lang="mi-NZ" sz="1270" dirty="0" err="1">
                <a:solidFill>
                  <a:srgbClr val="00B050"/>
                </a:solidFill>
              </a:rPr>
              <a:t>Driveway</a:t>
            </a:r>
            <a:endParaRPr lang="en-NZ" sz="1270" dirty="0">
              <a:solidFill>
                <a:srgbClr val="00B050"/>
              </a:solidFill>
            </a:endParaRPr>
          </a:p>
        </p:txBody>
      </p:sp>
      <p:pic>
        <p:nvPicPr>
          <p:cNvPr id="12" name="LP">
            <a:hlinkClick r:id="rId23" tooltip="&quot;Click To Download&quot;"/>
            <a:extLst>
              <a:ext uri="{FF2B5EF4-FFF2-40B4-BE49-F238E27FC236}">
                <a16:creationId xmlns:a16="http://schemas.microsoft.com/office/drawing/2014/main" id="{1AE91F99-424C-4571-8D5A-CC908E097C94}"/>
              </a:ext>
              <a:ext uri="{C183D7F6-B498-43B3-948B-1728B52AA6E4}">
                <adec:decorative xmlns:adec="http://schemas.microsoft.com/office/drawing/2017/decorative" val="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10167" y="5705282"/>
            <a:ext cx="414764" cy="41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51">
            <a:extLst>
              <a:ext uri="{FF2B5EF4-FFF2-40B4-BE49-F238E27FC236}">
                <a16:creationId xmlns:a16="http://schemas.microsoft.com/office/drawing/2014/main" id="{EB2FD239-2068-4CDB-A773-1BCEC4E1E36B}"/>
              </a:ext>
              <a:ext uri="{C183D7F6-B498-43B3-948B-1728B52AA6E4}">
                <adec:decorative xmlns:adec="http://schemas.microsoft.com/office/drawing/2017/decorative" val="1"/>
              </a:ext>
            </a:extLst>
          </p:cNvPr>
          <p:cNvSpPr>
            <a:spLocks noChangeShapeType="1"/>
          </p:cNvSpPr>
          <p:nvPr/>
        </p:nvSpPr>
        <p:spPr bwMode="auto">
          <a:xfrm flipH="1">
            <a:off x="3233029" y="3614183"/>
            <a:ext cx="78344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9" name="Line 52">
            <a:extLst>
              <a:ext uri="{FF2B5EF4-FFF2-40B4-BE49-F238E27FC236}">
                <a16:creationId xmlns:a16="http://schemas.microsoft.com/office/drawing/2014/main" id="{A9C9370F-6D8D-42B9-A278-96EE3CC61EBB}"/>
              </a:ext>
              <a:ext uri="{C183D7F6-B498-43B3-948B-1728B52AA6E4}">
                <adec:decorative xmlns:adec="http://schemas.microsoft.com/office/drawing/2017/decorative" val="1"/>
              </a:ext>
            </a:extLst>
          </p:cNvPr>
          <p:cNvSpPr>
            <a:spLocks noChangeShapeType="1"/>
          </p:cNvSpPr>
          <p:nvPr/>
        </p:nvSpPr>
        <p:spPr bwMode="auto">
          <a:xfrm>
            <a:off x="3233029" y="3614184"/>
            <a:ext cx="0" cy="163313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5" name="Line 5">
            <a:extLst>
              <a:ext uri="{FF2B5EF4-FFF2-40B4-BE49-F238E27FC236}">
                <a16:creationId xmlns:a16="http://schemas.microsoft.com/office/drawing/2014/main" id="{F60353D0-E0F7-4465-BC7E-89A578AB1191}"/>
              </a:ext>
              <a:ext uri="{C183D7F6-B498-43B3-948B-1728B52AA6E4}">
                <adec:decorative xmlns:adec="http://schemas.microsoft.com/office/drawing/2017/decorative" val="1"/>
              </a:ext>
            </a:extLst>
          </p:cNvPr>
          <p:cNvSpPr>
            <a:spLocks noChangeShapeType="1"/>
          </p:cNvSpPr>
          <p:nvPr/>
        </p:nvSpPr>
        <p:spPr bwMode="auto">
          <a:xfrm>
            <a:off x="5128269" y="3549376"/>
            <a:ext cx="346212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6" name="Line 6">
            <a:extLst>
              <a:ext uri="{FF2B5EF4-FFF2-40B4-BE49-F238E27FC236}">
                <a16:creationId xmlns:a16="http://schemas.microsoft.com/office/drawing/2014/main" id="{71BEC6DB-54A5-424A-96EC-7B9EF4495359}"/>
              </a:ext>
              <a:ext uri="{C183D7F6-B498-43B3-948B-1728B52AA6E4}">
                <adec:decorative xmlns:adec="http://schemas.microsoft.com/office/drawing/2017/decorative" val="1"/>
              </a:ext>
            </a:extLst>
          </p:cNvPr>
          <p:cNvSpPr>
            <a:spLocks noChangeShapeType="1"/>
          </p:cNvSpPr>
          <p:nvPr/>
        </p:nvSpPr>
        <p:spPr bwMode="auto">
          <a:xfrm>
            <a:off x="8590392" y="3549376"/>
            <a:ext cx="0" cy="2678681"/>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7" name="Line 7">
            <a:extLst>
              <a:ext uri="{FF2B5EF4-FFF2-40B4-BE49-F238E27FC236}">
                <a16:creationId xmlns:a16="http://schemas.microsoft.com/office/drawing/2014/main" id="{985E1A30-4DFC-480B-89C0-1713EC232201}"/>
              </a:ext>
              <a:ext uri="{C183D7F6-B498-43B3-948B-1728B52AA6E4}">
                <adec:decorative xmlns:adec="http://schemas.microsoft.com/office/drawing/2017/decorative" val="1"/>
              </a:ext>
            </a:extLst>
          </p:cNvPr>
          <p:cNvSpPr>
            <a:spLocks noChangeShapeType="1"/>
          </p:cNvSpPr>
          <p:nvPr/>
        </p:nvSpPr>
        <p:spPr bwMode="auto">
          <a:xfrm flipH="1">
            <a:off x="6630346" y="6228057"/>
            <a:ext cx="196004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8" name="Line 8">
            <a:extLst>
              <a:ext uri="{FF2B5EF4-FFF2-40B4-BE49-F238E27FC236}">
                <a16:creationId xmlns:a16="http://schemas.microsoft.com/office/drawing/2014/main" id="{EE2DA39F-9C8E-481D-8849-041C60F68E5A}"/>
              </a:ext>
              <a:ext uri="{C183D7F6-B498-43B3-948B-1728B52AA6E4}">
                <adec:decorative xmlns:adec="http://schemas.microsoft.com/office/drawing/2017/decorative" val="1"/>
              </a:ext>
            </a:extLst>
          </p:cNvPr>
          <p:cNvSpPr>
            <a:spLocks noChangeShapeType="1"/>
          </p:cNvSpPr>
          <p:nvPr/>
        </p:nvSpPr>
        <p:spPr bwMode="auto">
          <a:xfrm flipV="1">
            <a:off x="6630346" y="5574229"/>
            <a:ext cx="0" cy="65382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9" name="Line 9">
            <a:extLst>
              <a:ext uri="{FF2B5EF4-FFF2-40B4-BE49-F238E27FC236}">
                <a16:creationId xmlns:a16="http://schemas.microsoft.com/office/drawing/2014/main" id="{35B2220B-9189-476B-B7F2-18524C5AD5AF}"/>
              </a:ext>
              <a:ext uri="{C183D7F6-B498-43B3-948B-1728B52AA6E4}">
                <adec:decorative xmlns:adec="http://schemas.microsoft.com/office/drawing/2017/decorative" val="1"/>
              </a:ext>
            </a:extLst>
          </p:cNvPr>
          <p:cNvSpPr>
            <a:spLocks noChangeShapeType="1"/>
          </p:cNvSpPr>
          <p:nvPr/>
        </p:nvSpPr>
        <p:spPr bwMode="auto">
          <a:xfrm flipV="1">
            <a:off x="6630346" y="4659733"/>
            <a:ext cx="0" cy="65382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0" name="Line 11">
            <a:extLst>
              <a:ext uri="{FF2B5EF4-FFF2-40B4-BE49-F238E27FC236}">
                <a16:creationId xmlns:a16="http://schemas.microsoft.com/office/drawing/2014/main" id="{9FBDE6E6-6B5E-4513-AAEA-D23A36A58F42}"/>
              </a:ext>
              <a:ext uri="{C183D7F6-B498-43B3-948B-1728B52AA6E4}">
                <adec:decorative xmlns:adec="http://schemas.microsoft.com/office/drawing/2017/decorative" val="1"/>
              </a:ext>
            </a:extLst>
          </p:cNvPr>
          <p:cNvSpPr>
            <a:spLocks noChangeShapeType="1"/>
          </p:cNvSpPr>
          <p:nvPr/>
        </p:nvSpPr>
        <p:spPr bwMode="auto">
          <a:xfrm flipV="1">
            <a:off x="6107571" y="1851438"/>
            <a:ext cx="0" cy="169793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1" name="Line 12">
            <a:extLst>
              <a:ext uri="{FF2B5EF4-FFF2-40B4-BE49-F238E27FC236}">
                <a16:creationId xmlns:a16="http://schemas.microsoft.com/office/drawing/2014/main" id="{13E84CD6-FD97-413E-BD74-C4DE257FEAC4}"/>
              </a:ext>
              <a:ext uri="{C183D7F6-B498-43B3-948B-1728B52AA6E4}">
                <adec:decorative xmlns:adec="http://schemas.microsoft.com/office/drawing/2017/decorative" val="1"/>
              </a:ext>
            </a:extLst>
          </p:cNvPr>
          <p:cNvSpPr>
            <a:spLocks noChangeShapeType="1"/>
          </p:cNvSpPr>
          <p:nvPr/>
        </p:nvSpPr>
        <p:spPr bwMode="auto">
          <a:xfrm flipH="1">
            <a:off x="4016471" y="1851438"/>
            <a:ext cx="20911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2" name="Line 13">
            <a:extLst>
              <a:ext uri="{FF2B5EF4-FFF2-40B4-BE49-F238E27FC236}">
                <a16:creationId xmlns:a16="http://schemas.microsoft.com/office/drawing/2014/main" id="{53669BD1-1B0A-4E0E-A85C-F2E724CFFAB1}"/>
              </a:ext>
              <a:ext uri="{C183D7F6-B498-43B3-948B-1728B52AA6E4}">
                <adec:decorative xmlns:adec="http://schemas.microsoft.com/office/drawing/2017/decorative" val="1"/>
              </a:ext>
            </a:extLst>
          </p:cNvPr>
          <p:cNvSpPr>
            <a:spLocks noChangeShapeType="1"/>
          </p:cNvSpPr>
          <p:nvPr/>
        </p:nvSpPr>
        <p:spPr bwMode="auto">
          <a:xfrm>
            <a:off x="4016472" y="1851438"/>
            <a:ext cx="0" cy="202485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3" name="Line 16">
            <a:extLst>
              <a:ext uri="{FF2B5EF4-FFF2-40B4-BE49-F238E27FC236}">
                <a16:creationId xmlns:a16="http://schemas.microsoft.com/office/drawing/2014/main" id="{F7C215FD-52CD-420C-9160-6114D81DC9FC}"/>
              </a:ext>
              <a:ext uri="{C183D7F6-B498-43B3-948B-1728B52AA6E4}">
                <adec:decorative xmlns:adec="http://schemas.microsoft.com/office/drawing/2017/decorative" val="1"/>
              </a:ext>
            </a:extLst>
          </p:cNvPr>
          <p:cNvSpPr>
            <a:spLocks noChangeShapeType="1"/>
          </p:cNvSpPr>
          <p:nvPr/>
        </p:nvSpPr>
        <p:spPr bwMode="auto">
          <a:xfrm>
            <a:off x="5128268" y="1851438"/>
            <a:ext cx="0" cy="52277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4" name="Line 17">
            <a:extLst>
              <a:ext uri="{FF2B5EF4-FFF2-40B4-BE49-F238E27FC236}">
                <a16:creationId xmlns:a16="http://schemas.microsoft.com/office/drawing/2014/main" id="{C28F9038-6D75-4CF3-8F91-F87CB298527E}"/>
              </a:ext>
              <a:ext uri="{C183D7F6-B498-43B3-948B-1728B52AA6E4}">
                <adec:decorative xmlns:adec="http://schemas.microsoft.com/office/drawing/2017/decorative" val="1"/>
              </a:ext>
            </a:extLst>
          </p:cNvPr>
          <p:cNvSpPr>
            <a:spLocks noChangeShapeType="1"/>
          </p:cNvSpPr>
          <p:nvPr/>
        </p:nvSpPr>
        <p:spPr bwMode="auto">
          <a:xfrm>
            <a:off x="4016472" y="2439020"/>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5" name="Line 18">
            <a:extLst>
              <a:ext uri="{FF2B5EF4-FFF2-40B4-BE49-F238E27FC236}">
                <a16:creationId xmlns:a16="http://schemas.microsoft.com/office/drawing/2014/main" id="{80B0BFEC-DA75-48B9-B61C-C46DFBB4AADE}"/>
              </a:ext>
              <a:ext uri="{C183D7F6-B498-43B3-948B-1728B52AA6E4}">
                <adec:decorative xmlns:adec="http://schemas.microsoft.com/office/drawing/2017/decorative" val="1"/>
              </a:ext>
            </a:extLst>
          </p:cNvPr>
          <p:cNvSpPr>
            <a:spLocks noChangeShapeType="1"/>
          </p:cNvSpPr>
          <p:nvPr/>
        </p:nvSpPr>
        <p:spPr bwMode="auto">
          <a:xfrm>
            <a:off x="4016472" y="2765934"/>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6" name="Line 19">
            <a:extLst>
              <a:ext uri="{FF2B5EF4-FFF2-40B4-BE49-F238E27FC236}">
                <a16:creationId xmlns:a16="http://schemas.microsoft.com/office/drawing/2014/main" id="{EA11675F-63FB-46BF-90D3-3CCAE448AF48}"/>
              </a:ext>
              <a:ext uri="{C183D7F6-B498-43B3-948B-1728B52AA6E4}">
                <adec:decorative xmlns:adec="http://schemas.microsoft.com/office/drawing/2017/decorative" val="1"/>
              </a:ext>
            </a:extLst>
          </p:cNvPr>
          <p:cNvSpPr>
            <a:spLocks noChangeShapeType="1"/>
          </p:cNvSpPr>
          <p:nvPr/>
        </p:nvSpPr>
        <p:spPr bwMode="auto">
          <a:xfrm>
            <a:off x="4016472" y="3614183"/>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7" name="Line 20">
            <a:extLst>
              <a:ext uri="{FF2B5EF4-FFF2-40B4-BE49-F238E27FC236}">
                <a16:creationId xmlns:a16="http://schemas.microsoft.com/office/drawing/2014/main" id="{8521D4FC-C8E3-4E4D-B735-30FBB680ACA6}"/>
              </a:ext>
              <a:ext uri="{C183D7F6-B498-43B3-948B-1728B52AA6E4}">
                <adec:decorative xmlns:adec="http://schemas.microsoft.com/office/drawing/2017/decorative" val="1"/>
              </a:ext>
            </a:extLst>
          </p:cNvPr>
          <p:cNvSpPr>
            <a:spLocks noChangeShapeType="1"/>
          </p:cNvSpPr>
          <p:nvPr/>
        </p:nvSpPr>
        <p:spPr bwMode="auto">
          <a:xfrm>
            <a:off x="4735107" y="3015080"/>
            <a:ext cx="0" cy="58758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8" name="Line 21">
            <a:extLst>
              <a:ext uri="{FF2B5EF4-FFF2-40B4-BE49-F238E27FC236}">
                <a16:creationId xmlns:a16="http://schemas.microsoft.com/office/drawing/2014/main" id="{AE079878-DC06-419B-BB2B-E904E617C693}"/>
              </a:ext>
              <a:ext uri="{C183D7F6-B498-43B3-948B-1728B52AA6E4}">
                <adec:decorative xmlns:adec="http://schemas.microsoft.com/office/drawing/2017/decorative" val="1"/>
              </a:ext>
            </a:extLst>
          </p:cNvPr>
          <p:cNvSpPr>
            <a:spLocks noChangeShapeType="1"/>
          </p:cNvSpPr>
          <p:nvPr/>
        </p:nvSpPr>
        <p:spPr bwMode="auto">
          <a:xfrm>
            <a:off x="4016472" y="4136958"/>
            <a:ext cx="0" cy="111035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9" name="Line 22">
            <a:extLst>
              <a:ext uri="{FF2B5EF4-FFF2-40B4-BE49-F238E27FC236}">
                <a16:creationId xmlns:a16="http://schemas.microsoft.com/office/drawing/2014/main" id="{DEB1531B-E02B-4E84-90F4-05518E404864}"/>
              </a:ext>
              <a:ext uri="{C183D7F6-B498-43B3-948B-1728B52AA6E4}">
                <adec:decorative xmlns:adec="http://schemas.microsoft.com/office/drawing/2017/decorative" val="1"/>
              </a:ext>
            </a:extLst>
          </p:cNvPr>
          <p:cNvSpPr>
            <a:spLocks noChangeShapeType="1"/>
          </p:cNvSpPr>
          <p:nvPr/>
        </p:nvSpPr>
        <p:spPr bwMode="auto">
          <a:xfrm>
            <a:off x="4016472" y="5247314"/>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0" name="Line 23">
            <a:extLst>
              <a:ext uri="{FF2B5EF4-FFF2-40B4-BE49-F238E27FC236}">
                <a16:creationId xmlns:a16="http://schemas.microsoft.com/office/drawing/2014/main" id="{7FD2E791-6560-4A47-807D-02071CB8398F}"/>
              </a:ext>
              <a:ext uri="{C183D7F6-B498-43B3-948B-1728B52AA6E4}">
                <adec:decorative xmlns:adec="http://schemas.microsoft.com/office/drawing/2017/decorative" val="1"/>
              </a:ext>
            </a:extLst>
          </p:cNvPr>
          <p:cNvSpPr>
            <a:spLocks noChangeShapeType="1"/>
          </p:cNvSpPr>
          <p:nvPr/>
        </p:nvSpPr>
        <p:spPr bwMode="auto">
          <a:xfrm flipV="1">
            <a:off x="4735107" y="4332819"/>
            <a:ext cx="0" cy="9144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1" name="Line 24">
            <a:extLst>
              <a:ext uri="{FF2B5EF4-FFF2-40B4-BE49-F238E27FC236}">
                <a16:creationId xmlns:a16="http://schemas.microsoft.com/office/drawing/2014/main" id="{42171EE6-480C-4D91-B1CC-E1870B558EB9}"/>
              </a:ext>
              <a:ext uri="{C183D7F6-B498-43B3-948B-1728B52AA6E4}">
                <adec:decorative xmlns:adec="http://schemas.microsoft.com/office/drawing/2017/decorative" val="1"/>
              </a:ext>
            </a:extLst>
          </p:cNvPr>
          <p:cNvSpPr>
            <a:spLocks noChangeShapeType="1"/>
          </p:cNvSpPr>
          <p:nvPr/>
        </p:nvSpPr>
        <p:spPr bwMode="auto">
          <a:xfrm>
            <a:off x="4735107" y="3614184"/>
            <a:ext cx="0" cy="4579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2" name="Line 25">
            <a:extLst>
              <a:ext uri="{FF2B5EF4-FFF2-40B4-BE49-F238E27FC236}">
                <a16:creationId xmlns:a16="http://schemas.microsoft.com/office/drawing/2014/main" id="{9B352F62-365A-4A8E-803C-5F10DA10F758}"/>
              </a:ext>
              <a:ext uri="{C183D7F6-B498-43B3-948B-1728B52AA6E4}">
                <adec:decorative xmlns:adec="http://schemas.microsoft.com/office/drawing/2017/decorative" val="1"/>
              </a:ext>
            </a:extLst>
          </p:cNvPr>
          <p:cNvSpPr>
            <a:spLocks noChangeShapeType="1"/>
          </p:cNvSpPr>
          <p:nvPr/>
        </p:nvSpPr>
        <p:spPr bwMode="auto">
          <a:xfrm>
            <a:off x="4735107" y="4659733"/>
            <a:ext cx="1437271"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4" name="Line 56">
            <a:extLst>
              <a:ext uri="{FF2B5EF4-FFF2-40B4-BE49-F238E27FC236}">
                <a16:creationId xmlns:a16="http://schemas.microsoft.com/office/drawing/2014/main" id="{5EEC14F2-8734-4B1F-A58A-6C8C959AB8A1}"/>
              </a:ext>
              <a:ext uri="{C183D7F6-B498-43B3-948B-1728B52AA6E4}">
                <adec:decorative xmlns:adec="http://schemas.microsoft.com/office/drawing/2017/decorative" val="1"/>
              </a:ext>
            </a:extLst>
          </p:cNvPr>
          <p:cNvSpPr>
            <a:spLocks noChangeShapeType="1"/>
          </p:cNvSpPr>
          <p:nvPr/>
        </p:nvSpPr>
        <p:spPr bwMode="auto">
          <a:xfrm flipH="1">
            <a:off x="6042764" y="5051454"/>
            <a:ext cx="58758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5" name="Line 57">
            <a:extLst>
              <a:ext uri="{FF2B5EF4-FFF2-40B4-BE49-F238E27FC236}">
                <a16:creationId xmlns:a16="http://schemas.microsoft.com/office/drawing/2014/main" id="{4AE6DB7F-8E21-49A2-8CC2-5C657BFEB39D}"/>
              </a:ext>
              <a:ext uri="{C183D7F6-B498-43B3-948B-1728B52AA6E4}">
                <adec:decorative xmlns:adec="http://schemas.microsoft.com/office/drawing/2017/decorative" val="1"/>
              </a:ext>
            </a:extLst>
          </p:cNvPr>
          <p:cNvSpPr>
            <a:spLocks noChangeShapeType="1"/>
          </p:cNvSpPr>
          <p:nvPr/>
        </p:nvSpPr>
        <p:spPr bwMode="auto">
          <a:xfrm>
            <a:off x="6042764" y="5051454"/>
            <a:ext cx="0" cy="84968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6" name="Line 58">
            <a:extLst>
              <a:ext uri="{FF2B5EF4-FFF2-40B4-BE49-F238E27FC236}">
                <a16:creationId xmlns:a16="http://schemas.microsoft.com/office/drawing/2014/main" id="{827AC32C-64B1-47AD-B890-E8D92FEB5CD5}"/>
              </a:ext>
              <a:ext uri="{C183D7F6-B498-43B3-948B-1728B52AA6E4}">
                <adec:decorative xmlns:adec="http://schemas.microsoft.com/office/drawing/2017/decorative" val="1"/>
              </a:ext>
            </a:extLst>
          </p:cNvPr>
          <p:cNvSpPr>
            <a:spLocks noChangeShapeType="1"/>
          </p:cNvSpPr>
          <p:nvPr/>
        </p:nvSpPr>
        <p:spPr bwMode="auto">
          <a:xfrm>
            <a:off x="6042764" y="5901143"/>
            <a:ext cx="58758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pic>
        <p:nvPicPr>
          <p:cNvPr id="58" name="LP">
            <a:hlinkClick r:id="rId9" tooltip="&quot;Click To Download&quot;"/>
            <a:extLst>
              <a:ext uri="{FF2B5EF4-FFF2-40B4-BE49-F238E27FC236}">
                <a16:creationId xmlns:a16="http://schemas.microsoft.com/office/drawing/2014/main" id="{05EB7FB6-A1EB-4AE5-96A2-0A6FACAACFF0}"/>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13180" y="3028041"/>
            <a:ext cx="456528" cy="45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LP">
            <a:hlinkClick r:id="rId9" tooltip="&quot;Click To Download&quot;"/>
            <a:extLst>
              <a:ext uri="{FF2B5EF4-FFF2-40B4-BE49-F238E27FC236}">
                <a16:creationId xmlns:a16="http://schemas.microsoft.com/office/drawing/2014/main" id="{5C56E929-AD0D-4582-BC13-665880F0C59B}"/>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4796" y="2699687"/>
            <a:ext cx="456528" cy="45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83">
            <a:extLst>
              <a:ext uri="{FF2B5EF4-FFF2-40B4-BE49-F238E27FC236}">
                <a16:creationId xmlns:a16="http://schemas.microsoft.com/office/drawing/2014/main" id="{489228B8-3978-4A02-913D-6CAAAC208DCB}"/>
              </a:ext>
              <a:ext uri="{C183D7F6-B498-43B3-948B-1728B52AA6E4}">
                <adec:decorative xmlns:adec="http://schemas.microsoft.com/office/drawing/2017/decorative" val="1"/>
              </a:ext>
            </a:extLst>
          </p:cNvPr>
          <p:cNvSpPr>
            <a:spLocks noChangeArrowheads="1"/>
          </p:cNvSpPr>
          <p:nvPr/>
        </p:nvSpPr>
        <p:spPr bwMode="auto">
          <a:xfrm>
            <a:off x="3398647" y="5247314"/>
            <a:ext cx="131054" cy="914496"/>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
        <p:nvSpPr>
          <p:cNvPr id="62" name="Rectangle 84">
            <a:extLst>
              <a:ext uri="{FF2B5EF4-FFF2-40B4-BE49-F238E27FC236}">
                <a16:creationId xmlns:a16="http://schemas.microsoft.com/office/drawing/2014/main" id="{D8B30C03-8889-476C-B9E6-D60DA8B2431F}"/>
              </a:ext>
              <a:ext uri="{C183D7F6-B498-43B3-948B-1728B52AA6E4}">
                <adec:decorative xmlns:adec="http://schemas.microsoft.com/office/drawing/2017/decorative" val="1"/>
              </a:ext>
            </a:extLst>
          </p:cNvPr>
          <p:cNvSpPr>
            <a:spLocks noChangeArrowheads="1"/>
          </p:cNvSpPr>
          <p:nvPr/>
        </p:nvSpPr>
        <p:spPr bwMode="auto">
          <a:xfrm>
            <a:off x="3689557" y="5255955"/>
            <a:ext cx="131054" cy="914496"/>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
        <p:nvSpPr>
          <p:cNvPr id="63" name="Line 10">
            <a:extLst>
              <a:ext uri="{FF2B5EF4-FFF2-40B4-BE49-F238E27FC236}">
                <a16:creationId xmlns:a16="http://schemas.microsoft.com/office/drawing/2014/main" id="{CABCFF97-8659-4F26-8CFD-42E492FC5B80}"/>
              </a:ext>
              <a:ext uri="{C183D7F6-B498-43B3-948B-1728B52AA6E4}">
                <adec:decorative xmlns:adec="http://schemas.microsoft.com/office/drawing/2017/decorative" val="1"/>
              </a:ext>
            </a:extLst>
          </p:cNvPr>
          <p:cNvSpPr>
            <a:spLocks noChangeShapeType="1"/>
          </p:cNvSpPr>
          <p:nvPr/>
        </p:nvSpPr>
        <p:spPr bwMode="auto">
          <a:xfrm flipH="1">
            <a:off x="6107571" y="4659733"/>
            <a:ext cx="52277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64" name="Line 14">
            <a:extLst>
              <a:ext uri="{FF2B5EF4-FFF2-40B4-BE49-F238E27FC236}">
                <a16:creationId xmlns:a16="http://schemas.microsoft.com/office/drawing/2014/main" id="{500CC44D-8279-4991-8A7B-821FA768E772}"/>
              </a:ext>
              <a:ext uri="{C183D7F6-B498-43B3-948B-1728B52AA6E4}">
                <adec:decorative xmlns:adec="http://schemas.microsoft.com/office/drawing/2017/decorative" val="1"/>
              </a:ext>
            </a:extLst>
          </p:cNvPr>
          <p:cNvSpPr>
            <a:spLocks noChangeShapeType="1"/>
          </p:cNvSpPr>
          <p:nvPr/>
        </p:nvSpPr>
        <p:spPr bwMode="auto">
          <a:xfrm>
            <a:off x="5128268" y="2634880"/>
            <a:ext cx="97930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65" name="Line 15">
            <a:extLst>
              <a:ext uri="{FF2B5EF4-FFF2-40B4-BE49-F238E27FC236}">
                <a16:creationId xmlns:a16="http://schemas.microsoft.com/office/drawing/2014/main" id="{1FAF94C6-41A3-4EB8-8C11-0AFE85DBB7E5}"/>
              </a:ext>
              <a:ext uri="{C183D7F6-B498-43B3-948B-1728B52AA6E4}">
                <adec:decorative xmlns:adec="http://schemas.microsoft.com/office/drawing/2017/decorative" val="1"/>
              </a:ext>
            </a:extLst>
          </p:cNvPr>
          <p:cNvSpPr>
            <a:spLocks noChangeShapeType="1"/>
          </p:cNvSpPr>
          <p:nvPr/>
        </p:nvSpPr>
        <p:spPr bwMode="auto">
          <a:xfrm flipV="1">
            <a:off x="5128268" y="2830741"/>
            <a:ext cx="0" cy="71863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Tree>
    <p:custDataLst>
      <p:tags r:id="rId1"/>
    </p:custDataLst>
    <p:extLst>
      <p:ext uri="{BB962C8B-B14F-4D97-AF65-F5344CB8AC3E}">
        <p14:creationId xmlns:p14="http://schemas.microsoft.com/office/powerpoint/2010/main" val="42932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00"/>
                                        <p:tgtEl>
                                          <p:spTgt spid="4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down)">
                                      <p:cBhvr>
                                        <p:cTn id="58" dur="500"/>
                                        <p:tgtEl>
                                          <p:spTgt spid="6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500"/>
                                        <p:tgtEl>
                                          <p:spTgt spid="6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1" grpId="0" animBg="1"/>
      <p:bldP spid="6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ontent Placeholder 2">
            <a:extLst>
              <a:ext uri="{FF2B5EF4-FFF2-40B4-BE49-F238E27FC236}">
                <a16:creationId xmlns:a16="http://schemas.microsoft.com/office/drawing/2014/main" id="{08B06A29-8602-4888-8A70-45D916BEC4D5}"/>
              </a:ext>
            </a:extLst>
          </p:cNvPr>
          <p:cNvSpPr txBox="1">
            <a:spLocks/>
          </p:cNvSpPr>
          <p:nvPr/>
        </p:nvSpPr>
        <p:spPr bwMode="auto">
          <a:xfrm>
            <a:off x="1919058" y="291845"/>
            <a:ext cx="8542307" cy="924997"/>
          </a:xfrm>
          <a:prstGeom prst="rect">
            <a:avLst/>
          </a:prstGeom>
          <a:solidFill>
            <a:schemeClr val="bg1">
              <a:lumMod val="95000"/>
            </a:schemeClr>
          </a:solidFill>
          <a:ln w="9525">
            <a:noFill/>
            <a:miter lim="800000"/>
            <a:headEnd/>
            <a:tailEnd/>
          </a:ln>
        </p:spPr>
        <p:txBody>
          <a:bodyPr vert="horz" wrap="square" lIns="72706" tIns="36353" rIns="72706" bIns="36353" numCol="1" anchor="t" anchorCtr="0" compatLnSpc="1">
            <a:prstTxWarp prst="textNoShape">
              <a:avLst/>
            </a:prstTxWarp>
          </a:bodyPr>
          <a:lstStyle>
            <a:lvl1pPr marL="300038" indent="-300038" algn="l" defTabSz="400050"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650875" indent="-250825" algn="l" defTabSz="400050" rtl="0" eaLnBrk="0" fontAlgn="base" hangingPunct="0">
              <a:spcBef>
                <a:spcPct val="20000"/>
              </a:spcBef>
              <a:spcAft>
                <a:spcPct val="0"/>
              </a:spcAft>
              <a:buFont typeface="Arial" charset="0"/>
              <a:buChar char="–"/>
              <a:defRPr sz="2500">
                <a:solidFill>
                  <a:schemeClr val="tx1"/>
                </a:solidFill>
                <a:latin typeface="+mn-lt"/>
                <a:ea typeface="+mn-ea"/>
              </a:defRPr>
            </a:lvl2pPr>
            <a:lvl3pPr marL="1001713" indent="-200025" algn="l" defTabSz="400050" rtl="0" eaLnBrk="0" fontAlgn="base" hangingPunct="0">
              <a:spcBef>
                <a:spcPct val="20000"/>
              </a:spcBef>
              <a:spcAft>
                <a:spcPct val="0"/>
              </a:spcAft>
              <a:buFont typeface="Arial" charset="0"/>
              <a:buChar char="•"/>
              <a:defRPr sz="2100">
                <a:solidFill>
                  <a:schemeClr val="tx1"/>
                </a:solidFill>
                <a:latin typeface="+mn-lt"/>
                <a:ea typeface="+mn-ea"/>
              </a:defRPr>
            </a:lvl3pPr>
            <a:lvl4pPr marL="1403350" indent="-201613" algn="l" defTabSz="400050" rtl="0" eaLnBrk="0" fontAlgn="base" hangingPunct="0">
              <a:spcBef>
                <a:spcPct val="20000"/>
              </a:spcBef>
              <a:spcAft>
                <a:spcPct val="0"/>
              </a:spcAft>
              <a:buFont typeface="Arial" charset="0"/>
              <a:buChar char="–"/>
              <a:defRPr>
                <a:solidFill>
                  <a:schemeClr val="tx1"/>
                </a:solidFill>
                <a:latin typeface="+mn-lt"/>
                <a:ea typeface="+mn-ea"/>
              </a:defRPr>
            </a:lvl4pPr>
            <a:lvl5pPr marL="18034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5pPr>
            <a:lvl6pPr marL="22606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6pPr>
            <a:lvl7pPr marL="27178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7pPr>
            <a:lvl8pPr marL="31750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8pPr>
            <a:lvl9pPr marL="3632200" indent="-200025" algn="l" defTabSz="400050" rtl="0" eaLnBrk="0" fontAlgn="base" hangingPunct="0">
              <a:spcBef>
                <a:spcPct val="20000"/>
              </a:spcBef>
              <a:spcAft>
                <a:spcPct val="0"/>
              </a:spcAft>
              <a:buFont typeface="Arial" charset="0"/>
              <a:buChar char="»"/>
              <a:defRPr>
                <a:solidFill>
                  <a:schemeClr val="tx1"/>
                </a:solidFill>
                <a:latin typeface="+mn-lt"/>
                <a:ea typeface="+mn-ea"/>
              </a:defRPr>
            </a:lvl9pPr>
          </a:lstStyle>
          <a:p>
            <a:pPr marL="0" indent="0" algn="ctr">
              <a:buNone/>
            </a:pPr>
            <a:r>
              <a:rPr lang="en-NZ" sz="1814" b="1" kern="0" dirty="0">
                <a:solidFill>
                  <a:srgbClr val="E4A024"/>
                </a:solidFill>
                <a:latin typeface="Verdana" panose="020B0604030504040204" pitchFamily="34" charset="0"/>
                <a:ea typeface="Verdana" panose="020B0604030504040204" pitchFamily="34" charset="0"/>
                <a:cs typeface="Verdana" panose="020B0604030504040204" pitchFamily="34" charset="0"/>
              </a:rPr>
              <a:t>Do what works for YOU! </a:t>
            </a:r>
          </a:p>
          <a:p>
            <a:pPr marL="0" indent="0" algn="ctr">
              <a:buNone/>
            </a:pPr>
            <a:r>
              <a:rPr lang="en-NZ" sz="1814"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 </a:t>
            </a:r>
            <a:r>
              <a:rPr lang="en-NZ" sz="1814" b="1" kern="0" dirty="0">
                <a:solidFill>
                  <a:schemeClr val="accent1"/>
                </a:solidFill>
                <a:latin typeface="Verdana" panose="020B0604030504040204" pitchFamily="34" charset="0"/>
                <a:ea typeface="Verdana" panose="020B0604030504040204" pitchFamily="34" charset="0"/>
                <a:cs typeface="Verdana" panose="020B0604030504040204" pitchFamily="34" charset="0"/>
              </a:rPr>
              <a:t>weirder / funnier </a:t>
            </a:r>
            <a:r>
              <a:rPr lang="en-NZ" sz="1814" b="1" kern="0" dirty="0">
                <a:solidFill>
                  <a:srgbClr val="E4A024"/>
                </a:solidFill>
                <a:latin typeface="Verdana" panose="020B0604030504040204" pitchFamily="34" charset="0"/>
                <a:ea typeface="Verdana" panose="020B0604030504040204" pitchFamily="34" charset="0"/>
                <a:cs typeface="Verdana" panose="020B0604030504040204" pitchFamily="34" charset="0"/>
              </a:rPr>
              <a:t>the hook and the </a:t>
            </a:r>
            <a:r>
              <a:rPr lang="en-NZ" sz="1814" b="1" kern="0" dirty="0">
                <a:solidFill>
                  <a:schemeClr val="accent1"/>
                </a:solidFill>
                <a:latin typeface="Verdana" panose="020B0604030504040204" pitchFamily="34" charset="0"/>
                <a:ea typeface="Verdana" panose="020B0604030504040204" pitchFamily="34" charset="0"/>
                <a:cs typeface="Verdana" panose="020B0604030504040204" pitchFamily="34" charset="0"/>
              </a:rPr>
              <a:t>more familiar</a:t>
            </a:r>
            <a:r>
              <a:rPr lang="en-NZ" sz="1814" b="1" kern="0" dirty="0">
                <a:solidFill>
                  <a:srgbClr val="E4A024"/>
                </a:solidFill>
                <a:latin typeface="Verdana" panose="020B0604030504040204" pitchFamily="34" charset="0"/>
                <a:ea typeface="Verdana" panose="020B0604030504040204" pitchFamily="34" charset="0"/>
                <a:cs typeface="Verdana" panose="020B0604030504040204" pitchFamily="34" charset="0"/>
              </a:rPr>
              <a:t> the route, the better</a:t>
            </a:r>
          </a:p>
        </p:txBody>
      </p:sp>
      <p:sp>
        <p:nvSpPr>
          <p:cNvPr id="80" name="TextBox 79">
            <a:extLst>
              <a:ext uri="{FF2B5EF4-FFF2-40B4-BE49-F238E27FC236}">
                <a16:creationId xmlns:a16="http://schemas.microsoft.com/office/drawing/2014/main" id="{3E63B3F3-9613-4602-A116-4EEA677FC1EA}"/>
              </a:ext>
              <a:ext uri="{C183D7F6-B498-43B3-948B-1728B52AA6E4}">
                <adec:decorative xmlns:adec="http://schemas.microsoft.com/office/drawing/2017/decorative" val="1"/>
              </a:ext>
            </a:extLst>
          </p:cNvPr>
          <p:cNvSpPr txBox="1"/>
          <p:nvPr/>
        </p:nvSpPr>
        <p:spPr>
          <a:xfrm>
            <a:off x="5925919" y="5845729"/>
            <a:ext cx="880267" cy="287771"/>
          </a:xfrm>
          <a:prstGeom prst="rect">
            <a:avLst/>
          </a:prstGeom>
          <a:noFill/>
        </p:spPr>
        <p:txBody>
          <a:bodyPr wrap="square" rtlCol="0">
            <a:spAutoFit/>
          </a:bodyPr>
          <a:lstStyle/>
          <a:p>
            <a:r>
              <a:rPr lang="mi-NZ" sz="1270" dirty="0" err="1">
                <a:solidFill>
                  <a:srgbClr val="00B050"/>
                </a:solidFill>
              </a:rPr>
              <a:t>Entry</a:t>
            </a:r>
            <a:endParaRPr lang="en-NZ" sz="1270" dirty="0">
              <a:solidFill>
                <a:srgbClr val="00B050"/>
              </a:solidFill>
            </a:endParaRPr>
          </a:p>
        </p:txBody>
      </p:sp>
      <p:pic>
        <p:nvPicPr>
          <p:cNvPr id="67" name="Picture 66">
            <a:extLst>
              <a:ext uri="{FF2B5EF4-FFF2-40B4-BE49-F238E27FC236}">
                <a16:creationId xmlns:a16="http://schemas.microsoft.com/office/drawing/2014/main" id="{74F784AE-2307-4E3E-9719-A573A020BC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07156" y="5072011"/>
            <a:ext cx="1074371" cy="794275"/>
          </a:xfrm>
          <a:prstGeom prst="rect">
            <a:avLst/>
          </a:prstGeom>
        </p:spPr>
      </p:pic>
      <p:sp>
        <p:nvSpPr>
          <p:cNvPr id="79" name="TextBox 78">
            <a:extLst>
              <a:ext uri="{FF2B5EF4-FFF2-40B4-BE49-F238E27FC236}">
                <a16:creationId xmlns:a16="http://schemas.microsoft.com/office/drawing/2014/main" id="{5AA04504-34CD-4E43-B3A7-56D5B393BB0C}"/>
              </a:ext>
              <a:ext uri="{C183D7F6-B498-43B3-948B-1728B52AA6E4}">
                <adec:decorative xmlns:adec="http://schemas.microsoft.com/office/drawing/2017/decorative" val="1"/>
              </a:ext>
            </a:extLst>
          </p:cNvPr>
          <p:cNvSpPr txBox="1"/>
          <p:nvPr/>
        </p:nvSpPr>
        <p:spPr>
          <a:xfrm>
            <a:off x="7414013" y="4072151"/>
            <a:ext cx="954009" cy="287771"/>
          </a:xfrm>
          <a:prstGeom prst="rect">
            <a:avLst/>
          </a:prstGeom>
          <a:noFill/>
        </p:spPr>
        <p:txBody>
          <a:bodyPr wrap="square" rtlCol="0">
            <a:spAutoFit/>
          </a:bodyPr>
          <a:lstStyle/>
          <a:p>
            <a:r>
              <a:rPr lang="mi-NZ" sz="1270" dirty="0" err="1">
                <a:solidFill>
                  <a:srgbClr val="00B050"/>
                </a:solidFill>
              </a:rPr>
              <a:t>Lounge</a:t>
            </a:r>
            <a:endParaRPr lang="en-NZ" sz="1270" dirty="0">
              <a:solidFill>
                <a:srgbClr val="00B050"/>
              </a:solidFill>
            </a:endParaRPr>
          </a:p>
        </p:txBody>
      </p:sp>
      <p:pic>
        <p:nvPicPr>
          <p:cNvPr id="68" name="Picture 67">
            <a:extLst>
              <a:ext uri="{FF2B5EF4-FFF2-40B4-BE49-F238E27FC236}">
                <a16:creationId xmlns:a16="http://schemas.microsoft.com/office/drawing/2014/main" id="{42BF928C-1A47-4439-93D4-546CC110842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017746" y="4448030"/>
            <a:ext cx="1795004" cy="1121878"/>
          </a:xfrm>
          <a:prstGeom prst="rect">
            <a:avLst/>
          </a:prstGeom>
        </p:spPr>
      </p:pic>
      <p:sp>
        <p:nvSpPr>
          <p:cNvPr id="81" name="TextBox 80">
            <a:extLst>
              <a:ext uri="{FF2B5EF4-FFF2-40B4-BE49-F238E27FC236}">
                <a16:creationId xmlns:a16="http://schemas.microsoft.com/office/drawing/2014/main" id="{C295D2E9-7636-4DF7-BD81-A78BF864101B}"/>
              </a:ext>
              <a:ext uri="{C183D7F6-B498-43B3-948B-1728B52AA6E4}">
                <adec:decorative xmlns:adec="http://schemas.microsoft.com/office/drawing/2017/decorative" val="1"/>
              </a:ext>
            </a:extLst>
          </p:cNvPr>
          <p:cNvSpPr txBox="1"/>
          <p:nvPr/>
        </p:nvSpPr>
        <p:spPr>
          <a:xfrm>
            <a:off x="4796070" y="4176732"/>
            <a:ext cx="954009" cy="483209"/>
          </a:xfrm>
          <a:prstGeom prst="rect">
            <a:avLst/>
          </a:prstGeom>
          <a:noFill/>
        </p:spPr>
        <p:txBody>
          <a:bodyPr wrap="square" rtlCol="0">
            <a:spAutoFit/>
          </a:bodyPr>
          <a:lstStyle/>
          <a:p>
            <a:r>
              <a:rPr lang="mi-NZ" sz="1270" dirty="0" err="1">
                <a:solidFill>
                  <a:srgbClr val="00B050"/>
                </a:solidFill>
              </a:rPr>
              <a:t>Dining</a:t>
            </a:r>
            <a:r>
              <a:rPr lang="mi-NZ" sz="1270" dirty="0">
                <a:solidFill>
                  <a:srgbClr val="00B050"/>
                </a:solidFill>
              </a:rPr>
              <a:t> </a:t>
            </a:r>
            <a:r>
              <a:rPr lang="mi-NZ" sz="1270" dirty="0" err="1">
                <a:solidFill>
                  <a:srgbClr val="00B050"/>
                </a:solidFill>
              </a:rPr>
              <a:t>room</a:t>
            </a:r>
            <a:endParaRPr lang="en-NZ" sz="1270" dirty="0">
              <a:solidFill>
                <a:srgbClr val="00B050"/>
              </a:solidFill>
            </a:endParaRPr>
          </a:p>
        </p:txBody>
      </p:sp>
      <p:pic>
        <p:nvPicPr>
          <p:cNvPr id="69" name="Picture 68">
            <a:extLst>
              <a:ext uri="{FF2B5EF4-FFF2-40B4-BE49-F238E27FC236}">
                <a16:creationId xmlns:a16="http://schemas.microsoft.com/office/drawing/2014/main" id="{CAA027E1-9273-461A-BFC3-EF5EFCCD919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157214" y="3549377"/>
            <a:ext cx="1717889" cy="1126546"/>
          </a:xfrm>
          <a:prstGeom prst="rect">
            <a:avLst/>
          </a:prstGeom>
        </p:spPr>
      </p:pic>
      <p:sp>
        <p:nvSpPr>
          <p:cNvPr id="89" name="TextBox 88">
            <a:extLst>
              <a:ext uri="{FF2B5EF4-FFF2-40B4-BE49-F238E27FC236}">
                <a16:creationId xmlns:a16="http://schemas.microsoft.com/office/drawing/2014/main" id="{8584CE43-B1D2-4783-B757-6A30A6D8F47C}"/>
              </a:ext>
              <a:ext uri="{C183D7F6-B498-43B3-948B-1728B52AA6E4}">
                <adec:decorative xmlns:adec="http://schemas.microsoft.com/office/drawing/2017/decorative" val="1"/>
              </a:ext>
            </a:extLst>
          </p:cNvPr>
          <p:cNvSpPr txBox="1"/>
          <p:nvPr/>
        </p:nvSpPr>
        <p:spPr>
          <a:xfrm rot="16200000">
            <a:off x="4428474" y="2973346"/>
            <a:ext cx="954009" cy="287771"/>
          </a:xfrm>
          <a:prstGeom prst="rect">
            <a:avLst/>
          </a:prstGeom>
          <a:noFill/>
        </p:spPr>
        <p:txBody>
          <a:bodyPr wrap="square" rtlCol="0">
            <a:spAutoFit/>
          </a:bodyPr>
          <a:lstStyle/>
          <a:p>
            <a:r>
              <a:rPr lang="mi-NZ" sz="1270" dirty="0" err="1">
                <a:solidFill>
                  <a:srgbClr val="00B050"/>
                </a:solidFill>
              </a:rPr>
              <a:t>Hallway</a:t>
            </a:r>
            <a:endParaRPr lang="en-NZ" sz="1270" dirty="0">
              <a:solidFill>
                <a:srgbClr val="00B050"/>
              </a:solidFill>
            </a:endParaRPr>
          </a:p>
        </p:txBody>
      </p:sp>
      <p:pic>
        <p:nvPicPr>
          <p:cNvPr id="70" name="Picture 69">
            <a:extLst>
              <a:ext uri="{FF2B5EF4-FFF2-40B4-BE49-F238E27FC236}">
                <a16:creationId xmlns:a16="http://schemas.microsoft.com/office/drawing/2014/main" id="{D2A6D042-77B4-41C3-BD66-B2ACB88B2ED3}"/>
              </a:ext>
              <a:ext uri="{C183D7F6-B498-43B3-948B-1728B52AA6E4}">
                <adec:decorative xmlns:adec="http://schemas.microsoft.com/office/drawing/2017/decorative" val="1"/>
              </a:ext>
            </a:extLst>
          </p:cNvPr>
          <p:cNvPicPr>
            <a:picLocks noChangeAspect="1"/>
          </p:cNvPicPr>
          <p:nvPr/>
        </p:nvPicPr>
        <p:blipFill rotWithShape="1">
          <a:blip r:embed="rId7"/>
          <a:srcRect l="6719" t="2285" r="7022" b="-1131"/>
          <a:stretch/>
        </p:blipFill>
        <p:spPr>
          <a:xfrm>
            <a:off x="4524966" y="2896245"/>
            <a:ext cx="767166" cy="587919"/>
          </a:xfrm>
          <a:prstGeom prst="rect">
            <a:avLst/>
          </a:prstGeom>
        </p:spPr>
      </p:pic>
      <p:sp>
        <p:nvSpPr>
          <p:cNvPr id="82" name="TextBox 81">
            <a:extLst>
              <a:ext uri="{FF2B5EF4-FFF2-40B4-BE49-F238E27FC236}">
                <a16:creationId xmlns:a16="http://schemas.microsoft.com/office/drawing/2014/main" id="{F47C9EE4-8AAB-4862-8746-0029C66BBF9B}"/>
              </a:ext>
              <a:ext uri="{C183D7F6-B498-43B3-948B-1728B52AA6E4}">
                <adec:decorative xmlns:adec="http://schemas.microsoft.com/office/drawing/2017/decorative" val="1"/>
              </a:ext>
            </a:extLst>
          </p:cNvPr>
          <p:cNvSpPr txBox="1"/>
          <p:nvPr/>
        </p:nvSpPr>
        <p:spPr>
          <a:xfrm>
            <a:off x="6471204" y="2999522"/>
            <a:ext cx="954009" cy="287771"/>
          </a:xfrm>
          <a:prstGeom prst="rect">
            <a:avLst/>
          </a:prstGeom>
          <a:noFill/>
        </p:spPr>
        <p:txBody>
          <a:bodyPr wrap="square" rtlCol="0">
            <a:spAutoFit/>
          </a:bodyPr>
          <a:lstStyle/>
          <a:p>
            <a:r>
              <a:rPr lang="mi-NZ" sz="1270" dirty="0">
                <a:solidFill>
                  <a:srgbClr val="00B050"/>
                </a:solidFill>
              </a:rPr>
              <a:t>B1</a:t>
            </a:r>
            <a:endParaRPr lang="en-NZ" sz="1270" dirty="0">
              <a:solidFill>
                <a:srgbClr val="00B050"/>
              </a:solidFill>
            </a:endParaRPr>
          </a:p>
        </p:txBody>
      </p:sp>
      <p:pic>
        <p:nvPicPr>
          <p:cNvPr id="71" name="Picture 70">
            <a:extLst>
              <a:ext uri="{FF2B5EF4-FFF2-40B4-BE49-F238E27FC236}">
                <a16:creationId xmlns:a16="http://schemas.microsoft.com/office/drawing/2014/main" id="{85DB1CA2-79A8-4681-B0B3-2B6B626FC7A5}"/>
              </a:ext>
              <a:ext uri="{C183D7F6-B498-43B3-948B-1728B52AA6E4}">
                <adec:decorative xmlns:adec="http://schemas.microsoft.com/office/drawing/2017/decorative" val="1"/>
              </a:ext>
            </a:extLst>
          </p:cNvPr>
          <p:cNvPicPr>
            <a:picLocks noChangeAspect="1"/>
          </p:cNvPicPr>
          <p:nvPr/>
        </p:nvPicPr>
        <p:blipFill rotWithShape="1">
          <a:blip r:embed="rId8"/>
          <a:srcRect b="19522"/>
          <a:stretch/>
        </p:blipFill>
        <p:spPr>
          <a:xfrm>
            <a:off x="5343327" y="2697036"/>
            <a:ext cx="1119151" cy="787128"/>
          </a:xfrm>
          <a:prstGeom prst="rect">
            <a:avLst/>
          </a:prstGeom>
        </p:spPr>
      </p:pic>
      <p:sp>
        <p:nvSpPr>
          <p:cNvPr id="83" name="TextBox 82">
            <a:extLst>
              <a:ext uri="{FF2B5EF4-FFF2-40B4-BE49-F238E27FC236}">
                <a16:creationId xmlns:a16="http://schemas.microsoft.com/office/drawing/2014/main" id="{24836F74-E10C-40F4-8DBA-C03EF5CDD5A3}"/>
              </a:ext>
              <a:ext uri="{C183D7F6-B498-43B3-948B-1728B52AA6E4}">
                <adec:decorative xmlns:adec="http://schemas.microsoft.com/office/drawing/2017/decorative" val="1"/>
              </a:ext>
            </a:extLst>
          </p:cNvPr>
          <p:cNvSpPr txBox="1"/>
          <p:nvPr/>
        </p:nvSpPr>
        <p:spPr>
          <a:xfrm>
            <a:off x="6279444" y="2082754"/>
            <a:ext cx="954009" cy="287771"/>
          </a:xfrm>
          <a:prstGeom prst="rect">
            <a:avLst/>
          </a:prstGeom>
          <a:noFill/>
        </p:spPr>
        <p:txBody>
          <a:bodyPr wrap="square" rtlCol="0">
            <a:spAutoFit/>
          </a:bodyPr>
          <a:lstStyle/>
          <a:p>
            <a:r>
              <a:rPr lang="mi-NZ" sz="1270" dirty="0">
                <a:solidFill>
                  <a:srgbClr val="00B050"/>
                </a:solidFill>
              </a:rPr>
              <a:t>B2</a:t>
            </a:r>
            <a:endParaRPr lang="en-NZ" sz="1270" dirty="0">
              <a:solidFill>
                <a:srgbClr val="00B050"/>
              </a:solidFill>
            </a:endParaRPr>
          </a:p>
        </p:txBody>
      </p:sp>
      <p:pic>
        <p:nvPicPr>
          <p:cNvPr id="72" name="Picture 71">
            <a:extLst>
              <a:ext uri="{FF2B5EF4-FFF2-40B4-BE49-F238E27FC236}">
                <a16:creationId xmlns:a16="http://schemas.microsoft.com/office/drawing/2014/main" id="{925BBFC6-AFA1-4D9C-A9AE-C9A019BF8A54}"/>
              </a:ext>
              <a:ext uri="{C183D7F6-B498-43B3-948B-1728B52AA6E4}">
                <adec:decorative xmlns:adec="http://schemas.microsoft.com/office/drawing/2017/decorative" val="1"/>
              </a:ext>
            </a:extLst>
          </p:cNvPr>
          <p:cNvPicPr>
            <a:picLocks noChangeAspect="1"/>
          </p:cNvPicPr>
          <p:nvPr/>
        </p:nvPicPr>
        <p:blipFill rotWithShape="1">
          <a:blip r:embed="rId9"/>
          <a:srcRect l="13186" t="-2036" r="-3062" b="2036"/>
          <a:stretch/>
        </p:blipFill>
        <p:spPr>
          <a:xfrm>
            <a:off x="5217063" y="1902740"/>
            <a:ext cx="890509" cy="669986"/>
          </a:xfrm>
          <a:prstGeom prst="rect">
            <a:avLst/>
          </a:prstGeom>
        </p:spPr>
      </p:pic>
      <p:sp>
        <p:nvSpPr>
          <p:cNvPr id="84" name="TextBox 83">
            <a:extLst>
              <a:ext uri="{FF2B5EF4-FFF2-40B4-BE49-F238E27FC236}">
                <a16:creationId xmlns:a16="http://schemas.microsoft.com/office/drawing/2014/main" id="{3AEE6386-092E-4B47-97D7-63A01DA632BB}"/>
              </a:ext>
              <a:ext uri="{C183D7F6-B498-43B3-948B-1728B52AA6E4}">
                <adec:decorative xmlns:adec="http://schemas.microsoft.com/office/drawing/2017/decorative" val="1"/>
              </a:ext>
            </a:extLst>
          </p:cNvPr>
          <p:cNvSpPr txBox="1"/>
          <p:nvPr/>
        </p:nvSpPr>
        <p:spPr>
          <a:xfrm>
            <a:off x="3573965" y="1985971"/>
            <a:ext cx="401396" cy="287771"/>
          </a:xfrm>
          <a:prstGeom prst="rect">
            <a:avLst/>
          </a:prstGeom>
          <a:noFill/>
        </p:spPr>
        <p:txBody>
          <a:bodyPr wrap="square" rtlCol="0">
            <a:spAutoFit/>
          </a:bodyPr>
          <a:lstStyle/>
          <a:p>
            <a:r>
              <a:rPr lang="mi-NZ" sz="1270" dirty="0">
                <a:solidFill>
                  <a:srgbClr val="00B050"/>
                </a:solidFill>
              </a:rPr>
              <a:t>B3</a:t>
            </a:r>
            <a:endParaRPr lang="en-NZ" sz="1270" dirty="0">
              <a:solidFill>
                <a:srgbClr val="00B050"/>
              </a:solidFill>
            </a:endParaRPr>
          </a:p>
        </p:txBody>
      </p:sp>
      <p:pic>
        <p:nvPicPr>
          <p:cNvPr id="73" name="Picture 72">
            <a:extLst>
              <a:ext uri="{FF2B5EF4-FFF2-40B4-BE49-F238E27FC236}">
                <a16:creationId xmlns:a16="http://schemas.microsoft.com/office/drawing/2014/main" id="{E5C208AF-684B-4594-9004-69AE581A3AB1}"/>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057583" y="1888344"/>
            <a:ext cx="1038462" cy="515769"/>
          </a:xfrm>
          <a:prstGeom prst="rect">
            <a:avLst/>
          </a:prstGeom>
        </p:spPr>
      </p:pic>
      <p:sp>
        <p:nvSpPr>
          <p:cNvPr id="85" name="TextBox 84">
            <a:extLst>
              <a:ext uri="{FF2B5EF4-FFF2-40B4-BE49-F238E27FC236}">
                <a16:creationId xmlns:a16="http://schemas.microsoft.com/office/drawing/2014/main" id="{AFB22476-80EF-4D80-B3DB-CC6FD9FDA302}"/>
              </a:ext>
              <a:ext uri="{C183D7F6-B498-43B3-948B-1728B52AA6E4}">
                <adec:decorative xmlns:adec="http://schemas.microsoft.com/office/drawing/2017/decorative" val="1"/>
              </a:ext>
            </a:extLst>
          </p:cNvPr>
          <p:cNvSpPr txBox="1"/>
          <p:nvPr/>
        </p:nvSpPr>
        <p:spPr>
          <a:xfrm>
            <a:off x="3432335" y="2439348"/>
            <a:ext cx="790240" cy="287771"/>
          </a:xfrm>
          <a:prstGeom prst="rect">
            <a:avLst/>
          </a:prstGeom>
          <a:noFill/>
        </p:spPr>
        <p:txBody>
          <a:bodyPr wrap="square" rtlCol="0">
            <a:spAutoFit/>
          </a:bodyPr>
          <a:lstStyle/>
          <a:p>
            <a:r>
              <a:rPr lang="mi-NZ" sz="1270" dirty="0" err="1">
                <a:solidFill>
                  <a:srgbClr val="00B050"/>
                </a:solidFill>
              </a:rPr>
              <a:t>Toilet</a:t>
            </a:r>
            <a:endParaRPr lang="en-NZ" sz="1270" dirty="0">
              <a:solidFill>
                <a:srgbClr val="00B050"/>
              </a:solidFill>
            </a:endParaRPr>
          </a:p>
        </p:txBody>
      </p:sp>
      <p:pic>
        <p:nvPicPr>
          <p:cNvPr id="74" name="Picture 73">
            <a:extLst>
              <a:ext uri="{FF2B5EF4-FFF2-40B4-BE49-F238E27FC236}">
                <a16:creationId xmlns:a16="http://schemas.microsoft.com/office/drawing/2014/main" id="{BD897F24-5743-4187-9976-078E30B85159}"/>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199867" y="2450542"/>
            <a:ext cx="536433" cy="301887"/>
          </a:xfrm>
          <a:prstGeom prst="rect">
            <a:avLst/>
          </a:prstGeom>
        </p:spPr>
      </p:pic>
      <p:sp>
        <p:nvSpPr>
          <p:cNvPr id="86" name="TextBox 85">
            <a:extLst>
              <a:ext uri="{FF2B5EF4-FFF2-40B4-BE49-F238E27FC236}">
                <a16:creationId xmlns:a16="http://schemas.microsoft.com/office/drawing/2014/main" id="{B3F6F52B-2927-4C8F-93D1-559EDD9ABF2D}"/>
              </a:ext>
              <a:ext uri="{C183D7F6-B498-43B3-948B-1728B52AA6E4}">
                <adec:decorative xmlns:adec="http://schemas.microsoft.com/office/drawing/2017/decorative" val="1"/>
              </a:ext>
            </a:extLst>
          </p:cNvPr>
          <p:cNvSpPr txBox="1"/>
          <p:nvPr/>
        </p:nvSpPr>
        <p:spPr>
          <a:xfrm>
            <a:off x="3193516" y="3049193"/>
            <a:ext cx="954009" cy="287771"/>
          </a:xfrm>
          <a:prstGeom prst="rect">
            <a:avLst/>
          </a:prstGeom>
          <a:noFill/>
        </p:spPr>
        <p:txBody>
          <a:bodyPr wrap="square" rtlCol="0">
            <a:spAutoFit/>
          </a:bodyPr>
          <a:lstStyle/>
          <a:p>
            <a:r>
              <a:rPr lang="mi-NZ" sz="1270" dirty="0" err="1">
                <a:solidFill>
                  <a:srgbClr val="00B050"/>
                </a:solidFill>
              </a:rPr>
              <a:t>Bathroom</a:t>
            </a:r>
            <a:endParaRPr lang="en-NZ" sz="1270" dirty="0">
              <a:solidFill>
                <a:srgbClr val="00B050"/>
              </a:solidFill>
            </a:endParaRPr>
          </a:p>
        </p:txBody>
      </p:sp>
      <p:pic>
        <p:nvPicPr>
          <p:cNvPr id="75" name="Picture 74">
            <a:extLst>
              <a:ext uri="{FF2B5EF4-FFF2-40B4-BE49-F238E27FC236}">
                <a16:creationId xmlns:a16="http://schemas.microsoft.com/office/drawing/2014/main" id="{9C7BDB04-0E00-4284-A80C-4B6FA5BEEBC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4089689" y="2835063"/>
            <a:ext cx="355676" cy="729526"/>
          </a:xfrm>
          <a:prstGeom prst="rect">
            <a:avLst/>
          </a:prstGeom>
        </p:spPr>
      </p:pic>
      <p:sp>
        <p:nvSpPr>
          <p:cNvPr id="90" name="TextBox 89">
            <a:extLst>
              <a:ext uri="{FF2B5EF4-FFF2-40B4-BE49-F238E27FC236}">
                <a16:creationId xmlns:a16="http://schemas.microsoft.com/office/drawing/2014/main" id="{B8D5CFC4-2F60-4D06-806A-3E0E9FEDB21C}"/>
              </a:ext>
              <a:ext uri="{C183D7F6-B498-43B3-948B-1728B52AA6E4}">
                <adec:decorative xmlns:adec="http://schemas.microsoft.com/office/drawing/2017/decorative" val="1"/>
              </a:ext>
            </a:extLst>
          </p:cNvPr>
          <p:cNvSpPr txBox="1"/>
          <p:nvPr/>
        </p:nvSpPr>
        <p:spPr>
          <a:xfrm>
            <a:off x="4021917" y="4680799"/>
            <a:ext cx="954009" cy="287771"/>
          </a:xfrm>
          <a:prstGeom prst="rect">
            <a:avLst/>
          </a:prstGeom>
          <a:noFill/>
        </p:spPr>
        <p:txBody>
          <a:bodyPr wrap="square" rtlCol="0">
            <a:spAutoFit/>
          </a:bodyPr>
          <a:lstStyle/>
          <a:p>
            <a:r>
              <a:rPr lang="mi-NZ" sz="1270" dirty="0" err="1">
                <a:solidFill>
                  <a:srgbClr val="00B050"/>
                </a:solidFill>
              </a:rPr>
              <a:t>Kitchen</a:t>
            </a:r>
            <a:endParaRPr lang="en-NZ" sz="1270" dirty="0">
              <a:solidFill>
                <a:srgbClr val="00B050"/>
              </a:solidFill>
            </a:endParaRPr>
          </a:p>
        </p:txBody>
      </p:sp>
      <p:pic>
        <p:nvPicPr>
          <p:cNvPr id="76" name="Picture 75">
            <a:extLst>
              <a:ext uri="{FF2B5EF4-FFF2-40B4-BE49-F238E27FC236}">
                <a16:creationId xmlns:a16="http://schemas.microsoft.com/office/drawing/2014/main" id="{95844C1A-B3A7-4E8C-8197-096DA09924D8}"/>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4043564" y="4006197"/>
            <a:ext cx="669269" cy="677874"/>
          </a:xfrm>
          <a:prstGeom prst="rect">
            <a:avLst/>
          </a:prstGeom>
        </p:spPr>
      </p:pic>
      <p:sp>
        <p:nvSpPr>
          <p:cNvPr id="87" name="TextBox 86">
            <a:extLst>
              <a:ext uri="{FF2B5EF4-FFF2-40B4-BE49-F238E27FC236}">
                <a16:creationId xmlns:a16="http://schemas.microsoft.com/office/drawing/2014/main" id="{74BDA350-C701-41C3-8A77-F05B6BFBCBCE}"/>
              </a:ext>
              <a:ext uri="{C183D7F6-B498-43B3-948B-1728B52AA6E4}">
                <adec:decorative xmlns:adec="http://schemas.microsoft.com/office/drawing/2017/decorative" val="1"/>
              </a:ext>
            </a:extLst>
          </p:cNvPr>
          <p:cNvSpPr txBox="1"/>
          <p:nvPr/>
        </p:nvSpPr>
        <p:spPr>
          <a:xfrm>
            <a:off x="3193516" y="3635250"/>
            <a:ext cx="954009" cy="287771"/>
          </a:xfrm>
          <a:prstGeom prst="rect">
            <a:avLst/>
          </a:prstGeom>
          <a:noFill/>
        </p:spPr>
        <p:txBody>
          <a:bodyPr wrap="square" rtlCol="0">
            <a:spAutoFit/>
          </a:bodyPr>
          <a:lstStyle/>
          <a:p>
            <a:r>
              <a:rPr lang="mi-NZ" sz="1270" dirty="0" err="1">
                <a:solidFill>
                  <a:srgbClr val="00B050"/>
                </a:solidFill>
              </a:rPr>
              <a:t>Garage</a:t>
            </a:r>
            <a:endParaRPr lang="en-NZ" sz="1270" dirty="0">
              <a:solidFill>
                <a:srgbClr val="00B050"/>
              </a:solidFill>
            </a:endParaRPr>
          </a:p>
        </p:txBody>
      </p:sp>
      <p:pic>
        <p:nvPicPr>
          <p:cNvPr id="77" name="Picture 76">
            <a:extLst>
              <a:ext uri="{FF2B5EF4-FFF2-40B4-BE49-F238E27FC236}">
                <a16:creationId xmlns:a16="http://schemas.microsoft.com/office/drawing/2014/main" id="{D6751CA6-3920-40AE-B2DC-6CDAC4DEF9EF}"/>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3300496" y="3962701"/>
            <a:ext cx="686630" cy="949059"/>
          </a:xfrm>
          <a:prstGeom prst="rect">
            <a:avLst/>
          </a:prstGeom>
        </p:spPr>
      </p:pic>
      <p:sp>
        <p:nvSpPr>
          <p:cNvPr id="88" name="TextBox 87">
            <a:extLst>
              <a:ext uri="{FF2B5EF4-FFF2-40B4-BE49-F238E27FC236}">
                <a16:creationId xmlns:a16="http://schemas.microsoft.com/office/drawing/2014/main" id="{60E7B8A9-09B8-4CA9-9AAA-26BB56C03C78}"/>
              </a:ext>
              <a:ext uri="{C183D7F6-B498-43B3-948B-1728B52AA6E4}">
                <adec:decorative xmlns:adec="http://schemas.microsoft.com/office/drawing/2017/decorative" val="1"/>
              </a:ext>
            </a:extLst>
          </p:cNvPr>
          <p:cNvSpPr txBox="1"/>
          <p:nvPr/>
        </p:nvSpPr>
        <p:spPr>
          <a:xfrm>
            <a:off x="2633155" y="5382296"/>
            <a:ext cx="954009" cy="287771"/>
          </a:xfrm>
          <a:prstGeom prst="rect">
            <a:avLst/>
          </a:prstGeom>
          <a:noFill/>
        </p:spPr>
        <p:txBody>
          <a:bodyPr wrap="square" rtlCol="0">
            <a:spAutoFit/>
          </a:bodyPr>
          <a:lstStyle/>
          <a:p>
            <a:r>
              <a:rPr lang="mi-NZ" sz="1270" dirty="0" err="1">
                <a:solidFill>
                  <a:srgbClr val="00B050"/>
                </a:solidFill>
              </a:rPr>
              <a:t>Driveway</a:t>
            </a:r>
            <a:endParaRPr lang="en-NZ" sz="1270" dirty="0">
              <a:solidFill>
                <a:srgbClr val="00B050"/>
              </a:solidFill>
            </a:endParaRPr>
          </a:p>
        </p:txBody>
      </p:sp>
      <p:pic>
        <p:nvPicPr>
          <p:cNvPr id="78" name="Picture 77">
            <a:extLst>
              <a:ext uri="{FF2B5EF4-FFF2-40B4-BE49-F238E27FC236}">
                <a16:creationId xmlns:a16="http://schemas.microsoft.com/office/drawing/2014/main" id="{6008408A-9F7F-414C-8D6C-C5A31F409ECE}"/>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3354777" y="5384572"/>
            <a:ext cx="490316" cy="490316"/>
          </a:xfrm>
          <a:prstGeom prst="rect">
            <a:avLst/>
          </a:prstGeom>
        </p:spPr>
      </p:pic>
      <p:sp>
        <p:nvSpPr>
          <p:cNvPr id="45" name="Line 18">
            <a:extLst>
              <a:ext uri="{FF2B5EF4-FFF2-40B4-BE49-F238E27FC236}">
                <a16:creationId xmlns:a16="http://schemas.microsoft.com/office/drawing/2014/main" id="{80B0BFEC-DA75-48B9-B61C-C46DFBB4AADE}"/>
              </a:ext>
              <a:ext uri="{C183D7F6-B498-43B3-948B-1728B52AA6E4}">
                <adec:decorative xmlns:adec="http://schemas.microsoft.com/office/drawing/2017/decorative" val="1"/>
              </a:ext>
            </a:extLst>
          </p:cNvPr>
          <p:cNvSpPr>
            <a:spLocks noChangeShapeType="1"/>
          </p:cNvSpPr>
          <p:nvPr/>
        </p:nvSpPr>
        <p:spPr bwMode="auto">
          <a:xfrm>
            <a:off x="4016472" y="2765934"/>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8" name="Line 51">
            <a:extLst>
              <a:ext uri="{FF2B5EF4-FFF2-40B4-BE49-F238E27FC236}">
                <a16:creationId xmlns:a16="http://schemas.microsoft.com/office/drawing/2014/main" id="{EB2FD239-2068-4CDB-A773-1BCEC4E1E36B}"/>
              </a:ext>
              <a:ext uri="{C183D7F6-B498-43B3-948B-1728B52AA6E4}">
                <adec:decorative xmlns:adec="http://schemas.microsoft.com/office/drawing/2017/decorative" val="1"/>
              </a:ext>
            </a:extLst>
          </p:cNvPr>
          <p:cNvSpPr>
            <a:spLocks noChangeShapeType="1"/>
          </p:cNvSpPr>
          <p:nvPr/>
        </p:nvSpPr>
        <p:spPr bwMode="auto">
          <a:xfrm flipH="1">
            <a:off x="3233029" y="3614183"/>
            <a:ext cx="78344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19" name="Line 52">
            <a:extLst>
              <a:ext uri="{FF2B5EF4-FFF2-40B4-BE49-F238E27FC236}">
                <a16:creationId xmlns:a16="http://schemas.microsoft.com/office/drawing/2014/main" id="{A9C9370F-6D8D-42B9-A278-96EE3CC61EBB}"/>
              </a:ext>
              <a:ext uri="{C183D7F6-B498-43B3-948B-1728B52AA6E4}">
                <adec:decorative xmlns:adec="http://schemas.microsoft.com/office/drawing/2017/decorative" val="1"/>
              </a:ext>
            </a:extLst>
          </p:cNvPr>
          <p:cNvSpPr>
            <a:spLocks noChangeShapeType="1"/>
          </p:cNvSpPr>
          <p:nvPr/>
        </p:nvSpPr>
        <p:spPr bwMode="auto">
          <a:xfrm>
            <a:off x="3233029" y="3614184"/>
            <a:ext cx="0" cy="1633131"/>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6" name="Line 6">
            <a:extLst>
              <a:ext uri="{FF2B5EF4-FFF2-40B4-BE49-F238E27FC236}">
                <a16:creationId xmlns:a16="http://schemas.microsoft.com/office/drawing/2014/main" id="{71BEC6DB-54A5-424A-96EC-7B9EF4495359}"/>
              </a:ext>
              <a:ext uri="{C183D7F6-B498-43B3-948B-1728B52AA6E4}">
                <adec:decorative xmlns:adec="http://schemas.microsoft.com/office/drawing/2017/decorative" val="1"/>
              </a:ext>
            </a:extLst>
          </p:cNvPr>
          <p:cNvSpPr>
            <a:spLocks noChangeShapeType="1"/>
          </p:cNvSpPr>
          <p:nvPr/>
        </p:nvSpPr>
        <p:spPr bwMode="auto">
          <a:xfrm>
            <a:off x="8590392" y="3549376"/>
            <a:ext cx="0" cy="2678681"/>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7" name="Line 7">
            <a:extLst>
              <a:ext uri="{FF2B5EF4-FFF2-40B4-BE49-F238E27FC236}">
                <a16:creationId xmlns:a16="http://schemas.microsoft.com/office/drawing/2014/main" id="{985E1A30-4DFC-480B-89C0-1713EC232201}"/>
              </a:ext>
              <a:ext uri="{C183D7F6-B498-43B3-948B-1728B52AA6E4}">
                <adec:decorative xmlns:adec="http://schemas.microsoft.com/office/drawing/2017/decorative" val="1"/>
              </a:ext>
            </a:extLst>
          </p:cNvPr>
          <p:cNvSpPr>
            <a:spLocks noChangeShapeType="1"/>
          </p:cNvSpPr>
          <p:nvPr/>
        </p:nvSpPr>
        <p:spPr bwMode="auto">
          <a:xfrm flipH="1">
            <a:off x="6630346" y="6228057"/>
            <a:ext cx="196004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8" name="Line 8">
            <a:extLst>
              <a:ext uri="{FF2B5EF4-FFF2-40B4-BE49-F238E27FC236}">
                <a16:creationId xmlns:a16="http://schemas.microsoft.com/office/drawing/2014/main" id="{EE2DA39F-9C8E-481D-8849-041C60F68E5A}"/>
              </a:ext>
              <a:ext uri="{C183D7F6-B498-43B3-948B-1728B52AA6E4}">
                <adec:decorative xmlns:adec="http://schemas.microsoft.com/office/drawing/2017/decorative" val="1"/>
              </a:ext>
            </a:extLst>
          </p:cNvPr>
          <p:cNvSpPr>
            <a:spLocks noChangeShapeType="1"/>
          </p:cNvSpPr>
          <p:nvPr/>
        </p:nvSpPr>
        <p:spPr bwMode="auto">
          <a:xfrm flipV="1">
            <a:off x="6630346" y="5574229"/>
            <a:ext cx="0" cy="65382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5" name="Line 5">
            <a:extLst>
              <a:ext uri="{FF2B5EF4-FFF2-40B4-BE49-F238E27FC236}">
                <a16:creationId xmlns:a16="http://schemas.microsoft.com/office/drawing/2014/main" id="{F60353D0-E0F7-4465-BC7E-89A578AB1191}"/>
              </a:ext>
              <a:ext uri="{C183D7F6-B498-43B3-948B-1728B52AA6E4}">
                <adec:decorative xmlns:adec="http://schemas.microsoft.com/office/drawing/2017/decorative" val="1"/>
              </a:ext>
            </a:extLst>
          </p:cNvPr>
          <p:cNvSpPr>
            <a:spLocks noChangeShapeType="1"/>
          </p:cNvSpPr>
          <p:nvPr/>
        </p:nvSpPr>
        <p:spPr bwMode="auto">
          <a:xfrm>
            <a:off x="5128269" y="3549376"/>
            <a:ext cx="346212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39" name="Line 9">
            <a:extLst>
              <a:ext uri="{FF2B5EF4-FFF2-40B4-BE49-F238E27FC236}">
                <a16:creationId xmlns:a16="http://schemas.microsoft.com/office/drawing/2014/main" id="{35B2220B-9189-476B-B7F2-18524C5AD5AF}"/>
              </a:ext>
              <a:ext uri="{C183D7F6-B498-43B3-948B-1728B52AA6E4}">
                <adec:decorative xmlns:adec="http://schemas.microsoft.com/office/drawing/2017/decorative" val="1"/>
              </a:ext>
            </a:extLst>
          </p:cNvPr>
          <p:cNvSpPr>
            <a:spLocks noChangeShapeType="1"/>
          </p:cNvSpPr>
          <p:nvPr/>
        </p:nvSpPr>
        <p:spPr bwMode="auto">
          <a:xfrm flipV="1">
            <a:off x="6630346" y="4659733"/>
            <a:ext cx="0" cy="653829"/>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0" name="Line 11">
            <a:extLst>
              <a:ext uri="{FF2B5EF4-FFF2-40B4-BE49-F238E27FC236}">
                <a16:creationId xmlns:a16="http://schemas.microsoft.com/office/drawing/2014/main" id="{9FBDE6E6-6B5E-4513-AAEA-D23A36A58F42}"/>
              </a:ext>
              <a:ext uri="{C183D7F6-B498-43B3-948B-1728B52AA6E4}">
                <adec:decorative xmlns:adec="http://schemas.microsoft.com/office/drawing/2017/decorative" val="1"/>
              </a:ext>
            </a:extLst>
          </p:cNvPr>
          <p:cNvSpPr>
            <a:spLocks noChangeShapeType="1"/>
          </p:cNvSpPr>
          <p:nvPr/>
        </p:nvSpPr>
        <p:spPr bwMode="auto">
          <a:xfrm flipV="1">
            <a:off x="6107571" y="1851438"/>
            <a:ext cx="0" cy="1697938"/>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1" name="Line 12">
            <a:extLst>
              <a:ext uri="{FF2B5EF4-FFF2-40B4-BE49-F238E27FC236}">
                <a16:creationId xmlns:a16="http://schemas.microsoft.com/office/drawing/2014/main" id="{13E84CD6-FD97-413E-BD74-C4DE257FEAC4}"/>
              </a:ext>
              <a:ext uri="{C183D7F6-B498-43B3-948B-1728B52AA6E4}">
                <adec:decorative xmlns:adec="http://schemas.microsoft.com/office/drawing/2017/decorative" val="1"/>
              </a:ext>
            </a:extLst>
          </p:cNvPr>
          <p:cNvSpPr>
            <a:spLocks noChangeShapeType="1"/>
          </p:cNvSpPr>
          <p:nvPr/>
        </p:nvSpPr>
        <p:spPr bwMode="auto">
          <a:xfrm flipH="1">
            <a:off x="4016471" y="1851438"/>
            <a:ext cx="20911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2" name="Line 13">
            <a:extLst>
              <a:ext uri="{FF2B5EF4-FFF2-40B4-BE49-F238E27FC236}">
                <a16:creationId xmlns:a16="http://schemas.microsoft.com/office/drawing/2014/main" id="{53669BD1-1B0A-4E0E-A85C-F2E724CFFAB1}"/>
              </a:ext>
              <a:ext uri="{C183D7F6-B498-43B3-948B-1728B52AA6E4}">
                <adec:decorative xmlns:adec="http://schemas.microsoft.com/office/drawing/2017/decorative" val="1"/>
              </a:ext>
            </a:extLst>
          </p:cNvPr>
          <p:cNvSpPr>
            <a:spLocks noChangeShapeType="1"/>
          </p:cNvSpPr>
          <p:nvPr/>
        </p:nvSpPr>
        <p:spPr bwMode="auto">
          <a:xfrm>
            <a:off x="4016472" y="1851438"/>
            <a:ext cx="0" cy="2024853"/>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3" name="Line 16">
            <a:extLst>
              <a:ext uri="{FF2B5EF4-FFF2-40B4-BE49-F238E27FC236}">
                <a16:creationId xmlns:a16="http://schemas.microsoft.com/office/drawing/2014/main" id="{F7C215FD-52CD-420C-9160-6114D81DC9FC}"/>
              </a:ext>
              <a:ext uri="{C183D7F6-B498-43B3-948B-1728B52AA6E4}">
                <adec:decorative xmlns:adec="http://schemas.microsoft.com/office/drawing/2017/decorative" val="1"/>
              </a:ext>
            </a:extLst>
          </p:cNvPr>
          <p:cNvSpPr>
            <a:spLocks noChangeShapeType="1"/>
          </p:cNvSpPr>
          <p:nvPr/>
        </p:nvSpPr>
        <p:spPr bwMode="auto">
          <a:xfrm>
            <a:off x="5128268" y="1851438"/>
            <a:ext cx="0" cy="52277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4" name="Line 17">
            <a:extLst>
              <a:ext uri="{FF2B5EF4-FFF2-40B4-BE49-F238E27FC236}">
                <a16:creationId xmlns:a16="http://schemas.microsoft.com/office/drawing/2014/main" id="{C28F9038-6D75-4CF3-8F91-F87CB298527E}"/>
              </a:ext>
              <a:ext uri="{C183D7F6-B498-43B3-948B-1728B52AA6E4}">
                <adec:decorative xmlns:adec="http://schemas.microsoft.com/office/drawing/2017/decorative" val="1"/>
              </a:ext>
            </a:extLst>
          </p:cNvPr>
          <p:cNvSpPr>
            <a:spLocks noChangeShapeType="1"/>
          </p:cNvSpPr>
          <p:nvPr/>
        </p:nvSpPr>
        <p:spPr bwMode="auto">
          <a:xfrm>
            <a:off x="4016472" y="2439020"/>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6" name="Line 19">
            <a:extLst>
              <a:ext uri="{FF2B5EF4-FFF2-40B4-BE49-F238E27FC236}">
                <a16:creationId xmlns:a16="http://schemas.microsoft.com/office/drawing/2014/main" id="{EA11675F-63FB-46BF-90D3-3CCAE448AF48}"/>
              </a:ext>
              <a:ext uri="{C183D7F6-B498-43B3-948B-1728B52AA6E4}">
                <adec:decorative xmlns:adec="http://schemas.microsoft.com/office/drawing/2017/decorative" val="1"/>
              </a:ext>
            </a:extLst>
          </p:cNvPr>
          <p:cNvSpPr>
            <a:spLocks noChangeShapeType="1"/>
          </p:cNvSpPr>
          <p:nvPr/>
        </p:nvSpPr>
        <p:spPr bwMode="auto">
          <a:xfrm>
            <a:off x="4016472" y="3614183"/>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7" name="Line 20">
            <a:extLst>
              <a:ext uri="{FF2B5EF4-FFF2-40B4-BE49-F238E27FC236}">
                <a16:creationId xmlns:a16="http://schemas.microsoft.com/office/drawing/2014/main" id="{8521D4FC-C8E3-4E4D-B735-30FBB680ACA6}"/>
              </a:ext>
              <a:ext uri="{C183D7F6-B498-43B3-948B-1728B52AA6E4}">
                <adec:decorative xmlns:adec="http://schemas.microsoft.com/office/drawing/2017/decorative" val="1"/>
              </a:ext>
            </a:extLst>
          </p:cNvPr>
          <p:cNvSpPr>
            <a:spLocks noChangeShapeType="1"/>
          </p:cNvSpPr>
          <p:nvPr/>
        </p:nvSpPr>
        <p:spPr bwMode="auto">
          <a:xfrm>
            <a:off x="4735107" y="3015080"/>
            <a:ext cx="0" cy="58758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8" name="Line 21">
            <a:extLst>
              <a:ext uri="{FF2B5EF4-FFF2-40B4-BE49-F238E27FC236}">
                <a16:creationId xmlns:a16="http://schemas.microsoft.com/office/drawing/2014/main" id="{AE079878-DC06-419B-BB2B-E904E617C693}"/>
              </a:ext>
              <a:ext uri="{C183D7F6-B498-43B3-948B-1728B52AA6E4}">
                <adec:decorative xmlns:adec="http://schemas.microsoft.com/office/drawing/2017/decorative" val="1"/>
              </a:ext>
            </a:extLst>
          </p:cNvPr>
          <p:cNvSpPr>
            <a:spLocks noChangeShapeType="1"/>
          </p:cNvSpPr>
          <p:nvPr/>
        </p:nvSpPr>
        <p:spPr bwMode="auto">
          <a:xfrm>
            <a:off x="4016472" y="4136958"/>
            <a:ext cx="0" cy="1110357"/>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49" name="Line 22">
            <a:extLst>
              <a:ext uri="{FF2B5EF4-FFF2-40B4-BE49-F238E27FC236}">
                <a16:creationId xmlns:a16="http://schemas.microsoft.com/office/drawing/2014/main" id="{DEB1531B-E02B-4E84-90F4-05518E404864}"/>
              </a:ext>
              <a:ext uri="{C183D7F6-B498-43B3-948B-1728B52AA6E4}">
                <adec:decorative xmlns:adec="http://schemas.microsoft.com/office/drawing/2017/decorative" val="1"/>
              </a:ext>
            </a:extLst>
          </p:cNvPr>
          <p:cNvSpPr>
            <a:spLocks noChangeShapeType="1"/>
          </p:cNvSpPr>
          <p:nvPr/>
        </p:nvSpPr>
        <p:spPr bwMode="auto">
          <a:xfrm>
            <a:off x="4016472" y="5247314"/>
            <a:ext cx="71863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0" name="Line 23">
            <a:extLst>
              <a:ext uri="{FF2B5EF4-FFF2-40B4-BE49-F238E27FC236}">
                <a16:creationId xmlns:a16="http://schemas.microsoft.com/office/drawing/2014/main" id="{7FD2E791-6560-4A47-807D-02071CB8398F}"/>
              </a:ext>
              <a:ext uri="{C183D7F6-B498-43B3-948B-1728B52AA6E4}">
                <adec:decorative xmlns:adec="http://schemas.microsoft.com/office/drawing/2017/decorative" val="1"/>
              </a:ext>
            </a:extLst>
          </p:cNvPr>
          <p:cNvSpPr>
            <a:spLocks noChangeShapeType="1"/>
          </p:cNvSpPr>
          <p:nvPr/>
        </p:nvSpPr>
        <p:spPr bwMode="auto">
          <a:xfrm flipV="1">
            <a:off x="4735107" y="4332819"/>
            <a:ext cx="0" cy="91449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1" name="Line 24">
            <a:extLst>
              <a:ext uri="{FF2B5EF4-FFF2-40B4-BE49-F238E27FC236}">
                <a16:creationId xmlns:a16="http://schemas.microsoft.com/office/drawing/2014/main" id="{42171EE6-480C-4D91-B1CC-E1870B558EB9}"/>
              </a:ext>
              <a:ext uri="{C183D7F6-B498-43B3-948B-1728B52AA6E4}">
                <adec:decorative xmlns:adec="http://schemas.microsoft.com/office/drawing/2017/decorative" val="1"/>
              </a:ext>
            </a:extLst>
          </p:cNvPr>
          <p:cNvSpPr>
            <a:spLocks noChangeShapeType="1"/>
          </p:cNvSpPr>
          <p:nvPr/>
        </p:nvSpPr>
        <p:spPr bwMode="auto">
          <a:xfrm>
            <a:off x="4735107" y="3614184"/>
            <a:ext cx="0" cy="45796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2" name="Line 25">
            <a:extLst>
              <a:ext uri="{FF2B5EF4-FFF2-40B4-BE49-F238E27FC236}">
                <a16:creationId xmlns:a16="http://schemas.microsoft.com/office/drawing/2014/main" id="{9B352F62-365A-4A8E-803C-5F10DA10F758}"/>
              </a:ext>
              <a:ext uri="{C183D7F6-B498-43B3-948B-1728B52AA6E4}">
                <adec:decorative xmlns:adec="http://schemas.microsoft.com/office/drawing/2017/decorative" val="1"/>
              </a:ext>
            </a:extLst>
          </p:cNvPr>
          <p:cNvSpPr>
            <a:spLocks noChangeShapeType="1"/>
          </p:cNvSpPr>
          <p:nvPr/>
        </p:nvSpPr>
        <p:spPr bwMode="auto">
          <a:xfrm>
            <a:off x="4735107" y="4659733"/>
            <a:ext cx="1437271"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4" name="Line 56">
            <a:extLst>
              <a:ext uri="{FF2B5EF4-FFF2-40B4-BE49-F238E27FC236}">
                <a16:creationId xmlns:a16="http://schemas.microsoft.com/office/drawing/2014/main" id="{5EEC14F2-8734-4B1F-A58A-6C8C959AB8A1}"/>
              </a:ext>
              <a:ext uri="{C183D7F6-B498-43B3-948B-1728B52AA6E4}">
                <adec:decorative xmlns:adec="http://schemas.microsoft.com/office/drawing/2017/decorative" val="1"/>
              </a:ext>
            </a:extLst>
          </p:cNvPr>
          <p:cNvSpPr>
            <a:spLocks noChangeShapeType="1"/>
          </p:cNvSpPr>
          <p:nvPr/>
        </p:nvSpPr>
        <p:spPr bwMode="auto">
          <a:xfrm flipH="1">
            <a:off x="6042764" y="5051454"/>
            <a:ext cx="58758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5" name="Line 57">
            <a:extLst>
              <a:ext uri="{FF2B5EF4-FFF2-40B4-BE49-F238E27FC236}">
                <a16:creationId xmlns:a16="http://schemas.microsoft.com/office/drawing/2014/main" id="{4AE6DB7F-8E21-49A2-8CC2-5C657BFEB39D}"/>
              </a:ext>
              <a:ext uri="{C183D7F6-B498-43B3-948B-1728B52AA6E4}">
                <adec:decorative xmlns:adec="http://schemas.microsoft.com/office/drawing/2017/decorative" val="1"/>
              </a:ext>
            </a:extLst>
          </p:cNvPr>
          <p:cNvSpPr>
            <a:spLocks noChangeShapeType="1"/>
          </p:cNvSpPr>
          <p:nvPr/>
        </p:nvSpPr>
        <p:spPr bwMode="auto">
          <a:xfrm>
            <a:off x="6042764" y="5051454"/>
            <a:ext cx="0" cy="849689"/>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56" name="Line 58">
            <a:extLst>
              <a:ext uri="{FF2B5EF4-FFF2-40B4-BE49-F238E27FC236}">
                <a16:creationId xmlns:a16="http://schemas.microsoft.com/office/drawing/2014/main" id="{827AC32C-64B1-47AD-B890-E8D92FEB5CD5}"/>
              </a:ext>
              <a:ext uri="{C183D7F6-B498-43B3-948B-1728B52AA6E4}">
                <adec:decorative xmlns:adec="http://schemas.microsoft.com/office/drawing/2017/decorative" val="1"/>
              </a:ext>
            </a:extLst>
          </p:cNvPr>
          <p:cNvSpPr>
            <a:spLocks noChangeShapeType="1"/>
          </p:cNvSpPr>
          <p:nvPr/>
        </p:nvSpPr>
        <p:spPr bwMode="auto">
          <a:xfrm>
            <a:off x="6042764" y="5901143"/>
            <a:ext cx="58758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61" name="Rectangle 83">
            <a:extLst>
              <a:ext uri="{FF2B5EF4-FFF2-40B4-BE49-F238E27FC236}">
                <a16:creationId xmlns:a16="http://schemas.microsoft.com/office/drawing/2014/main" id="{489228B8-3978-4A02-913D-6CAAAC208DCB}"/>
              </a:ext>
              <a:ext uri="{C183D7F6-B498-43B3-948B-1728B52AA6E4}">
                <adec:decorative xmlns:adec="http://schemas.microsoft.com/office/drawing/2017/decorative" val="1"/>
              </a:ext>
            </a:extLst>
          </p:cNvPr>
          <p:cNvSpPr>
            <a:spLocks noChangeArrowheads="1"/>
          </p:cNvSpPr>
          <p:nvPr/>
        </p:nvSpPr>
        <p:spPr bwMode="auto">
          <a:xfrm>
            <a:off x="3398647" y="5247314"/>
            <a:ext cx="131054" cy="914496"/>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
        <p:nvSpPr>
          <p:cNvPr id="62" name="Rectangle 84">
            <a:extLst>
              <a:ext uri="{FF2B5EF4-FFF2-40B4-BE49-F238E27FC236}">
                <a16:creationId xmlns:a16="http://schemas.microsoft.com/office/drawing/2014/main" id="{D8B30C03-8889-476C-B9E6-D60DA8B2431F}"/>
              </a:ext>
              <a:ext uri="{C183D7F6-B498-43B3-948B-1728B52AA6E4}">
                <adec:decorative xmlns:adec="http://schemas.microsoft.com/office/drawing/2017/decorative" val="1"/>
              </a:ext>
            </a:extLst>
          </p:cNvPr>
          <p:cNvSpPr>
            <a:spLocks noChangeArrowheads="1"/>
          </p:cNvSpPr>
          <p:nvPr/>
        </p:nvSpPr>
        <p:spPr bwMode="auto">
          <a:xfrm>
            <a:off x="3689557" y="5255955"/>
            <a:ext cx="131054" cy="914496"/>
          </a:xfrm>
          <a:prstGeom prst="rect">
            <a:avLst/>
          </a:prstGeom>
          <a:noFill/>
          <a:ln w="9525" algn="ctr">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b="1">
                <a:solidFill>
                  <a:srgbClr val="020001"/>
                </a:solidFill>
                <a:latin typeface="Times New Roman" pitchFamily="18" charset="0"/>
              </a:defRPr>
            </a:lvl1pPr>
            <a:lvl2pPr marL="742950" indent="-285750">
              <a:defRPr sz="2400" b="1">
                <a:solidFill>
                  <a:srgbClr val="020001"/>
                </a:solidFill>
                <a:latin typeface="Times New Roman" pitchFamily="18" charset="0"/>
              </a:defRPr>
            </a:lvl2pPr>
            <a:lvl3pPr marL="1143000" indent="-228600">
              <a:defRPr sz="2400" b="1">
                <a:solidFill>
                  <a:srgbClr val="020001"/>
                </a:solidFill>
                <a:latin typeface="Times New Roman" pitchFamily="18" charset="0"/>
              </a:defRPr>
            </a:lvl3pPr>
            <a:lvl4pPr marL="1600200" indent="-228600">
              <a:defRPr sz="2400" b="1">
                <a:solidFill>
                  <a:srgbClr val="020001"/>
                </a:solidFill>
                <a:latin typeface="Times New Roman" pitchFamily="18" charset="0"/>
              </a:defRPr>
            </a:lvl4pPr>
            <a:lvl5pPr marL="2057400" indent="-228600">
              <a:defRPr sz="2400" b="1">
                <a:solidFill>
                  <a:srgbClr val="020001"/>
                </a:solidFill>
                <a:latin typeface="Times New Roman" pitchFamily="18" charset="0"/>
              </a:defRPr>
            </a:lvl5pPr>
            <a:lvl6pPr marL="2514600" indent="-228600" eaLnBrk="0" fontAlgn="base" hangingPunct="0">
              <a:spcBef>
                <a:spcPct val="50000"/>
              </a:spcBef>
              <a:spcAft>
                <a:spcPct val="0"/>
              </a:spcAft>
              <a:defRPr sz="2400" b="1">
                <a:solidFill>
                  <a:srgbClr val="020001"/>
                </a:solidFill>
                <a:latin typeface="Times New Roman" pitchFamily="18" charset="0"/>
              </a:defRPr>
            </a:lvl6pPr>
            <a:lvl7pPr marL="2971800" indent="-228600" eaLnBrk="0" fontAlgn="base" hangingPunct="0">
              <a:spcBef>
                <a:spcPct val="50000"/>
              </a:spcBef>
              <a:spcAft>
                <a:spcPct val="0"/>
              </a:spcAft>
              <a:defRPr sz="2400" b="1">
                <a:solidFill>
                  <a:srgbClr val="020001"/>
                </a:solidFill>
                <a:latin typeface="Times New Roman" pitchFamily="18" charset="0"/>
              </a:defRPr>
            </a:lvl7pPr>
            <a:lvl8pPr marL="3429000" indent="-228600" eaLnBrk="0" fontAlgn="base" hangingPunct="0">
              <a:spcBef>
                <a:spcPct val="50000"/>
              </a:spcBef>
              <a:spcAft>
                <a:spcPct val="0"/>
              </a:spcAft>
              <a:defRPr sz="2400" b="1">
                <a:solidFill>
                  <a:srgbClr val="020001"/>
                </a:solidFill>
                <a:latin typeface="Times New Roman" pitchFamily="18" charset="0"/>
              </a:defRPr>
            </a:lvl8pPr>
            <a:lvl9pPr marL="3886200" indent="-228600" eaLnBrk="0" fontAlgn="base" hangingPunct="0">
              <a:spcBef>
                <a:spcPct val="50000"/>
              </a:spcBef>
              <a:spcAft>
                <a:spcPct val="0"/>
              </a:spcAft>
              <a:defRPr sz="2400" b="1">
                <a:solidFill>
                  <a:srgbClr val="020001"/>
                </a:solidFill>
                <a:latin typeface="Times New Roman" pitchFamily="18" charset="0"/>
              </a:defRPr>
            </a:lvl9pPr>
          </a:lstStyle>
          <a:p>
            <a:endParaRPr lang="en-NZ" altLang="en-US" sz="2177"/>
          </a:p>
        </p:txBody>
      </p:sp>
      <p:sp>
        <p:nvSpPr>
          <p:cNvPr id="63" name="Line 10">
            <a:extLst>
              <a:ext uri="{FF2B5EF4-FFF2-40B4-BE49-F238E27FC236}">
                <a16:creationId xmlns:a16="http://schemas.microsoft.com/office/drawing/2014/main" id="{CABCFF97-8659-4F26-8CFD-42E492FC5B80}"/>
              </a:ext>
              <a:ext uri="{C183D7F6-B498-43B3-948B-1728B52AA6E4}">
                <adec:decorative xmlns:adec="http://schemas.microsoft.com/office/drawing/2017/decorative" val="1"/>
              </a:ext>
            </a:extLst>
          </p:cNvPr>
          <p:cNvSpPr>
            <a:spLocks noChangeShapeType="1"/>
          </p:cNvSpPr>
          <p:nvPr/>
        </p:nvSpPr>
        <p:spPr bwMode="auto">
          <a:xfrm flipH="1">
            <a:off x="6107571" y="4659733"/>
            <a:ext cx="52277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64" name="Line 14">
            <a:extLst>
              <a:ext uri="{FF2B5EF4-FFF2-40B4-BE49-F238E27FC236}">
                <a16:creationId xmlns:a16="http://schemas.microsoft.com/office/drawing/2014/main" id="{500CC44D-8279-4991-8A7B-821FA768E772}"/>
              </a:ext>
              <a:ext uri="{C183D7F6-B498-43B3-948B-1728B52AA6E4}">
                <adec:decorative xmlns:adec="http://schemas.microsoft.com/office/drawing/2017/decorative" val="1"/>
              </a:ext>
            </a:extLst>
          </p:cNvPr>
          <p:cNvSpPr>
            <a:spLocks noChangeShapeType="1"/>
          </p:cNvSpPr>
          <p:nvPr/>
        </p:nvSpPr>
        <p:spPr bwMode="auto">
          <a:xfrm>
            <a:off x="5128268" y="2634880"/>
            <a:ext cx="97930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
        <p:nvSpPr>
          <p:cNvPr id="65" name="Line 15">
            <a:extLst>
              <a:ext uri="{FF2B5EF4-FFF2-40B4-BE49-F238E27FC236}">
                <a16:creationId xmlns:a16="http://schemas.microsoft.com/office/drawing/2014/main" id="{1FAF94C6-41A3-4EB8-8C11-0AFE85DBB7E5}"/>
              </a:ext>
              <a:ext uri="{C183D7F6-B498-43B3-948B-1728B52AA6E4}">
                <adec:decorative xmlns:adec="http://schemas.microsoft.com/office/drawing/2017/decorative" val="1"/>
              </a:ext>
            </a:extLst>
          </p:cNvPr>
          <p:cNvSpPr>
            <a:spLocks noChangeShapeType="1"/>
          </p:cNvSpPr>
          <p:nvPr/>
        </p:nvSpPr>
        <p:spPr bwMode="auto">
          <a:xfrm flipV="1">
            <a:off x="5128268" y="2830741"/>
            <a:ext cx="0" cy="718635"/>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NZ" sz="1633"/>
          </a:p>
        </p:txBody>
      </p:sp>
    </p:spTree>
    <p:custDataLst>
      <p:tags r:id="rId1"/>
    </p:custDataLst>
    <p:extLst>
      <p:ext uri="{BB962C8B-B14F-4D97-AF65-F5344CB8AC3E}">
        <p14:creationId xmlns:p14="http://schemas.microsoft.com/office/powerpoint/2010/main" val="12175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randombar(horizont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randombar(horizontal)">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randombar(horizontal)">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randombar(horizontal)">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randombar(horizontal)">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randombar(horizontal)">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randombar(horizontal)">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randombar(horizontal)">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randombar(horizontal)">
                                      <p:cBhvr>
                                        <p:cTn id="57" dur="500"/>
                                        <p:tgtEl>
                                          <p:spTgt spid="7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randombar(horizontal)">
                                      <p:cBhvr>
                                        <p:cTn id="6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Can you recall?</a:t>
            </a:r>
          </a:p>
        </p:txBody>
      </p:sp>
      <p:sp>
        <p:nvSpPr>
          <p:cNvPr id="2" name="TextBox 1">
            <a:extLst>
              <a:ext uri="{FF2B5EF4-FFF2-40B4-BE49-F238E27FC236}">
                <a16:creationId xmlns:a16="http://schemas.microsoft.com/office/drawing/2014/main" id="{81761050-9F9D-DC74-DC9E-62366E796A4D}"/>
              </a:ext>
            </a:extLst>
          </p:cNvPr>
          <p:cNvSpPr txBox="1"/>
          <p:nvPr/>
        </p:nvSpPr>
        <p:spPr>
          <a:xfrm>
            <a:off x="2124805" y="2477888"/>
            <a:ext cx="7356287" cy="1013739"/>
          </a:xfrm>
          <a:prstGeom prst="rect">
            <a:avLst/>
          </a:prstGeom>
          <a:noFill/>
        </p:spPr>
        <p:txBody>
          <a:bodyPr wrap="square" rtlCol="0">
            <a:spAutoFit/>
          </a:bodyPr>
          <a:lstStyle/>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The second most common element found in rocks</a:t>
            </a:r>
          </a:p>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The third Piagetian stage of cognitive development</a:t>
            </a:r>
          </a:p>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The first cranial nerve</a:t>
            </a:r>
          </a:p>
        </p:txBody>
      </p:sp>
      <p:sp>
        <p:nvSpPr>
          <p:cNvPr id="3" name="Rectangle 2">
            <a:extLst>
              <a:ext uri="{FF2B5EF4-FFF2-40B4-BE49-F238E27FC236}">
                <a16:creationId xmlns:a16="http://schemas.microsoft.com/office/drawing/2014/main" id="{3BF4BB6B-F9C1-FC83-7B6E-2FCDBA030027}"/>
              </a:ext>
            </a:extLst>
          </p:cNvPr>
          <p:cNvSpPr/>
          <p:nvPr/>
        </p:nvSpPr>
        <p:spPr>
          <a:xfrm>
            <a:off x="2124805" y="3649569"/>
            <a:ext cx="7971309" cy="343620"/>
          </a:xfrm>
          <a:prstGeom prst="rect">
            <a:avLst/>
          </a:prstGeom>
        </p:spPr>
        <p:txBody>
          <a:bodyPr wrap="square">
            <a:spAutoFit/>
          </a:bodyPr>
          <a:lstStyle/>
          <a:p>
            <a:pPr>
              <a:spcAft>
                <a:spcPts val="1089"/>
              </a:spcAft>
            </a:pPr>
            <a:r>
              <a:rPr lang="en-NZ" sz="1633" b="1" dirty="0">
                <a:solidFill>
                  <a:srgbClr val="E4A024"/>
                </a:solidFill>
                <a:latin typeface="Verdana" panose="020B0604030504040204" pitchFamily="34" charset="0"/>
                <a:ea typeface="Verdana" panose="020B0604030504040204" pitchFamily="34" charset="0"/>
                <a:cs typeface="Verdana" panose="020B0604030504040204" pitchFamily="34" charset="0"/>
              </a:rPr>
              <a:t>Write your answers in chat:</a:t>
            </a:r>
          </a:p>
        </p:txBody>
      </p:sp>
      <p:sp>
        <p:nvSpPr>
          <p:cNvPr id="6" name="TextBox 5">
            <a:extLst>
              <a:ext uri="{FF2B5EF4-FFF2-40B4-BE49-F238E27FC236}">
                <a16:creationId xmlns:a16="http://schemas.microsoft.com/office/drawing/2014/main" id="{E064FB7B-9AE1-ADB5-F520-5B32FDC4B46A}"/>
              </a:ext>
            </a:extLst>
          </p:cNvPr>
          <p:cNvSpPr txBox="1"/>
          <p:nvPr/>
        </p:nvSpPr>
        <p:spPr>
          <a:xfrm>
            <a:off x="2124805" y="4102557"/>
            <a:ext cx="7971309" cy="1910138"/>
          </a:xfrm>
          <a:prstGeom prst="rect">
            <a:avLst/>
          </a:prstGeom>
          <a:noFill/>
        </p:spPr>
        <p:txBody>
          <a:bodyPr wrap="square" rtlCol="0">
            <a:spAutoFit/>
          </a:bodyPr>
          <a:lstStyle/>
          <a:p>
            <a:pPr>
              <a:spcAft>
                <a:spcPts val="1089"/>
              </a:spcAft>
            </a:pPr>
            <a:endParaRPr lang="en-NZ" sz="1996"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a:spcAft>
                <a:spcPts val="1089"/>
              </a:spcAft>
            </a:pPr>
            <a:r>
              <a:rPr lang="en-NZ" sz="1996" dirty="0">
                <a:solidFill>
                  <a:srgbClr val="E4A024"/>
                </a:solidFill>
                <a:latin typeface="Verdana" panose="020B0604030504040204" pitchFamily="34" charset="0"/>
                <a:ea typeface="Verdana" panose="020B0604030504040204" pitchFamily="34" charset="0"/>
                <a:cs typeface="Verdana" panose="020B0604030504040204" pitchFamily="34" charset="0"/>
              </a:rPr>
              <a:t>Answers:</a:t>
            </a:r>
          </a:p>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Silicon (Jobs)</a:t>
            </a:r>
          </a:p>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Concrete operational (Stages Piaget Cleverly Formulated)</a:t>
            </a:r>
          </a:p>
          <a:p>
            <a:pPr marL="311079" indent="-311079">
              <a:buFont typeface="Arial" panose="020B0604020202020204" pitchFamily="34" charset="0"/>
              <a:buChar char="•"/>
            </a:pPr>
            <a:r>
              <a:rPr lang="en-NZ" sz="1996" dirty="0">
                <a:solidFill>
                  <a:schemeClr val="bg1"/>
                </a:solidFill>
                <a:latin typeface="Verdana" panose="020B0604030504040204" pitchFamily="34" charset="0"/>
                <a:ea typeface="Verdana" panose="020B0604030504040204" pitchFamily="34" charset="0"/>
                <a:cs typeface="Verdana" panose="020B0604030504040204" pitchFamily="34" charset="0"/>
              </a:rPr>
              <a:t>Olfactory (Oil factory in the entryway)</a:t>
            </a:r>
          </a:p>
        </p:txBody>
      </p:sp>
    </p:spTree>
    <p:custDataLst>
      <p:tags r:id="rId1"/>
    </p:custDataLst>
    <p:extLst>
      <p:ext uri="{BB962C8B-B14F-4D97-AF65-F5344CB8AC3E}">
        <p14:creationId xmlns:p14="http://schemas.microsoft.com/office/powerpoint/2010/main" val="38617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In this session we’ve discussed how to …</a:t>
            </a:r>
          </a:p>
        </p:txBody>
      </p:sp>
      <p:sp>
        <p:nvSpPr>
          <p:cNvPr id="2" name="Content Placeholder 2">
            <a:extLst>
              <a:ext uri="{FF2B5EF4-FFF2-40B4-BE49-F238E27FC236}">
                <a16:creationId xmlns:a16="http://schemas.microsoft.com/office/drawing/2014/main" id="{08C6B80F-1B50-D4E4-684F-17AC62F43953}"/>
              </a:ext>
              <a:ext uri="{C183D7F6-B498-43B3-948B-1728B52AA6E4}">
                <adec:decorative xmlns:adec="http://schemas.microsoft.com/office/drawing/2017/decorative" val="0"/>
              </a:ext>
            </a:extLst>
          </p:cNvPr>
          <p:cNvSpPr txBox="1">
            <a:spLocks/>
          </p:cNvSpPr>
          <p:nvPr/>
        </p:nvSpPr>
        <p:spPr>
          <a:xfrm>
            <a:off x="1441474" y="2146807"/>
            <a:ext cx="9349258" cy="3184471"/>
          </a:xfr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NZ" sz="2177" dirty="0">
                <a:solidFill>
                  <a:schemeClr val="bg1"/>
                </a:solidFill>
                <a:latin typeface="Arial" panose="020B0604020202020204" pitchFamily="34" charset="0"/>
                <a:ea typeface="Verdana" panose="020B0604030504040204" pitchFamily="34" charset="0"/>
                <a:cs typeface="Arial" panose="020B0604020202020204" pitchFamily="34" charset="0"/>
              </a:rPr>
              <a:t>Use </a:t>
            </a:r>
            <a:r>
              <a:rPr lang="en-NZ" sz="2177" dirty="0">
                <a:solidFill>
                  <a:schemeClr val="accent2"/>
                </a:solidFill>
                <a:latin typeface="Arial" panose="020B0604020202020204" pitchFamily="34" charset="0"/>
                <a:ea typeface="Verdana" panose="020B0604030504040204" pitchFamily="34" charset="0"/>
                <a:cs typeface="Arial" panose="020B0604020202020204" pitchFamily="34" charset="0"/>
              </a:rPr>
              <a:t>associations</a:t>
            </a:r>
            <a:r>
              <a:rPr lang="en-NZ" sz="2177" dirty="0">
                <a:solidFill>
                  <a:schemeClr val="bg1"/>
                </a:solidFill>
                <a:latin typeface="Arial" panose="020B0604020202020204" pitchFamily="34" charset="0"/>
                <a:ea typeface="Verdana" panose="020B0604030504040204" pitchFamily="34" charset="0"/>
                <a:cs typeface="Arial" panose="020B0604020202020204" pitchFamily="34" charset="0"/>
              </a:rPr>
              <a:t> to reinforce learning and recall</a:t>
            </a:r>
          </a:p>
          <a:p>
            <a:r>
              <a:rPr lang="en-NZ" sz="2177" dirty="0">
                <a:solidFill>
                  <a:schemeClr val="bg1"/>
                </a:solidFill>
                <a:latin typeface="Arial" panose="020B0604020202020204" pitchFamily="34" charset="0"/>
                <a:ea typeface="Verdana" panose="020B0604030504040204" pitchFamily="34" charset="0"/>
                <a:cs typeface="Arial" panose="020B0604020202020204" pitchFamily="34" charset="0"/>
              </a:rPr>
              <a:t>Use </a:t>
            </a:r>
            <a:r>
              <a:rPr lang="en-NZ" sz="2177" dirty="0">
                <a:solidFill>
                  <a:schemeClr val="accent2"/>
                </a:solidFill>
                <a:latin typeface="Arial" panose="020B0604020202020204" pitchFamily="34" charset="0"/>
                <a:ea typeface="Verdana" panose="020B0604030504040204" pitchFamily="34" charset="0"/>
                <a:cs typeface="Arial" panose="020B0604020202020204" pitchFamily="34" charset="0"/>
              </a:rPr>
              <a:t>frequency / spaced recall </a:t>
            </a:r>
            <a:r>
              <a:rPr lang="en-NZ" sz="2177" dirty="0">
                <a:solidFill>
                  <a:schemeClr val="bg1"/>
                </a:solidFill>
                <a:latin typeface="Arial" panose="020B0604020202020204" pitchFamily="34" charset="0"/>
                <a:ea typeface="Verdana" panose="020B0604030504040204" pitchFamily="34" charset="0"/>
                <a:cs typeface="Arial" panose="020B0604020202020204" pitchFamily="34" charset="0"/>
              </a:rPr>
              <a:t>to beat the forgetting curve</a:t>
            </a:r>
          </a:p>
          <a:p>
            <a:r>
              <a:rPr lang="en-NZ" sz="2177" dirty="0">
                <a:solidFill>
                  <a:schemeClr val="bg1"/>
                </a:solidFill>
                <a:latin typeface="Arial" panose="020B0604020202020204" pitchFamily="34" charset="0"/>
                <a:ea typeface="Verdana" panose="020B0604030504040204" pitchFamily="34" charset="0"/>
                <a:cs typeface="Arial" panose="020B0604020202020204" pitchFamily="34" charset="0"/>
              </a:rPr>
              <a:t>Use </a:t>
            </a:r>
            <a:r>
              <a:rPr lang="en-NZ" sz="2177" dirty="0">
                <a:solidFill>
                  <a:schemeClr val="accent2"/>
                </a:solidFill>
                <a:latin typeface="Arial" panose="020B0604020202020204" pitchFamily="34" charset="0"/>
                <a:ea typeface="Verdana" panose="020B0604030504040204" pitchFamily="34" charset="0"/>
                <a:cs typeface="Arial" panose="020B0604020202020204" pitchFamily="34" charset="0"/>
              </a:rPr>
              <a:t>memory systems </a:t>
            </a:r>
            <a:r>
              <a:rPr lang="en-NZ" sz="2177" dirty="0">
                <a:solidFill>
                  <a:schemeClr val="bg1"/>
                </a:solidFill>
                <a:latin typeface="Arial" panose="020B0604020202020204" pitchFamily="34" charset="0"/>
                <a:ea typeface="Verdana" panose="020B0604030504040204" pitchFamily="34" charset="0"/>
                <a:cs typeface="Arial" panose="020B0604020202020204" pitchFamily="34" charset="0"/>
              </a:rPr>
              <a:t>to memorise </a:t>
            </a:r>
            <a:r>
              <a:rPr lang="en-NZ" sz="2177" dirty="0">
                <a:solidFill>
                  <a:schemeClr val="accent2"/>
                </a:solidFill>
                <a:latin typeface="Arial" panose="020B0604020202020204" pitchFamily="34" charset="0"/>
                <a:ea typeface="Verdana" panose="020B0604030504040204" pitchFamily="34" charset="0"/>
                <a:cs typeface="Arial" panose="020B0604020202020204" pitchFamily="34" charset="0"/>
              </a:rPr>
              <a:t>sets of facts</a:t>
            </a:r>
          </a:p>
          <a:p>
            <a:endParaRPr lang="en-US" sz="2177" dirty="0">
              <a:solidFill>
                <a:schemeClr val="bg1"/>
              </a:solidFill>
              <a:latin typeface="Arial" panose="020B0604020202020204" pitchFamily="34" charset="0"/>
              <a:ea typeface="Verdana" panose="020B0604030504040204" pitchFamily="34" charset="0"/>
              <a:cs typeface="Arial" panose="020B0604020202020204" pitchFamily="34" charset="0"/>
            </a:endParaRPr>
          </a:p>
          <a:p>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For more advice and resources, look under ‘</a:t>
            </a:r>
            <a:r>
              <a:rPr lang="en-US" sz="1633" dirty="0">
                <a:solidFill>
                  <a:srgbClr val="FFC000"/>
                </a:solidFill>
                <a:latin typeface="Arial" panose="020B0604020202020204" pitchFamily="34" charset="0"/>
                <a:ea typeface="Verdana" panose="020B0604030504040204" pitchFamily="34" charset="0"/>
                <a:cs typeface="Arial" panose="020B0604020202020204" pitchFamily="34" charset="0"/>
              </a:rPr>
              <a:t>Academic Writing and Learning Support</a:t>
            </a:r>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 on Stream</a:t>
            </a:r>
          </a:p>
          <a:p>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The library has </a:t>
            </a:r>
            <a:r>
              <a:rPr lang="en-US" sz="1633" dirty="0">
                <a:solidFill>
                  <a:srgbClr val="FFC000"/>
                </a:solidFill>
                <a:latin typeface="Arial" panose="020B0604020202020204" pitchFamily="34" charset="0"/>
                <a:ea typeface="Verdana" panose="020B0604030504040204" pitchFamily="34" charset="0"/>
                <a:cs typeface="Arial" panose="020B0604020202020204" pitchFamily="34" charset="0"/>
              </a:rPr>
              <a:t>books on learning and memory</a:t>
            </a:r>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 Use the search box or ask a librarian for advice.</a:t>
            </a:r>
          </a:p>
          <a:p>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I’m here for </a:t>
            </a:r>
            <a:r>
              <a:rPr lang="en-US" sz="1633" dirty="0">
                <a:solidFill>
                  <a:srgbClr val="FFC000"/>
                </a:solidFill>
                <a:latin typeface="Arial" panose="020B0604020202020204" pitchFamily="34" charset="0"/>
                <a:ea typeface="Verdana" panose="020B0604030504040204" pitchFamily="34" charset="0"/>
                <a:cs typeface="Arial" panose="020B0604020202020204" pitchFamily="34" charset="0"/>
              </a:rPr>
              <a:t>questions</a:t>
            </a:r>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 – type in chat or unmute yourself =)</a:t>
            </a:r>
          </a:p>
          <a:p>
            <a:r>
              <a:rPr lang="en-US" sz="1633" dirty="0">
                <a:solidFill>
                  <a:schemeClr val="bg1"/>
                </a:solidFill>
                <a:latin typeface="Arial" panose="020B0604020202020204" pitchFamily="34" charset="0"/>
                <a:ea typeface="Verdana" panose="020B0604030504040204" pitchFamily="34" charset="0"/>
                <a:cs typeface="Arial" panose="020B0604020202020204" pitchFamily="34" charset="0"/>
              </a:rPr>
              <a:t>For more study and writing tips, please make an appointment! </a:t>
            </a:r>
            <a:r>
              <a:rPr lang="en-US" sz="1633" dirty="0">
                <a:solidFill>
                  <a:srgbClr val="FFC000"/>
                </a:solidFill>
                <a:latin typeface="Arial" panose="020B0604020202020204" pitchFamily="34" charset="0"/>
                <a:ea typeface="Verdana" panose="020B0604030504040204" pitchFamily="34" charset="0"/>
                <a:cs typeface="Arial" panose="020B0604020202020204" pitchFamily="34" charset="0"/>
              </a:rPr>
              <a:t>https://massey-nz.libcal.com/</a:t>
            </a:r>
          </a:p>
          <a:p>
            <a:pPr marL="0" indent="0">
              <a:buNone/>
            </a:pPr>
            <a:endParaRPr lang="en-NZ" sz="2177"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NZ" sz="2177"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41989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2"/>
            <a:ext cx="9144000" cy="750399"/>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77" b="1" i="0" u="none" strike="noStrike" kern="1200" cap="none" spc="0" normalizeH="0" baseline="0" noProof="0" dirty="0">
                <a:ln>
                  <a:noFill/>
                </a:ln>
                <a:solidFill>
                  <a:srgbClr val="004277"/>
                </a:solidFill>
                <a:effectLst/>
                <a:uLnTx/>
                <a:uFillTx/>
                <a:latin typeface="Arial" panose="020B0604020202020204" pitchFamily="34" charset="0"/>
                <a:ea typeface="+mn-ea"/>
                <a:cs typeface="Arial" panose="020B0604020202020204" pitchFamily="34" charset="0"/>
              </a:rPr>
              <a:t>Need help? We have a range of free services to help you with your assignment writing and study skills:</a:t>
            </a:r>
          </a:p>
        </p:txBody>
      </p:sp>
      <p:sp>
        <p:nvSpPr>
          <p:cNvPr id="6" name="Content Placeholder 2">
            <a:extLst>
              <a:ext uri="{FF2B5EF4-FFF2-40B4-BE49-F238E27FC236}">
                <a16:creationId xmlns:a16="http://schemas.microsoft.com/office/drawing/2014/main" id="{E8AE0311-E356-9209-CB77-897D362D8535}"/>
              </a:ext>
            </a:extLst>
          </p:cNvPr>
          <p:cNvSpPr txBox="1">
            <a:spLocks/>
          </p:cNvSpPr>
          <p:nvPr/>
        </p:nvSpPr>
        <p:spPr>
          <a:xfrm>
            <a:off x="1354015" y="2039815"/>
            <a:ext cx="9386923" cy="4431323"/>
          </a:xfrm>
          <a:prstGeom prst="rect">
            <a:avLst/>
          </a:prstGeom>
          <a:solidFill>
            <a:schemeClr val="accent1">
              <a:lumMod val="20000"/>
              <a:lumOff val="80000"/>
            </a:schemeClr>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sz="1400" b="1" dirty="0">
              <a:solidFill>
                <a:srgbClr val="06498D"/>
              </a:solidFill>
              <a:hlinkClick r:id="rId3">
                <a:extLst>
                  <a:ext uri="{A12FA001-AC4F-418D-AE19-62706E023703}">
                    <ahyp:hlinkClr xmlns:ahyp="http://schemas.microsoft.com/office/drawing/2018/hyperlinkcolor" val="tx"/>
                  </a:ext>
                </a:extLst>
              </a:hlinkClick>
            </a:endParaRPr>
          </a:p>
          <a:p>
            <a:r>
              <a:rPr lang="en-US" sz="1200" b="1">
                <a:solidFill>
                  <a:srgbClr val="06498D"/>
                </a:solidFill>
                <a:hlinkClick r:id="rId4">
                  <a:extLst>
                    <a:ext uri="{A12FA001-AC4F-418D-AE19-62706E023703}">
                      <ahyp:hlinkClr xmlns:ahyp="http://schemas.microsoft.com/office/drawing/2018/hyperlinkcolor" val="tx"/>
                    </a:ext>
                  </a:extLst>
                </a:hlinkClick>
              </a:rPr>
              <a:t>Individual </a:t>
            </a:r>
            <a:r>
              <a:rPr lang="en-US" sz="1200" b="1" dirty="0">
                <a:solidFill>
                  <a:srgbClr val="06498D"/>
                </a:solidFill>
                <a:hlinkClick r:id="rId4">
                  <a:extLst>
                    <a:ext uri="{A12FA001-AC4F-418D-AE19-62706E023703}">
                      <ahyp:hlinkClr xmlns:ahyp="http://schemas.microsoft.com/office/drawing/2018/hyperlinkcolor" val="tx"/>
                    </a:ext>
                  </a:extLst>
                </a:hlinkClick>
              </a:rPr>
              <a:t>Support</a:t>
            </a:r>
            <a:r>
              <a:rPr lang="en-US" sz="1200" dirty="0">
                <a:solidFill>
                  <a:srgbClr val="06498D"/>
                </a:solidFill>
              </a:rPr>
              <a:t>: Want to discuss your assignment before you hand it in? Want to discuss study skills (e.g. how to manage time)? Book an appointment at </a:t>
            </a:r>
            <a:r>
              <a:rPr lang="en-NZ" sz="1200" u="sng" dirty="0">
                <a:solidFill>
                  <a:srgbClr val="06498D"/>
                </a:solidFill>
              </a:rPr>
              <a:t>https://massey-nz.libcal.com/ </a:t>
            </a:r>
          </a:p>
          <a:p>
            <a:r>
              <a:rPr lang="en-US" sz="1200" b="1" dirty="0">
                <a:solidFill>
                  <a:srgbClr val="06498D"/>
                </a:solidFill>
                <a:hlinkClick r:id="rId5">
                  <a:extLst>
                    <a:ext uri="{A12FA001-AC4F-418D-AE19-62706E023703}">
                      <ahyp:hlinkClr xmlns:ahyp="http://schemas.microsoft.com/office/drawing/2018/hyperlinkcolor" val="tx"/>
                    </a:ext>
                  </a:extLst>
                </a:hlinkClick>
              </a:rPr>
              <a:t>Pre-Reading Service</a:t>
            </a:r>
            <a:r>
              <a:rPr lang="en-US" sz="1200" b="1" dirty="0">
                <a:solidFill>
                  <a:srgbClr val="06498D"/>
                </a:solidFill>
              </a:rPr>
              <a:t>: </a:t>
            </a:r>
            <a:r>
              <a:rPr lang="en-US" sz="1200" dirty="0">
                <a:solidFill>
                  <a:srgbClr val="06498D"/>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1200" b="1" dirty="0">
                <a:solidFill>
                  <a:srgbClr val="06498D"/>
                </a:solidFill>
                <a:hlinkClick r:id="rId6">
                  <a:extLst>
                    <a:ext uri="{A12FA001-AC4F-418D-AE19-62706E023703}">
                      <ahyp:hlinkClr xmlns:ahyp="http://schemas.microsoft.com/office/drawing/2018/hyperlinkcolor" val="tx"/>
                    </a:ext>
                  </a:extLst>
                </a:hlinkClick>
              </a:rPr>
              <a:t>Workshops</a:t>
            </a:r>
            <a:r>
              <a:rPr lang="en-US" sz="1200" b="1" dirty="0">
                <a:solidFill>
                  <a:srgbClr val="06498D"/>
                </a:solidFill>
              </a:rPr>
              <a:t>: </a:t>
            </a:r>
            <a:r>
              <a:rPr lang="en-US" sz="1200" dirty="0">
                <a:solidFill>
                  <a:srgbClr val="06498D"/>
                </a:solidFill>
              </a:rPr>
              <a:t>Seminars and workshops are run on campus and online, which can help you with writing and study skills, such as essay writing, referencing, and writing research proposals. See here for </a:t>
            </a:r>
            <a:r>
              <a:rPr lang="en-US" sz="1200" dirty="0" err="1">
                <a:solidFill>
                  <a:srgbClr val="06498D"/>
                </a:solidFill>
              </a:rPr>
              <a:t>programmes</a:t>
            </a:r>
            <a:r>
              <a:rPr lang="en-US" sz="1200" dirty="0">
                <a:solidFill>
                  <a:srgbClr val="06498D"/>
                </a:solidFill>
              </a:rPr>
              <a:t> and registration details. See </a:t>
            </a:r>
            <a:r>
              <a:rPr lang="en-NZ" sz="1200" dirty="0">
                <a:solidFill>
                  <a:srgbClr val="06498D"/>
                </a:solidFill>
                <a:hlinkClick r:id="rId7">
                  <a:extLst>
                    <a:ext uri="{A12FA001-AC4F-418D-AE19-62706E023703}">
                      <ahyp:hlinkClr xmlns:ahyp="http://schemas.microsoft.com/office/drawing/2018/hyperlinkcolor" val="tx"/>
                    </a:ext>
                  </a:extLst>
                </a:hlinkClick>
              </a:rPr>
              <a:t>http://owll.massey.ac.nz/about-OWLL/workshops.php</a:t>
            </a:r>
            <a:endParaRPr lang="en-NZ" sz="1200" dirty="0">
              <a:solidFill>
                <a:srgbClr val="06498D"/>
              </a:solidFill>
            </a:endParaRPr>
          </a:p>
          <a:p>
            <a:r>
              <a:rPr lang="en-US" sz="1200" b="1" dirty="0">
                <a:solidFill>
                  <a:srgbClr val="06498D"/>
                </a:solidFill>
                <a:hlinkClick r:id="rId8">
                  <a:extLst>
                    <a:ext uri="{A12FA001-AC4F-418D-AE19-62706E023703}">
                      <ahyp:hlinkClr xmlns:ahyp="http://schemas.microsoft.com/office/drawing/2018/hyperlinkcolor" val="tx"/>
                    </a:ext>
                  </a:extLst>
                </a:hlinkClick>
              </a:rPr>
              <a:t>Academic Q+A</a:t>
            </a:r>
            <a:r>
              <a:rPr lang="en-US" sz="1200" b="1" dirty="0">
                <a:solidFill>
                  <a:srgbClr val="06498D"/>
                </a:solidFill>
              </a:rPr>
              <a:t> </a:t>
            </a:r>
            <a:r>
              <a:rPr lang="en-US" sz="1200" b="1" dirty="0">
                <a:solidFill>
                  <a:srgbClr val="06498D"/>
                </a:solidFill>
                <a:hlinkClick r:id="rId9">
                  <a:extLst>
                    <a:ext uri="{A12FA001-AC4F-418D-AE19-62706E023703}">
                      <ahyp:hlinkClr xmlns:ahyp="http://schemas.microsoft.com/office/drawing/2018/hyperlinkcolor" val="tx"/>
                    </a:ext>
                  </a:extLst>
                </a:hlinkClick>
              </a:rPr>
              <a:t>forum</a:t>
            </a:r>
            <a:r>
              <a:rPr lang="en-US" sz="1200" b="1" dirty="0">
                <a:solidFill>
                  <a:srgbClr val="06498D"/>
                </a:solidFill>
              </a:rPr>
              <a:t>: </a:t>
            </a:r>
            <a:r>
              <a:rPr lang="en-US" sz="1200" dirty="0">
                <a:solidFill>
                  <a:srgbClr val="06498D"/>
                </a:solidFill>
              </a:rPr>
              <a:t>Ask our consultants a question about academic writing and/or study </a:t>
            </a:r>
            <a:r>
              <a:rPr lang="en-NZ" sz="1200" dirty="0">
                <a:solidFill>
                  <a:srgbClr val="06498D"/>
                </a:solidFill>
              </a:rPr>
              <a:t>skills. </a:t>
            </a:r>
            <a:r>
              <a:rPr lang="en-US" sz="1200" dirty="0">
                <a:solidFill>
                  <a:srgbClr val="06498D"/>
                </a:solidFill>
              </a:rPr>
              <a:t>The Q &amp; A forum is a place for students to receive help with quick, study-related questions. You can access the forum through the Academic Writing and Learning Support site on your Stream homepage.</a:t>
            </a:r>
            <a:endParaRPr lang="en-NZ" sz="1200" dirty="0">
              <a:solidFill>
                <a:srgbClr val="06498D"/>
              </a:solidFill>
            </a:endParaRPr>
          </a:p>
          <a:p>
            <a:r>
              <a:rPr lang="en-US" sz="1200" b="1" dirty="0">
                <a:solidFill>
                  <a:srgbClr val="06498D"/>
                </a:solidFill>
                <a:hlinkClick r:id="rId10">
                  <a:extLst>
                    <a:ext uri="{A12FA001-AC4F-418D-AE19-62706E023703}">
                      <ahyp:hlinkClr xmlns:ahyp="http://schemas.microsoft.com/office/drawing/2018/hyperlinkcolor" val="tx"/>
                    </a:ext>
                  </a:extLst>
                </a:hlinkClick>
              </a:rPr>
              <a:t>OWLL</a:t>
            </a:r>
            <a:r>
              <a:rPr lang="en-US" sz="1200" b="1" dirty="0">
                <a:solidFill>
                  <a:srgbClr val="06498D"/>
                </a:solidFill>
              </a:rPr>
              <a:t>: </a:t>
            </a:r>
            <a:r>
              <a:rPr lang="en-US" sz="1200" dirty="0">
                <a:solidFill>
                  <a:srgbClr val="06498D"/>
                </a:solidFill>
              </a:rPr>
              <a:t>Information about academic writing and study skills, including assignment planning, </a:t>
            </a:r>
            <a:r>
              <a:rPr lang="en-NZ" sz="1200" dirty="0">
                <a:solidFill>
                  <a:srgbClr val="06498D"/>
                </a:solidFill>
              </a:rPr>
              <a:t>essays, reports, and referencing. Go to </a:t>
            </a:r>
            <a:r>
              <a:rPr lang="en-NZ" sz="1200" dirty="0">
                <a:solidFill>
                  <a:srgbClr val="06498D"/>
                </a:solidFill>
                <a:hlinkClick r:id="rId10">
                  <a:extLst>
                    <a:ext uri="{A12FA001-AC4F-418D-AE19-62706E023703}">
                      <ahyp:hlinkClr xmlns:ahyp="http://schemas.microsoft.com/office/drawing/2018/hyperlinkcolor" val="tx"/>
                    </a:ext>
                  </a:extLst>
                </a:hlinkClick>
              </a:rPr>
              <a:t>http://owll.massey.ac.nz/index.php</a:t>
            </a:r>
            <a:endParaRPr lang="en-NZ" sz="1200" dirty="0">
              <a:solidFill>
                <a:srgbClr val="06498D"/>
              </a:solidFill>
            </a:endParaRPr>
          </a:p>
          <a:p>
            <a:r>
              <a:rPr lang="en-US" sz="1200" b="1" dirty="0">
                <a:solidFill>
                  <a:srgbClr val="06498D"/>
                </a:solidFill>
                <a:hlinkClick r:id="rId11">
                  <a:extLst>
                    <a:ext uri="{A12FA001-AC4F-418D-AE19-62706E023703}">
                      <ahyp:hlinkClr xmlns:ahyp="http://schemas.microsoft.com/office/drawing/2018/hyperlinkcolor" val="tx"/>
                    </a:ext>
                  </a:extLst>
                </a:hlinkClick>
              </a:rPr>
              <a:t>Disability Services</a:t>
            </a:r>
            <a:r>
              <a:rPr lang="en-US" sz="1200" b="1" dirty="0">
                <a:solidFill>
                  <a:srgbClr val="06498D"/>
                </a:solidFill>
              </a:rPr>
              <a:t>: </a:t>
            </a:r>
            <a:r>
              <a:rPr lang="en-US" sz="1200" dirty="0">
                <a:solidFill>
                  <a:srgbClr val="06498D"/>
                </a:solidFill>
              </a:rPr>
              <a:t>A range of services and support for students who have health and disability issues that are impacting their study.</a:t>
            </a:r>
          </a:p>
          <a:p>
            <a:r>
              <a:rPr lang="en-US" sz="1200" b="1" dirty="0">
                <a:solidFill>
                  <a:srgbClr val="06498D"/>
                </a:solidFill>
                <a:hlinkClick r:id="rId12">
                  <a:extLst>
                    <a:ext uri="{A12FA001-AC4F-418D-AE19-62706E023703}">
                      <ahyp:hlinkClr xmlns:ahyp="http://schemas.microsoft.com/office/drawing/2018/hyperlinkcolor" val="tx"/>
                    </a:ext>
                  </a:extLst>
                </a:hlinkClick>
              </a:rPr>
              <a:t>Pacific Massey: </a:t>
            </a:r>
            <a:r>
              <a:rPr lang="en-US" sz="1200" dirty="0">
                <a:solidFill>
                  <a:srgbClr val="06498D"/>
                </a:solidFill>
              </a:rPr>
              <a:t>Whether studying as an internal or distance student, you can also access Learning support from the Pasifika Learning </a:t>
            </a:r>
            <a:r>
              <a:rPr lang="en-NZ" sz="1200" dirty="0">
                <a:solidFill>
                  <a:srgbClr val="06498D"/>
                </a:solidFill>
              </a:rPr>
              <a:t>Advisors.</a:t>
            </a:r>
          </a:p>
          <a:p>
            <a:r>
              <a:rPr lang="fi-FI" sz="1200" b="1" dirty="0">
                <a:solidFill>
                  <a:srgbClr val="06498D"/>
                </a:solidFill>
                <a:hlinkClick r:id="rId13">
                  <a:extLst>
                    <a:ext uri="{A12FA001-AC4F-418D-AE19-62706E023703}">
                      <ahyp:hlinkClr xmlns:ahyp="http://schemas.microsoft.com/office/drawing/2018/hyperlinkcolor" val="tx"/>
                    </a:ext>
                  </a:extLst>
                </a:hlinkClick>
              </a:rPr>
              <a:t>Te Rau Tauawhi: </a:t>
            </a:r>
            <a:r>
              <a:rPr lang="fi-FI" sz="1200" dirty="0">
                <a:solidFill>
                  <a:srgbClr val="06498D"/>
                </a:solidFill>
              </a:rPr>
              <a:t>Ko t</a:t>
            </a:r>
            <a:r>
              <a:rPr lang="fr-FR" sz="1200" dirty="0">
                <a:solidFill>
                  <a:srgbClr val="06498D"/>
                </a:solidFill>
              </a:rPr>
              <a:t>ā</a:t>
            </a:r>
            <a:r>
              <a:rPr lang="fi-FI" sz="1200" dirty="0">
                <a:solidFill>
                  <a:srgbClr val="06498D"/>
                </a:solidFill>
              </a:rPr>
              <a:t> Te Rau Tauawhi he </a:t>
            </a:r>
            <a:r>
              <a:rPr lang="fr-FR" sz="1200" dirty="0">
                <a:solidFill>
                  <a:srgbClr val="06498D"/>
                </a:solidFill>
              </a:rPr>
              <a:t>ā</a:t>
            </a:r>
            <a:r>
              <a:rPr lang="fi-FI" sz="1200" dirty="0">
                <a:solidFill>
                  <a:srgbClr val="06498D"/>
                </a:solidFill>
              </a:rPr>
              <a:t>whina i ng</a:t>
            </a:r>
            <a:r>
              <a:rPr lang="fr-FR" sz="1200" dirty="0">
                <a:solidFill>
                  <a:srgbClr val="06498D"/>
                </a:solidFill>
              </a:rPr>
              <a:t>ā</a:t>
            </a:r>
            <a:r>
              <a:rPr lang="fi-FI" sz="1200" dirty="0">
                <a:solidFill>
                  <a:srgbClr val="06498D"/>
                </a:solidFill>
              </a:rPr>
              <a:t> tauira M</a:t>
            </a:r>
            <a:r>
              <a:rPr lang="fr-FR" sz="1200" dirty="0">
                <a:solidFill>
                  <a:srgbClr val="06498D"/>
                </a:solidFill>
              </a:rPr>
              <a:t>ā</a:t>
            </a:r>
            <a:r>
              <a:rPr lang="fi-FI" sz="1200" dirty="0">
                <a:solidFill>
                  <a:srgbClr val="06498D"/>
                </a:solidFill>
              </a:rPr>
              <a:t>ori ki te tuku aromatawatai ki Te Reo M</a:t>
            </a:r>
            <a:r>
              <a:rPr lang="fr-FR" sz="1200" dirty="0">
                <a:solidFill>
                  <a:srgbClr val="06498D"/>
                </a:solidFill>
              </a:rPr>
              <a:t>ā</a:t>
            </a:r>
            <a:r>
              <a:rPr lang="fi-FI" sz="1200" dirty="0">
                <a:solidFill>
                  <a:srgbClr val="06498D"/>
                </a:solidFill>
              </a:rPr>
              <a:t>ori, ki te tautoko hoki i </a:t>
            </a:r>
            <a:r>
              <a:rPr lang="en-US" sz="1200" dirty="0">
                <a:solidFill>
                  <a:srgbClr val="06498D"/>
                </a:solidFill>
              </a:rPr>
              <a:t>ng</a:t>
            </a:r>
            <a:r>
              <a:rPr lang="fr-FR" sz="1200" dirty="0">
                <a:solidFill>
                  <a:srgbClr val="06498D"/>
                </a:solidFill>
              </a:rPr>
              <a:t>ā</a:t>
            </a:r>
            <a:r>
              <a:rPr lang="en-US" sz="1200" dirty="0">
                <a:solidFill>
                  <a:srgbClr val="06498D"/>
                </a:solidFill>
              </a:rPr>
              <a:t> </a:t>
            </a:r>
            <a:r>
              <a:rPr lang="fr-FR" sz="1200" dirty="0">
                <a:solidFill>
                  <a:srgbClr val="06498D"/>
                </a:solidFill>
              </a:rPr>
              <a:t>ā</a:t>
            </a:r>
            <a:r>
              <a:rPr lang="en-US" sz="1200" dirty="0" err="1">
                <a:solidFill>
                  <a:srgbClr val="06498D"/>
                </a:solidFill>
              </a:rPr>
              <a:t>huatanga</a:t>
            </a:r>
            <a:r>
              <a:rPr lang="en-US" sz="1200" dirty="0">
                <a:solidFill>
                  <a:srgbClr val="06498D"/>
                </a:solidFill>
              </a:rPr>
              <a:t> </a:t>
            </a:r>
            <a:r>
              <a:rPr lang="en-US" sz="1200" dirty="0" err="1">
                <a:solidFill>
                  <a:srgbClr val="06498D"/>
                </a:solidFill>
              </a:rPr>
              <a:t>whakarite</a:t>
            </a:r>
            <a:r>
              <a:rPr lang="en-US" sz="1200" dirty="0">
                <a:solidFill>
                  <a:srgbClr val="06498D"/>
                </a:solidFill>
              </a:rPr>
              <a:t> </a:t>
            </a:r>
            <a:r>
              <a:rPr lang="en-US" sz="1200" dirty="0" err="1">
                <a:solidFill>
                  <a:srgbClr val="06498D"/>
                </a:solidFill>
              </a:rPr>
              <a:t>tuhinga</a:t>
            </a:r>
            <a:r>
              <a:rPr lang="en-US" sz="1200" dirty="0">
                <a:solidFill>
                  <a:srgbClr val="06498D"/>
                </a:solidFill>
              </a:rPr>
              <a:t>. The </a:t>
            </a:r>
            <a:r>
              <a:rPr lang="fr-FR" sz="1200" dirty="0">
                <a:solidFill>
                  <a:srgbClr val="06498D"/>
                </a:solidFill>
              </a:rPr>
              <a:t>Te Rau Tauawhi </a:t>
            </a:r>
            <a:r>
              <a:rPr lang="fr-FR" sz="1200" dirty="0" err="1">
                <a:solidFill>
                  <a:srgbClr val="06498D"/>
                </a:solidFill>
              </a:rPr>
              <a:t>Māori</a:t>
            </a:r>
            <a:r>
              <a:rPr lang="fr-FR" sz="1200" dirty="0">
                <a:solidFill>
                  <a:srgbClr val="06498D"/>
                </a:solidFill>
              </a:rPr>
              <a:t> Student Centre can </a:t>
            </a:r>
            <a:r>
              <a:rPr lang="en-US" sz="1200" dirty="0">
                <a:solidFill>
                  <a:srgbClr val="06498D"/>
                </a:solidFill>
              </a:rPr>
              <a:t>help you to submit your assignment in Te </a:t>
            </a:r>
            <a:r>
              <a:rPr lang="en-US" sz="1200" dirty="0" err="1">
                <a:solidFill>
                  <a:srgbClr val="06498D"/>
                </a:solidFill>
              </a:rPr>
              <a:t>Reo</a:t>
            </a:r>
            <a:r>
              <a:rPr lang="en-US" sz="1200" dirty="0">
                <a:solidFill>
                  <a:srgbClr val="06498D"/>
                </a:solidFill>
              </a:rPr>
              <a:t> M</a:t>
            </a:r>
            <a:r>
              <a:rPr lang="fr-FR" sz="1200" dirty="0">
                <a:solidFill>
                  <a:srgbClr val="06498D"/>
                </a:solidFill>
              </a:rPr>
              <a:t>ā</a:t>
            </a:r>
            <a:r>
              <a:rPr lang="en-US" sz="1200" dirty="0" err="1">
                <a:solidFill>
                  <a:srgbClr val="06498D"/>
                </a:solidFill>
              </a:rPr>
              <a:t>ori</a:t>
            </a:r>
            <a:r>
              <a:rPr lang="en-US" sz="1200" dirty="0">
                <a:solidFill>
                  <a:srgbClr val="06498D"/>
                </a:solidFill>
              </a:rPr>
              <a:t> and provide general assignment structure </a:t>
            </a:r>
            <a:r>
              <a:rPr lang="en-NZ" sz="1200" dirty="0">
                <a:solidFill>
                  <a:srgbClr val="06498D"/>
                </a:solidFill>
              </a:rPr>
              <a:t>support.</a:t>
            </a:r>
          </a:p>
        </p:txBody>
      </p:sp>
    </p:spTree>
    <p:custDataLst>
      <p:tags r:id="rId1"/>
    </p:custDataLst>
    <p:extLst>
      <p:ext uri="{BB962C8B-B14F-4D97-AF65-F5344CB8AC3E}">
        <p14:creationId xmlns:p14="http://schemas.microsoft.com/office/powerpoint/2010/main" val="188033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876182"/>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The Centre for Learner Success</a:t>
            </a:r>
          </a:p>
        </p:txBody>
      </p:sp>
      <p:sp>
        <p:nvSpPr>
          <p:cNvPr id="2" name="TextBox 1">
            <a:extLst>
              <a:ext uri="{FF2B5EF4-FFF2-40B4-BE49-F238E27FC236}">
                <a16:creationId xmlns:a16="http://schemas.microsoft.com/office/drawing/2014/main" id="{6E3A0AAC-9BD8-B090-0D8B-A6635440CD47}"/>
              </a:ext>
            </a:extLst>
          </p:cNvPr>
          <p:cNvSpPr txBox="1"/>
          <p:nvPr/>
        </p:nvSpPr>
        <p:spPr>
          <a:xfrm>
            <a:off x="1523999" y="1569642"/>
            <a:ext cx="5369169" cy="3572773"/>
          </a:xfrm>
          <a:prstGeom prst="rect">
            <a:avLst/>
          </a:prstGeom>
          <a:solidFill>
            <a:schemeClr val="bg1"/>
          </a:solidFill>
        </p:spPr>
        <p:txBody>
          <a:bodyPr wrap="square" rtlCol="0">
            <a:spAutoFit/>
          </a:bodyPr>
          <a:lstStyle/>
          <a:p>
            <a:pPr defTabSz="969989" fontAlgn="base">
              <a:spcBef>
                <a:spcPct val="0"/>
              </a:spcBef>
              <a:spcAft>
                <a:spcPts val="1273"/>
              </a:spcAft>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We help students with…</a:t>
            </a:r>
          </a:p>
          <a:p>
            <a:pPr marL="186926" indent="-186926" defTabSz="969989" fontAlgn="base">
              <a:spcBef>
                <a:spcPct val="0"/>
              </a:spcBef>
              <a:spcAft>
                <a:spcPts val="1273"/>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Assignment writing advice</a:t>
            </a: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Academic</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Understanding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assignment</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questions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1273"/>
              </a:spcAft>
              <a:buFont typeface="Arial" panose="020B0604020202020204" pitchFamily="34" charset="0"/>
              <a:buChar char="•"/>
              <a:defRPr/>
            </a:pP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Citing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and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writing</a:t>
            </a:r>
            <a:r>
              <a:rPr lang="mi-NZ" sz="1600" b="1" dirty="0">
                <a:solidFill>
                  <a:srgbClr val="06498D"/>
                </a:solidFill>
                <a:latin typeface="Arial Nova" panose="020B0604020202020204" pitchFamily="34" charset="0"/>
                <a:ea typeface="ＭＳ Ｐゴシック" charset="0"/>
                <a:cs typeface="Angsana New" panose="02020603050405020304" pitchFamily="18" charset="-34"/>
              </a:rPr>
              <a:t> </a:t>
            </a:r>
            <a:r>
              <a:rPr lang="mi-NZ" sz="1600" b="1" dirty="0" err="1">
                <a:solidFill>
                  <a:srgbClr val="06498D"/>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srgbClr val="06498D"/>
              </a:solidFill>
              <a:latin typeface="Arial Nova" panose="020B0604020202020204" pitchFamily="34" charset="0"/>
              <a:ea typeface="ＭＳ Ｐゴシック" charset="0"/>
              <a:cs typeface="Angsana New" panose="02020603050405020304" pitchFamily="18" charset="-34"/>
            </a:endParaRPr>
          </a:p>
          <a:p>
            <a:pPr marL="186926" indent="-186926" defTabSz="969989" fontAlgn="base">
              <a:spcBef>
                <a:spcPct val="0"/>
              </a:spcBef>
              <a:spcAft>
                <a:spcPts val="637"/>
              </a:spcAft>
              <a:buFont typeface="Arial" panose="020B0604020202020204" pitchFamily="34" charset="0"/>
              <a:buChar char="•"/>
              <a:defRPr/>
            </a:pPr>
            <a:r>
              <a:rPr lang="en-NZ" sz="1600" b="1" dirty="0">
                <a:solidFill>
                  <a:srgbClr val="06498D"/>
                </a:solidFill>
                <a:latin typeface="Arial Nova" panose="020B0604020202020204" pitchFamily="34" charset="0"/>
                <a:ea typeface="ＭＳ Ｐゴシック" charset="0"/>
                <a:cs typeface="Angsana New" panose="02020603050405020304" pitchFamily="18" charset="-34"/>
              </a:rPr>
              <a:t>Enhancing study skills, like: </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Reading techniques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Notetaking</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Time management skills</a:t>
            </a:r>
          </a:p>
          <a:p>
            <a:pPr marL="380586" lvl="1" indent="-186926" defTabSz="969989" fontAlgn="base">
              <a:spcBef>
                <a:spcPct val="0"/>
              </a:spcBef>
              <a:spcAft>
                <a:spcPts val="637"/>
              </a:spcAft>
              <a:buFont typeface="Arial" panose="020B0604020202020204" pitchFamily="34" charset="0"/>
              <a:buChar char="•"/>
              <a:defRPr/>
            </a:pPr>
            <a:r>
              <a:rPr lang="en-NZ" sz="1400" b="1" dirty="0">
                <a:solidFill>
                  <a:srgbClr val="06498D"/>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114" b="1" dirty="0">
              <a:solidFill>
                <a:srgbClr val="06498D"/>
              </a:solidFill>
              <a:latin typeface="Arial Nova" panose="020B0604020202020204" pitchFamily="34" charset="0"/>
              <a:ea typeface="ＭＳ Ｐゴシック" charset="0"/>
            </a:endParaRPr>
          </a:p>
        </p:txBody>
      </p:sp>
      <p:sp>
        <p:nvSpPr>
          <p:cNvPr id="6" name="TextBox 5">
            <a:extLst>
              <a:ext uri="{FF2B5EF4-FFF2-40B4-BE49-F238E27FC236}">
                <a16:creationId xmlns:a16="http://schemas.microsoft.com/office/drawing/2014/main" id="{D12D8156-49A1-3FE1-9E83-2B9E8790BAFA}"/>
              </a:ext>
            </a:extLst>
          </p:cNvPr>
          <p:cNvSpPr txBox="1"/>
          <p:nvPr/>
        </p:nvSpPr>
        <p:spPr>
          <a:xfrm>
            <a:off x="7036779" y="1569642"/>
            <a:ext cx="3631221" cy="3565207"/>
          </a:xfrm>
          <a:prstGeom prst="rect">
            <a:avLst/>
          </a:prstGeom>
          <a:solidFill>
            <a:schemeClr val="bg1"/>
          </a:solidFill>
        </p:spPr>
        <p:txBody>
          <a:bodyPr wrap="square">
            <a:spAutoFit/>
          </a:bodyPr>
          <a:lstStyle/>
          <a:p>
            <a:pPr algn="ctr" defTabSz="969989" fontAlgn="base">
              <a:lnSpc>
                <a:spcPct val="120000"/>
              </a:lnSpc>
              <a:spcBef>
                <a:spcPct val="0"/>
              </a:spcBef>
              <a:buClr>
                <a:srgbClr val="B71E42"/>
              </a:buClr>
              <a:buSzPct val="100000"/>
              <a:defRPr/>
            </a:pPr>
            <a:r>
              <a:rPr lang="en-US" sz="1600" b="1" dirty="0">
                <a:solidFill>
                  <a:srgbClr val="06498D"/>
                </a:solidFill>
                <a:latin typeface="Articulate Light" panose="02000503040000020004" pitchFamily="2" charset="0"/>
                <a:ea typeface="ＭＳ Ｐゴシック" charset="0"/>
              </a:rPr>
              <a:t>Campus locations</a:t>
            </a:r>
          </a:p>
          <a:p>
            <a:pPr algn="ctr" defTabSz="969989" fontAlgn="base">
              <a:lnSpc>
                <a:spcPct val="120000"/>
              </a:lnSpc>
              <a:spcBef>
                <a:spcPct val="0"/>
              </a:spcBef>
              <a:buClr>
                <a:srgbClr val="B71E42"/>
              </a:buClr>
              <a:buSzPct val="100000"/>
              <a:defRPr/>
            </a:pPr>
            <a:endParaRPr lang="en-US" sz="1200" b="1"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Palmerston North – </a:t>
            </a:r>
            <a:r>
              <a:rPr lang="en-US" sz="1100" b="1" dirty="0" err="1">
                <a:solidFill>
                  <a:srgbClr val="06498D"/>
                </a:solidFill>
                <a:latin typeface="Articulate Light" panose="02000503040000020004" pitchFamily="2" charset="0"/>
                <a:ea typeface="ＭＳ Ｐゴシック" charset="0"/>
              </a:rPr>
              <a:t>Manawat</a:t>
            </a:r>
            <a:r>
              <a:rPr lang="en-NZ" sz="1100" b="1" dirty="0">
                <a:solidFill>
                  <a:srgbClr val="06498D"/>
                </a:solidFill>
                <a:latin typeface="Articulate Light" panose="02000503040000020004" pitchFamily="2" charset="0"/>
                <a:ea typeface="ＭＳ Ｐゴシック" charset="0"/>
              </a:rPr>
              <a:t>ū</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Student Centre Level 2, </a:t>
            </a:r>
            <a:r>
              <a:rPr lang="en-US" sz="1100" dirty="0" err="1">
                <a:solidFill>
                  <a:srgbClr val="06498D"/>
                </a:solidFill>
                <a:latin typeface="Articulate Light" panose="02000503040000020004" pitchFamily="2" charset="0"/>
                <a:ea typeface="ＭＳ Ｐゴシック" charset="0"/>
              </a:rPr>
              <a:t>Manawatū</a:t>
            </a:r>
            <a:r>
              <a:rPr lang="en-US" sz="1100" dirty="0">
                <a:solidFill>
                  <a:srgbClr val="06498D"/>
                </a:solidFill>
                <a:latin typeface="Articulate Light" panose="02000503040000020004" pitchFamily="2" charset="0"/>
                <a:ea typeface="ＭＳ Ｐゴシック" charset="0"/>
              </a:rPr>
              <a:t> Campus</a:t>
            </a:r>
          </a:p>
          <a:p>
            <a:pPr algn="ctr" defTabSz="969989" fontAlgn="base">
              <a:lnSpc>
                <a:spcPct val="120000"/>
              </a:lnSpc>
              <a:spcBef>
                <a:spcPct val="0"/>
              </a:spcBef>
              <a:buClr>
                <a:srgbClr val="B71E42"/>
              </a:buClr>
              <a:buSzPct val="100000"/>
              <a:defRPr/>
            </a:pPr>
            <a:r>
              <a:rPr lang="en-US" sz="1100" dirty="0">
                <a:solidFill>
                  <a:srgbClr val="06498D"/>
                </a:solidFill>
                <a:latin typeface="Articulate Light" panose="02000503040000020004" pitchFamily="2" charset="0"/>
                <a:ea typeface="ＭＳ Ｐゴシック" charset="0"/>
              </a:rPr>
              <a:t>	+ 64 6 951 6540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Albany</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Level 3, Library, Albany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+ 64 9  212 7117</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a:p>
            <a:pPr algn="ctr" defTabSz="969989" fontAlgn="base">
              <a:lnSpc>
                <a:spcPct val="120000"/>
              </a:lnSpc>
              <a:spcBef>
                <a:spcPct val="0"/>
              </a:spcBef>
              <a:buClr>
                <a:srgbClr val="B71E42"/>
              </a:buClr>
              <a:buSzPct val="100000"/>
              <a:defRPr/>
            </a:pPr>
            <a:r>
              <a:rPr lang="en-US" sz="1100" b="1" dirty="0">
                <a:solidFill>
                  <a:srgbClr val="06498D"/>
                </a:solidFill>
                <a:latin typeface="Articulate Light" panose="02000503040000020004" pitchFamily="2" charset="0"/>
                <a:ea typeface="ＭＳ Ｐゴシック" charset="0"/>
              </a:rPr>
              <a:t>Wellington</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Block 5, Ground Floor (Level A in the Library), Wellington Campus</a:t>
            </a:r>
            <a:br>
              <a:rPr lang="en-US" sz="1100" dirty="0">
                <a:solidFill>
                  <a:srgbClr val="06498D"/>
                </a:solidFill>
                <a:latin typeface="Articulate Light" panose="02000503040000020004" pitchFamily="2" charset="0"/>
                <a:ea typeface="ＭＳ Ｐゴシック" charset="0"/>
              </a:rPr>
            </a:br>
            <a:r>
              <a:rPr lang="en-US" sz="1100" dirty="0">
                <a:solidFill>
                  <a:srgbClr val="06498D"/>
                </a:solidFill>
                <a:latin typeface="Articulate Light" panose="02000503040000020004" pitchFamily="2" charset="0"/>
                <a:ea typeface="ＭＳ Ｐゴシック" charset="0"/>
              </a:rPr>
              <a:t>+64 4 801 5799 extn: 63389	</a:t>
            </a:r>
          </a:p>
          <a:p>
            <a:pPr algn="ctr" defTabSz="969989" fontAlgn="base">
              <a:lnSpc>
                <a:spcPct val="120000"/>
              </a:lnSpc>
              <a:spcBef>
                <a:spcPct val="0"/>
              </a:spcBef>
              <a:spcAft>
                <a:spcPts val="1273"/>
              </a:spcAft>
              <a:buClr>
                <a:srgbClr val="B71E42"/>
              </a:buClr>
              <a:buSzPct val="100000"/>
              <a:defRPr/>
            </a:pPr>
            <a:r>
              <a:rPr lang="en-US" sz="1100" dirty="0">
                <a:solidFill>
                  <a:srgbClr val="06498D"/>
                </a:solidFill>
                <a:latin typeface="Articulate Light" panose="02000503040000020004" pitchFamily="2" charset="0"/>
                <a:ea typeface="ＭＳ Ｐゴシック" charset="0"/>
                <a:hlinkClick r:id="rId3">
                  <a:extLst>
                    <a:ext uri="{A12FA001-AC4F-418D-AE19-62706E023703}">
                      <ahyp:hlinkClr xmlns:ahyp="http://schemas.microsoft.com/office/drawing/2018/hyperlinkcolor" val="tx"/>
                    </a:ext>
                  </a:extLst>
                </a:hlinkClick>
              </a:rPr>
              <a:t>learnersuccess@massey.ac.nz</a:t>
            </a:r>
            <a:endParaRPr lang="en-US" sz="1100" dirty="0">
              <a:solidFill>
                <a:srgbClr val="06498D"/>
              </a:solidFill>
              <a:latin typeface="Articulate Light" panose="02000503040000020004" pitchFamily="2" charset="0"/>
              <a:ea typeface="ＭＳ Ｐゴシック" charset="0"/>
            </a:endParaRPr>
          </a:p>
        </p:txBody>
      </p:sp>
      <p:sp>
        <p:nvSpPr>
          <p:cNvPr id="7" name="Rectangle 6">
            <a:extLst>
              <a:ext uri="{FF2B5EF4-FFF2-40B4-BE49-F238E27FC236}">
                <a16:creationId xmlns:a16="http://schemas.microsoft.com/office/drawing/2014/main" id="{039C873A-0658-D8C8-7DB7-ACBC41A2670F}"/>
              </a:ext>
            </a:extLst>
          </p:cNvPr>
          <p:cNvSpPr/>
          <p:nvPr/>
        </p:nvSpPr>
        <p:spPr>
          <a:xfrm>
            <a:off x="1523999" y="5298683"/>
            <a:ext cx="9144000" cy="1098958"/>
          </a:xfrm>
          <a:prstGeom prst="rect">
            <a:avLst/>
          </a:prstGeom>
          <a:solidFill>
            <a:srgbClr val="E4A02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TO BOOK AN APPOINTMENT, </a:t>
            </a:r>
          </a:p>
          <a:p>
            <a:pPr algn="ctr" defTabSz="190212" fontAlgn="base">
              <a:spcBef>
                <a:spcPct val="0"/>
              </a:spcBef>
              <a:spcAft>
                <a:spcPts val="637"/>
              </a:spcAft>
              <a:defRPr/>
            </a:pPr>
            <a:r>
              <a:rPr lang="en-NZ" sz="1910" b="1" dirty="0">
                <a:solidFill>
                  <a:prstClr val="white"/>
                </a:solidFill>
                <a:latin typeface="Arial" charset="0"/>
                <a:ea typeface="ＭＳ Ｐゴシック" pitchFamily="68" charset="-128"/>
              </a:rPr>
              <a:t>GO TO:</a:t>
            </a:r>
          </a:p>
          <a:p>
            <a:pPr algn="ctr" defTabSz="190212" fontAlgn="base">
              <a:spcBef>
                <a:spcPct val="0"/>
              </a:spcBef>
              <a:spcAft>
                <a:spcPts val="637"/>
              </a:spcAft>
              <a:defRPr/>
            </a:pPr>
            <a:r>
              <a:rPr lang="en-NZ" sz="1697" dirty="0">
                <a:solidFill>
                  <a:prstClr val="white"/>
                </a:solidFill>
                <a:latin typeface="Arial" charset="0"/>
                <a:ea typeface="ＭＳ Ｐゴシック" charset="0"/>
                <a:hlinkClick r:id="rId4">
                  <a:extLst>
                    <a:ext uri="{A12FA001-AC4F-418D-AE19-62706E023703}">
                      <ahyp:hlinkClr xmlns:ahyp="http://schemas.microsoft.com/office/drawing/2018/hyperlinkcolor" val="tx"/>
                    </a:ext>
                  </a:extLst>
                </a:hlinkClick>
              </a:rPr>
              <a:t>https://massey-nz.libcal.com/</a:t>
            </a:r>
            <a:endParaRPr lang="en-NZ" sz="1697" dirty="0">
              <a:solidFill>
                <a:prstClr val="white"/>
              </a:solidFill>
              <a:latin typeface="Arial" charset="0"/>
              <a:ea typeface="ＭＳ Ｐゴシック" pitchFamily="68" charset="-128"/>
            </a:endParaRPr>
          </a:p>
        </p:txBody>
      </p:sp>
    </p:spTree>
    <p:custDataLst>
      <p:tags r:id="rId1"/>
    </p:custDataLst>
    <p:extLst>
      <p:ext uri="{BB962C8B-B14F-4D97-AF65-F5344CB8AC3E}">
        <p14:creationId xmlns:p14="http://schemas.microsoft.com/office/powerpoint/2010/main" val="363150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Different types of learning</a:t>
            </a:r>
          </a:p>
        </p:txBody>
      </p:sp>
      <p:sp>
        <p:nvSpPr>
          <p:cNvPr id="2" name="TextBox 1">
            <a:extLst>
              <a:ext uri="{FF2B5EF4-FFF2-40B4-BE49-F238E27FC236}">
                <a16:creationId xmlns:a16="http://schemas.microsoft.com/office/drawing/2014/main" id="{7529F768-28ED-E37A-B643-0F9A4BB42FD2}"/>
              </a:ext>
            </a:extLst>
          </p:cNvPr>
          <p:cNvSpPr txBox="1"/>
          <p:nvPr/>
        </p:nvSpPr>
        <p:spPr>
          <a:xfrm>
            <a:off x="1943198" y="2240554"/>
            <a:ext cx="8305605" cy="3537763"/>
          </a:xfrm>
          <a:prstGeom prst="rect">
            <a:avLst/>
          </a:prstGeom>
          <a:noFill/>
        </p:spPr>
        <p:txBody>
          <a:bodyPr wrap="square" rtlCol="0">
            <a:spAutoFit/>
          </a:bodyPr>
          <a:lstStyle/>
          <a:p>
            <a:r>
              <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rPr>
              <a:t>Analyse, evaluate, create, criticise</a:t>
            </a:r>
          </a:p>
          <a:p>
            <a:endParaRPr lang="en-NZ" sz="998"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3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rPr>
              <a:t>Recount, recall, describe</a:t>
            </a:r>
          </a:p>
          <a:p>
            <a:endParaRPr lang="en-NZ" sz="998"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a:extLst>
              <a:ext uri="{FF2B5EF4-FFF2-40B4-BE49-F238E27FC236}">
                <a16:creationId xmlns:a16="http://schemas.microsoft.com/office/drawing/2014/main" id="{5E0F10EE-30C8-9A62-68C7-8C267EA6203E}"/>
              </a:ext>
            </a:extLst>
          </p:cNvPr>
          <p:cNvSpPr/>
          <p:nvPr/>
        </p:nvSpPr>
        <p:spPr>
          <a:xfrm>
            <a:off x="6453544" y="3010232"/>
            <a:ext cx="5553899" cy="986167"/>
          </a:xfrm>
          <a:prstGeom prst="rect">
            <a:avLst/>
          </a:prstGeom>
        </p:spPr>
        <p:txBody>
          <a:bodyPr wrap="square">
            <a:spAutoFit/>
          </a:bodyPr>
          <a:lstStyle/>
          <a:p>
            <a:pPr marL="259232" indent="-259232" defTabSz="829544" fontAlgn="base">
              <a:spcBef>
                <a:spcPct val="0"/>
              </a:spcBef>
              <a:spcAft>
                <a:spcPct val="0"/>
              </a:spcAft>
              <a:buFont typeface="Arial" panose="020B0604020202020204" pitchFamily="34" charset="0"/>
              <a:buChar char="•"/>
            </a:pPr>
            <a:r>
              <a:rPr lang="en-US" altLang="en-US" sz="1452" dirty="0">
                <a:solidFill>
                  <a:prstClr val="white"/>
                </a:solidFill>
                <a:latin typeface="Verdana" pitchFamily="34" charset="0"/>
                <a:ea typeface="MS PGothic" pitchFamily="34" charset="-128"/>
              </a:rPr>
              <a:t>Which set of skills uses </a:t>
            </a:r>
            <a:r>
              <a:rPr lang="en-US" altLang="en-US" sz="1452" b="1" dirty="0">
                <a:solidFill>
                  <a:prstClr val="white"/>
                </a:solidFill>
                <a:latin typeface="Verdana" pitchFamily="34" charset="0"/>
                <a:ea typeface="MS PGothic" pitchFamily="34" charset="-128"/>
              </a:rPr>
              <a:t>deeper thinking</a:t>
            </a:r>
            <a:r>
              <a:rPr lang="en-US" altLang="en-US" sz="1452" dirty="0">
                <a:solidFill>
                  <a:prstClr val="white"/>
                </a:solidFill>
                <a:latin typeface="Verdana" pitchFamily="34" charset="0"/>
                <a:ea typeface="MS PGothic" pitchFamily="34" charset="-128"/>
              </a:rPr>
              <a:t>?</a:t>
            </a:r>
          </a:p>
          <a:p>
            <a:pPr marL="259232" indent="-259232" defTabSz="829544" fontAlgn="base">
              <a:spcBef>
                <a:spcPct val="0"/>
              </a:spcBef>
              <a:spcAft>
                <a:spcPct val="0"/>
              </a:spcAft>
              <a:buFont typeface="Arial" panose="020B0604020202020204" pitchFamily="34" charset="0"/>
              <a:buChar char="•"/>
            </a:pPr>
            <a:r>
              <a:rPr lang="en-US" altLang="en-US" sz="1452" dirty="0">
                <a:solidFill>
                  <a:prstClr val="white"/>
                </a:solidFill>
                <a:latin typeface="Verdana" pitchFamily="34" charset="0"/>
                <a:ea typeface="MS PGothic" pitchFamily="34" charset="-128"/>
              </a:rPr>
              <a:t>Which set uses </a:t>
            </a:r>
            <a:r>
              <a:rPr lang="en-US" altLang="en-US" sz="1452" b="1" dirty="0" err="1">
                <a:solidFill>
                  <a:prstClr val="white"/>
                </a:solidFill>
                <a:latin typeface="Verdana" pitchFamily="34" charset="0"/>
                <a:ea typeface="MS PGothic" pitchFamily="34" charset="-128"/>
              </a:rPr>
              <a:t>memorisation</a:t>
            </a:r>
            <a:r>
              <a:rPr lang="en-US" altLang="en-US" sz="1452" b="1" dirty="0">
                <a:solidFill>
                  <a:prstClr val="white"/>
                </a:solidFill>
                <a:latin typeface="Verdana" pitchFamily="34" charset="0"/>
                <a:ea typeface="MS PGothic" pitchFamily="34" charset="-128"/>
              </a:rPr>
              <a:t> skills</a:t>
            </a:r>
            <a:r>
              <a:rPr lang="en-US" altLang="en-US" sz="1452" dirty="0">
                <a:solidFill>
                  <a:prstClr val="white"/>
                </a:solidFill>
                <a:latin typeface="Verdana" pitchFamily="34" charset="0"/>
                <a:ea typeface="MS PGothic" pitchFamily="34" charset="-128"/>
              </a:rPr>
              <a:t>?</a:t>
            </a:r>
          </a:p>
          <a:p>
            <a:pPr marL="259232" indent="-259232" defTabSz="829544" fontAlgn="base">
              <a:spcBef>
                <a:spcPct val="0"/>
              </a:spcBef>
              <a:spcAft>
                <a:spcPct val="0"/>
              </a:spcAft>
              <a:buFont typeface="Arial" panose="020B0604020202020204" pitchFamily="34" charset="0"/>
              <a:buChar char="•"/>
            </a:pPr>
            <a:r>
              <a:rPr lang="en-US" altLang="en-US" sz="1452" dirty="0">
                <a:solidFill>
                  <a:prstClr val="white"/>
                </a:solidFill>
                <a:latin typeface="Verdana" pitchFamily="34" charset="0"/>
                <a:ea typeface="MS PGothic" pitchFamily="34" charset="-128"/>
              </a:rPr>
              <a:t>Are both types of learning / knowledge</a:t>
            </a:r>
            <a:br>
              <a:rPr lang="en-US" altLang="en-US" sz="1452" dirty="0">
                <a:solidFill>
                  <a:prstClr val="white"/>
                </a:solidFill>
                <a:latin typeface="Verdana" pitchFamily="34" charset="0"/>
                <a:ea typeface="MS PGothic" pitchFamily="34" charset="-128"/>
              </a:rPr>
            </a:br>
            <a:r>
              <a:rPr lang="en-US" altLang="en-US" sz="1452" b="1" dirty="0">
                <a:solidFill>
                  <a:prstClr val="white"/>
                </a:solidFill>
                <a:latin typeface="Verdana" pitchFamily="34" charset="0"/>
                <a:ea typeface="MS PGothic" pitchFamily="34" charset="-128"/>
              </a:rPr>
              <a:t>useful at </a:t>
            </a:r>
            <a:r>
              <a:rPr lang="en-US" altLang="en-US" sz="1452" b="1" dirty="0" err="1">
                <a:solidFill>
                  <a:prstClr val="white"/>
                </a:solidFill>
                <a:latin typeface="Verdana" pitchFamily="34" charset="0"/>
                <a:ea typeface="MS PGothic" pitchFamily="34" charset="-128"/>
              </a:rPr>
              <a:t>uni</a:t>
            </a:r>
            <a:r>
              <a:rPr lang="en-US" altLang="en-US" sz="1452" dirty="0">
                <a:solidFill>
                  <a:prstClr val="white"/>
                </a:solidFill>
                <a:latin typeface="Verdana" pitchFamily="34" charset="0"/>
                <a:ea typeface="MS PGothic" pitchFamily="34" charset="-128"/>
              </a:rPr>
              <a:t>?</a:t>
            </a:r>
          </a:p>
        </p:txBody>
      </p:sp>
    </p:spTree>
    <p:custDataLst>
      <p:tags r:id="rId1"/>
    </p:custDataLst>
    <p:extLst>
      <p:ext uri="{BB962C8B-B14F-4D97-AF65-F5344CB8AC3E}">
        <p14:creationId xmlns:p14="http://schemas.microsoft.com/office/powerpoint/2010/main" val="39270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Different types of learning</a:t>
            </a:r>
          </a:p>
        </p:txBody>
      </p:sp>
      <p:sp>
        <p:nvSpPr>
          <p:cNvPr id="2" name="TextBox 1">
            <a:extLst>
              <a:ext uri="{FF2B5EF4-FFF2-40B4-BE49-F238E27FC236}">
                <a16:creationId xmlns:a16="http://schemas.microsoft.com/office/drawing/2014/main" id="{7529F768-28ED-E37A-B643-0F9A4BB42FD2}"/>
              </a:ext>
            </a:extLst>
          </p:cNvPr>
          <p:cNvSpPr txBox="1"/>
          <p:nvPr/>
        </p:nvSpPr>
        <p:spPr>
          <a:xfrm>
            <a:off x="1943198" y="2248943"/>
            <a:ext cx="8305605" cy="5145768"/>
          </a:xfrm>
          <a:prstGeom prst="rect">
            <a:avLst/>
          </a:prstGeom>
          <a:noFill/>
        </p:spPr>
        <p:txBody>
          <a:bodyPr wrap="square" rtlCol="0">
            <a:spAutoFit/>
          </a:bodyPr>
          <a:lstStyle/>
          <a:p>
            <a:r>
              <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rPr>
              <a:t>Analyse, evaluate, create, criticise</a:t>
            </a:r>
          </a:p>
          <a:p>
            <a:endPar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Deep learning</a:t>
            </a: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Takes real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engagement</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with the concepts</a:t>
            </a: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Many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assignments</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use these skills – this is the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main purpose </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of </a:t>
            </a:r>
            <a:r>
              <a:rPr kumimoji="0" lang="en-NZ" sz="1633"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uni</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level study</a:t>
            </a:r>
            <a:endParaRPr lang="en-NZ" sz="998"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rPr>
              <a:t>Recount, recall, describe</a:t>
            </a:r>
          </a:p>
          <a:p>
            <a:endParaRPr lang="en-NZ" sz="1814" b="1"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More surface-level learning </a:t>
            </a: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Can be useful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building blocks</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for the later analysis (e.g. knowing what the theories are before you evaluate them) </a:t>
            </a: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Can be in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short-answer</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or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multichoice</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tests, or in </a:t>
            </a:r>
            <a:r>
              <a:rPr kumimoji="0" lang="en-NZ" sz="1633"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language learning</a:t>
            </a:r>
          </a:p>
          <a:p>
            <a:pPr marL="259232" marR="0" lvl="0" indent="-25923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Memory systems can help here </a:t>
            </a:r>
            <a:r>
              <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the focus of today’s session</a:t>
            </a:r>
            <a:endParaRPr kumimoji="0" lang="en-NZ" sz="1633"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en-NZ" sz="998" dirty="0">
              <a:solidFill>
                <a:srgbClr val="E4A024"/>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633"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59232" indent="-259232">
              <a:buFont typeface="Arial" panose="020B0604020202020204" pitchFamily="34" charset="0"/>
              <a:buChar char="•"/>
            </a:pPr>
            <a:endParaRPr lang="en-NZ" sz="1814"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66141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Memory test</a:t>
            </a:r>
          </a:p>
        </p:txBody>
      </p:sp>
      <p:sp>
        <p:nvSpPr>
          <p:cNvPr id="2" name="TextBox 1">
            <a:extLst>
              <a:ext uri="{FF2B5EF4-FFF2-40B4-BE49-F238E27FC236}">
                <a16:creationId xmlns:a16="http://schemas.microsoft.com/office/drawing/2014/main" id="{07ED300B-2BB3-137B-9764-7EE07FE881F3}"/>
              </a:ext>
            </a:extLst>
          </p:cNvPr>
          <p:cNvSpPr txBox="1"/>
          <p:nvPr/>
        </p:nvSpPr>
        <p:spPr>
          <a:xfrm>
            <a:off x="1943198" y="2551939"/>
            <a:ext cx="8305605" cy="2856488"/>
          </a:xfrm>
          <a:prstGeom prst="rect">
            <a:avLst/>
          </a:prstGeom>
          <a:noFill/>
        </p:spPr>
        <p:txBody>
          <a:bodyPr wrap="square" rtlCol="0">
            <a:spAutoFit/>
          </a:bodyPr>
          <a:lstStyle/>
          <a:p>
            <a:pPr defTabSz="829544" fontAlgn="base">
              <a:spcBef>
                <a:spcPct val="0"/>
              </a:spcBef>
              <a:spcAft>
                <a:spcPct val="0"/>
              </a:spcAft>
            </a:pPr>
            <a:r>
              <a:rPr lang="en-NZ" sz="1633" b="1" dirty="0">
                <a:solidFill>
                  <a:srgbClr val="E4A024"/>
                </a:solidFill>
                <a:latin typeface="Verdana" panose="020B0604030504040204" pitchFamily="34" charset="0"/>
                <a:ea typeface="Verdana" panose="020B0604030504040204" pitchFamily="34" charset="0"/>
                <a:cs typeface="Verdana" panose="020B0604030504040204" pitchFamily="34" charset="0"/>
              </a:rPr>
              <a:t>How many of these can you remember?</a:t>
            </a:r>
          </a:p>
          <a:p>
            <a:pPr marL="311079" indent="-311079" defTabSz="829544" fontAlgn="base">
              <a:spcBef>
                <a:spcPct val="0"/>
              </a:spcBef>
              <a:spcAft>
                <a:spcPct val="0"/>
              </a:spcAft>
              <a:buFont typeface="Arial" panose="020B0604020202020204" pitchFamily="34" charset="0"/>
              <a:buChar char="•"/>
            </a:pPr>
            <a:endPar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414772" indent="-414772" defTabSz="829544" fontAlgn="base">
              <a:spcBef>
                <a:spcPct val="0"/>
              </a:spcBef>
              <a:spcAft>
                <a:spcPct val="0"/>
              </a:spcAft>
              <a:buFont typeface="+mj-lt"/>
              <a:buAutoNum type="arabicPeriod"/>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What you ate for lunch yesterday</a:t>
            </a:r>
          </a:p>
          <a:p>
            <a:pPr marL="414772" indent="-414772" defTabSz="829544" fontAlgn="base">
              <a:spcBef>
                <a:spcPct val="0"/>
              </a:spcBef>
              <a:spcAft>
                <a:spcPct val="0"/>
              </a:spcAft>
              <a:buFont typeface="+mj-lt"/>
              <a:buAutoNum type="arabicPeriod"/>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An unpleasant experience at primary school</a:t>
            </a:r>
          </a:p>
          <a:p>
            <a:pPr marL="414772" indent="-414772" defTabSz="829544" fontAlgn="base">
              <a:spcBef>
                <a:spcPct val="0"/>
              </a:spcBef>
              <a:spcAft>
                <a:spcPct val="0"/>
              </a:spcAft>
              <a:buFont typeface="+mj-lt"/>
              <a:buAutoNum type="arabicPeriod"/>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Where the washing powder is in your local supermarket</a:t>
            </a:r>
          </a:p>
          <a:p>
            <a:pPr marL="414772" indent="-414772" defTabSz="829544" fontAlgn="base">
              <a:spcBef>
                <a:spcPct val="0"/>
              </a:spcBef>
              <a:spcAft>
                <a:spcPct val="0"/>
              </a:spcAft>
              <a:buFont typeface="+mj-lt"/>
              <a:buAutoNum type="arabicPeriod"/>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Your student ID number</a:t>
            </a:r>
          </a:p>
          <a:p>
            <a:pPr marL="414772" indent="-414772" defTabSz="829544" fontAlgn="base">
              <a:spcBef>
                <a:spcPct val="0"/>
              </a:spcBef>
              <a:spcAft>
                <a:spcPct val="0"/>
              </a:spcAft>
              <a:buFont typeface="+mj-lt"/>
              <a:buAutoNum type="arabicPeriod"/>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The planets from the Sun outwards</a:t>
            </a:r>
          </a:p>
          <a:p>
            <a:pPr marL="311079" indent="-311079" defTabSz="829544" fontAlgn="base">
              <a:spcBef>
                <a:spcPct val="0"/>
              </a:spcBef>
              <a:spcAft>
                <a:spcPct val="0"/>
              </a:spcAft>
              <a:buFont typeface="Arial" panose="020B0604020202020204" pitchFamily="34" charset="0"/>
              <a:buChar char="•"/>
            </a:pPr>
            <a:endPar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defTabSz="829544" fontAlgn="base">
              <a:spcBef>
                <a:spcPct val="0"/>
              </a:spcBef>
              <a:spcAft>
                <a:spcPct val="0"/>
              </a:spcAft>
            </a:pPr>
            <a:r>
              <a:rPr lang="en-NZ" sz="1633" b="1" dirty="0">
                <a:solidFill>
                  <a:srgbClr val="E4A024"/>
                </a:solidFill>
                <a:latin typeface="Verdana" panose="020B0604030504040204" pitchFamily="34" charset="0"/>
                <a:ea typeface="Verdana" panose="020B0604030504040204" pitchFamily="34" charset="0"/>
                <a:cs typeface="Verdana" panose="020B0604030504040204" pitchFamily="34" charset="0"/>
              </a:rPr>
              <a:t>Write in the chat box:</a:t>
            </a:r>
          </a:p>
          <a:p>
            <a:pPr defTabSz="829544" fontAlgn="base">
              <a:spcBef>
                <a:spcPct val="0"/>
              </a:spcBef>
              <a:spcAft>
                <a:spcPct val="0"/>
              </a:spcAft>
            </a:pPr>
            <a:endPar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311079" indent="-311079" defTabSz="829544" fontAlgn="base">
              <a:spcBef>
                <a:spcPct val="0"/>
              </a:spcBef>
              <a:spcAft>
                <a:spcPct val="0"/>
              </a:spcAft>
              <a:buFont typeface="Arial" panose="020B0604020202020204" pitchFamily="34" charset="0"/>
              <a:buChar char="•"/>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The number of things you remember (e.g. 3)</a:t>
            </a:r>
          </a:p>
        </p:txBody>
      </p:sp>
      <p:sp>
        <p:nvSpPr>
          <p:cNvPr id="3" name="Rectangle 2">
            <a:extLst>
              <a:ext uri="{FF2B5EF4-FFF2-40B4-BE49-F238E27FC236}">
                <a16:creationId xmlns:a16="http://schemas.microsoft.com/office/drawing/2014/main" id="{D271A463-E9BD-069D-0029-276C1678F29D}"/>
              </a:ext>
            </a:extLst>
          </p:cNvPr>
          <p:cNvSpPr/>
          <p:nvPr/>
        </p:nvSpPr>
        <p:spPr>
          <a:xfrm>
            <a:off x="8934428" y="2840745"/>
            <a:ext cx="1645016" cy="1935082"/>
          </a:xfrm>
          <a:prstGeom prst="rect">
            <a:avLst/>
          </a:prstGeom>
        </p:spPr>
        <p:txBody>
          <a:bodyPr wrap="square">
            <a:spAutoFit/>
          </a:bodyPr>
          <a:lstStyle/>
          <a:p>
            <a:pPr defTabSz="829544" fontAlgn="base">
              <a:spcBef>
                <a:spcPct val="0"/>
              </a:spcBef>
              <a:spcAft>
                <a:spcPct val="0"/>
              </a:spcAft>
            </a:pPr>
            <a:r>
              <a:rPr lang="en-NZ" sz="1633" b="1" i="1" dirty="0">
                <a:solidFill>
                  <a:srgbClr val="E4A024"/>
                </a:solidFill>
                <a:latin typeface="Verdana" panose="020B0604030504040204" pitchFamily="34" charset="0"/>
                <a:ea typeface="Verdana" panose="020B0604030504040204" pitchFamily="34" charset="0"/>
                <a:cs typeface="Verdana" panose="020B0604030504040204" pitchFamily="34" charset="0"/>
              </a:rPr>
              <a:t>Also:</a:t>
            </a:r>
          </a:p>
          <a:p>
            <a:pPr defTabSz="829544" fontAlgn="base">
              <a:spcBef>
                <a:spcPct val="0"/>
              </a:spcBef>
              <a:spcAft>
                <a:spcPct val="0"/>
              </a:spcAft>
            </a:pPr>
            <a:endParaRPr lang="en-NZ" sz="544"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defTabSz="829544" fontAlgn="base">
              <a:spcBef>
                <a:spcPct val="0"/>
              </a:spcBef>
              <a:spcAft>
                <a:spcPct val="0"/>
              </a:spcAft>
            </a:pPr>
            <a:r>
              <a:rPr lang="en-NZ" sz="1633" i="1" dirty="0">
                <a:solidFill>
                  <a:prstClr val="white"/>
                </a:solidFill>
                <a:latin typeface="Verdana" panose="020B0604030504040204" pitchFamily="34" charset="0"/>
                <a:ea typeface="Verdana" panose="020B0604030504040204" pitchFamily="34" charset="0"/>
                <a:cs typeface="Verdana" panose="020B0604030504040204" pitchFamily="34" charset="0"/>
              </a:rPr>
              <a:t>Why do we manage to recall some things easily and not others?</a:t>
            </a:r>
          </a:p>
        </p:txBody>
      </p:sp>
    </p:spTree>
    <p:custDataLst>
      <p:tags r:id="rId1"/>
    </p:custDataLst>
    <p:extLst>
      <p:ext uri="{BB962C8B-B14F-4D97-AF65-F5344CB8AC3E}">
        <p14:creationId xmlns:p14="http://schemas.microsoft.com/office/powerpoint/2010/main" val="15207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Why we forget</a:t>
            </a:r>
          </a:p>
        </p:txBody>
      </p:sp>
      <p:sp>
        <p:nvSpPr>
          <p:cNvPr id="2" name="TextBox 1">
            <a:extLst>
              <a:ext uri="{FF2B5EF4-FFF2-40B4-BE49-F238E27FC236}">
                <a16:creationId xmlns:a16="http://schemas.microsoft.com/office/drawing/2014/main" id="{BBB1DBBE-FB8F-19AB-D70A-1CADBFBD7878}"/>
              </a:ext>
            </a:extLst>
          </p:cNvPr>
          <p:cNvSpPr txBox="1"/>
          <p:nvPr/>
        </p:nvSpPr>
        <p:spPr>
          <a:xfrm>
            <a:off x="1858969" y="2735976"/>
            <a:ext cx="3347037" cy="2454454"/>
          </a:xfrm>
          <a:prstGeom prst="rect">
            <a:avLst/>
          </a:prstGeom>
          <a:noFill/>
        </p:spPr>
        <p:txBody>
          <a:bodyPr wrap="square" rtlCol="0">
            <a:spAutoFit/>
          </a:bodyPr>
          <a:lstStyle/>
          <a:p>
            <a:pPr defTabSz="829544" fontAlgn="base">
              <a:spcBef>
                <a:spcPct val="20000"/>
              </a:spcBef>
              <a:spcAft>
                <a:spcPct val="0"/>
              </a:spcAft>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We remember information that had </a:t>
            </a:r>
            <a:r>
              <a:rPr lang="en-NZ" sz="1633" dirty="0">
                <a:solidFill>
                  <a:schemeClr val="accent4"/>
                </a:solidFill>
                <a:latin typeface="Verdana" panose="020B0604030504040204" pitchFamily="34" charset="0"/>
                <a:ea typeface="Verdana" panose="020B0604030504040204" pitchFamily="34" charset="0"/>
                <a:cs typeface="Verdana" panose="020B0604030504040204" pitchFamily="34" charset="0"/>
              </a:rPr>
              <a:t>strong associations </a:t>
            </a: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at the time we learnt it and / or is </a:t>
            </a:r>
            <a:r>
              <a:rPr lang="en-NZ" sz="1633" dirty="0">
                <a:solidFill>
                  <a:schemeClr val="accent4"/>
                </a:solidFill>
                <a:latin typeface="Verdana" panose="020B0604030504040204" pitchFamily="34" charset="0"/>
                <a:ea typeface="Verdana" panose="020B0604030504040204" pitchFamily="34" charset="0"/>
                <a:cs typeface="Verdana" panose="020B0604030504040204" pitchFamily="34" charset="0"/>
              </a:rPr>
              <a:t>frequently used</a:t>
            </a: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a:t>
            </a:r>
          </a:p>
          <a:p>
            <a:pPr defTabSz="829544" fontAlgn="base">
              <a:spcBef>
                <a:spcPct val="20000"/>
              </a:spcBef>
              <a:spcAft>
                <a:spcPct val="0"/>
              </a:spcAft>
            </a:pPr>
            <a:endPar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defTabSz="829544" fontAlgn="base">
              <a:spcBef>
                <a:spcPct val="20000"/>
              </a:spcBef>
              <a:spcAft>
                <a:spcPct val="0"/>
              </a:spcAft>
            </a:pPr>
            <a:r>
              <a:rPr lang="en-NZ" sz="1633" dirty="0">
                <a:solidFill>
                  <a:prstClr val="white"/>
                </a:solidFill>
                <a:latin typeface="Verdana" panose="020B0604030504040204" pitchFamily="34" charset="0"/>
                <a:ea typeface="Verdana" panose="020B0604030504040204" pitchFamily="34" charset="0"/>
                <a:cs typeface="Verdana" panose="020B0604030504040204" pitchFamily="34" charset="0"/>
              </a:rPr>
              <a:t>We are also very good at forgetting in everyday life – and we carry that across into learning.</a:t>
            </a:r>
          </a:p>
        </p:txBody>
      </p:sp>
      <p:grpSp>
        <p:nvGrpSpPr>
          <p:cNvPr id="3" name="Group 2" descr="A picture containing a graph of Ebbinghaus' forgetting curve, which begins at 100% and drops rapidly, down to approximately 30 to 40 percent.">
            <a:extLst>
              <a:ext uri="{FF2B5EF4-FFF2-40B4-BE49-F238E27FC236}">
                <a16:creationId xmlns:a16="http://schemas.microsoft.com/office/drawing/2014/main" id="{5CEC441F-E070-DEB1-DC17-40D02D9E78CC}"/>
              </a:ext>
            </a:extLst>
          </p:cNvPr>
          <p:cNvGrpSpPr/>
          <p:nvPr/>
        </p:nvGrpSpPr>
        <p:grpSpPr>
          <a:xfrm>
            <a:off x="5380030" y="2581489"/>
            <a:ext cx="4868773" cy="3031393"/>
            <a:chOff x="1878860" y="3140968"/>
            <a:chExt cx="5366921" cy="3341550"/>
          </a:xfrm>
          <a:solidFill>
            <a:srgbClr val="0070C0"/>
          </a:solidFill>
        </p:grpSpPr>
        <p:pic>
          <p:nvPicPr>
            <p:cNvPr id="6" name="Picture 2">
              <a:extLst>
                <a:ext uri="{FF2B5EF4-FFF2-40B4-BE49-F238E27FC236}">
                  <a16:creationId xmlns:a16="http://schemas.microsoft.com/office/drawing/2014/main" id="{9A8F171F-0922-C887-98AC-75BCDEC8B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219" y="3140968"/>
              <a:ext cx="5347562" cy="2866417"/>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7" name="TextBox 3">
              <a:extLst>
                <a:ext uri="{FF2B5EF4-FFF2-40B4-BE49-F238E27FC236}">
                  <a16:creationId xmlns:a16="http://schemas.microsoft.com/office/drawing/2014/main" id="{F5FB375F-CB79-9189-AF37-70068AA7115A}"/>
                </a:ext>
              </a:extLst>
            </p:cNvPr>
            <p:cNvSpPr txBox="1">
              <a:spLocks noChangeArrowheads="1"/>
            </p:cNvSpPr>
            <p:nvPr/>
          </p:nvSpPr>
          <p:spPr bwMode="auto">
            <a:xfrm>
              <a:off x="1878860" y="6165304"/>
              <a:ext cx="4392487" cy="317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bg1"/>
                  </a:solidFill>
                  <a:latin typeface="Verdana" pitchFamily="34" charset="0"/>
                  <a:cs typeface="Arial" charset="0"/>
                </a:defRPr>
              </a:lvl1pPr>
              <a:lvl2pPr marL="742950" indent="-285750" eaLnBrk="0" hangingPunct="0">
                <a:defRPr sz="2800" b="1">
                  <a:solidFill>
                    <a:schemeClr val="bg1"/>
                  </a:solidFill>
                  <a:latin typeface="Verdana" pitchFamily="34" charset="0"/>
                  <a:cs typeface="Arial" charset="0"/>
                </a:defRPr>
              </a:lvl2pPr>
              <a:lvl3pPr marL="1143000" indent="-228600" eaLnBrk="0" hangingPunct="0">
                <a:defRPr sz="2800" b="1">
                  <a:solidFill>
                    <a:schemeClr val="bg1"/>
                  </a:solidFill>
                  <a:latin typeface="Verdana" pitchFamily="34" charset="0"/>
                  <a:cs typeface="Arial" charset="0"/>
                </a:defRPr>
              </a:lvl3pPr>
              <a:lvl4pPr marL="1600200" indent="-228600" eaLnBrk="0" hangingPunct="0">
                <a:defRPr sz="2800" b="1">
                  <a:solidFill>
                    <a:schemeClr val="bg1"/>
                  </a:solidFill>
                  <a:latin typeface="Verdana" pitchFamily="34" charset="0"/>
                  <a:cs typeface="Arial" charset="0"/>
                </a:defRPr>
              </a:lvl4pPr>
              <a:lvl5pPr marL="2057400" indent="-228600" eaLnBrk="0" hangingPunct="0">
                <a:defRPr sz="2800" b="1">
                  <a:solidFill>
                    <a:schemeClr val="bg1"/>
                  </a:solidFill>
                  <a:latin typeface="Verdana" pitchFamily="34" charset="0"/>
                  <a:cs typeface="Arial" charset="0"/>
                </a:defRPr>
              </a:lvl5pPr>
              <a:lvl6pPr marL="2514600" indent="-228600" eaLnBrk="0" fontAlgn="base" hangingPunct="0">
                <a:spcBef>
                  <a:spcPct val="0"/>
                </a:spcBef>
                <a:spcAft>
                  <a:spcPct val="0"/>
                </a:spcAft>
                <a:defRPr sz="2800" b="1">
                  <a:solidFill>
                    <a:schemeClr val="bg1"/>
                  </a:solidFill>
                  <a:latin typeface="Verdana" pitchFamily="34" charset="0"/>
                  <a:cs typeface="Arial" charset="0"/>
                </a:defRPr>
              </a:lvl6pPr>
              <a:lvl7pPr marL="2971800" indent="-228600" eaLnBrk="0" fontAlgn="base" hangingPunct="0">
                <a:spcBef>
                  <a:spcPct val="0"/>
                </a:spcBef>
                <a:spcAft>
                  <a:spcPct val="0"/>
                </a:spcAft>
                <a:defRPr sz="2800" b="1">
                  <a:solidFill>
                    <a:schemeClr val="bg1"/>
                  </a:solidFill>
                  <a:latin typeface="Verdana" pitchFamily="34" charset="0"/>
                  <a:cs typeface="Arial" charset="0"/>
                </a:defRPr>
              </a:lvl7pPr>
              <a:lvl8pPr marL="3429000" indent="-228600" eaLnBrk="0" fontAlgn="base" hangingPunct="0">
                <a:spcBef>
                  <a:spcPct val="0"/>
                </a:spcBef>
                <a:spcAft>
                  <a:spcPct val="0"/>
                </a:spcAft>
                <a:defRPr sz="2800" b="1">
                  <a:solidFill>
                    <a:schemeClr val="bg1"/>
                  </a:solidFill>
                  <a:latin typeface="Verdana" pitchFamily="34" charset="0"/>
                  <a:cs typeface="Arial" charset="0"/>
                </a:defRPr>
              </a:lvl8pPr>
              <a:lvl9pPr marL="3886200" indent="-228600" eaLnBrk="0" fontAlgn="base" hangingPunct="0">
                <a:spcBef>
                  <a:spcPct val="0"/>
                </a:spcBef>
                <a:spcAft>
                  <a:spcPct val="0"/>
                </a:spcAft>
                <a:defRPr sz="2800" b="1">
                  <a:solidFill>
                    <a:schemeClr val="bg1"/>
                  </a:solidFill>
                  <a:latin typeface="Verdana" pitchFamily="34" charset="0"/>
                  <a:cs typeface="Arial" charset="0"/>
                </a:defRPr>
              </a:lvl9pPr>
            </a:lstStyle>
            <a:p>
              <a:pPr eaLnBrk="1" hangingPunct="1"/>
              <a:r>
                <a:rPr lang="en-NZ" altLang="en-US" sz="1270" dirty="0"/>
                <a:t>The Forgetting Curve (</a:t>
              </a:r>
              <a:r>
                <a:rPr lang="en-NZ" altLang="en-US" sz="1270" dirty="0" err="1"/>
                <a:t>Ebbinghaus</a:t>
              </a:r>
              <a:r>
                <a:rPr lang="en-NZ" altLang="en-US" sz="1270" dirty="0"/>
                <a:t>, 1913)</a:t>
              </a:r>
            </a:p>
          </p:txBody>
        </p:sp>
      </p:grpSp>
    </p:spTree>
    <p:custDataLst>
      <p:tags r:id="rId1"/>
    </p:custDataLst>
    <p:extLst>
      <p:ext uri="{BB962C8B-B14F-4D97-AF65-F5344CB8AC3E}">
        <p14:creationId xmlns:p14="http://schemas.microsoft.com/office/powerpoint/2010/main" val="7559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Spaced recall</a:t>
            </a:r>
          </a:p>
        </p:txBody>
      </p:sp>
      <p:sp>
        <p:nvSpPr>
          <p:cNvPr id="6" name="Rectangle 5">
            <a:extLst>
              <a:ext uri="{FF2B5EF4-FFF2-40B4-BE49-F238E27FC236}">
                <a16:creationId xmlns:a16="http://schemas.microsoft.com/office/drawing/2014/main" id="{3DB1B7AE-64C1-61A2-FAF4-EF5F7757E742}"/>
              </a:ext>
            </a:extLst>
          </p:cNvPr>
          <p:cNvSpPr/>
          <p:nvPr/>
        </p:nvSpPr>
        <p:spPr>
          <a:xfrm>
            <a:off x="1943198" y="2203942"/>
            <a:ext cx="8305605" cy="343620"/>
          </a:xfrm>
          <a:prstGeom prst="rect">
            <a:avLst/>
          </a:prstGeom>
        </p:spPr>
        <p:txBody>
          <a:bodyPr wrap="square">
            <a:spAutoFit/>
          </a:bodyPr>
          <a:lstStyle/>
          <a:p>
            <a:r>
              <a:rPr lang="en-US" altLang="en-US" sz="1633" b="1" dirty="0">
                <a:solidFill>
                  <a:schemeClr val="bg1"/>
                </a:solidFill>
                <a:latin typeface="Verdana" pitchFamily="34" charset="0"/>
              </a:rPr>
              <a:t>You can beat the forgetting curve with spaced recall: </a:t>
            </a:r>
            <a:r>
              <a:rPr lang="en-US" altLang="en-US" sz="1633" b="1" dirty="0">
                <a:solidFill>
                  <a:schemeClr val="accent4"/>
                </a:solidFill>
                <a:latin typeface="Verdana" pitchFamily="34" charset="0"/>
              </a:rPr>
              <a:t>little and often</a:t>
            </a:r>
            <a:endParaRPr lang="en-NZ" sz="1633" b="1"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A picture showing the incremental increase in memory capability each time technique of spaced recall is used. Increments vary for different people, but this picture shows an increase of approximately 10 percent each time spaced recall is practised.">
            <a:extLst>
              <a:ext uri="{FF2B5EF4-FFF2-40B4-BE49-F238E27FC236}">
                <a16:creationId xmlns:a16="http://schemas.microsoft.com/office/drawing/2014/main" id="{7A6C80AC-AEEB-0249-BCE0-6E1C6E20B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829" y="2844001"/>
            <a:ext cx="4851211" cy="260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24">
            <a:extLst>
              <a:ext uri="{FF2B5EF4-FFF2-40B4-BE49-F238E27FC236}">
                <a16:creationId xmlns:a16="http://schemas.microsoft.com/office/drawing/2014/main" id="{12806253-1D1B-6514-2ACA-F6AA6DEBA1E0}"/>
              </a:ext>
              <a:ext uri="{C183D7F6-B498-43B3-948B-1728B52AA6E4}">
                <adec:decorative xmlns:adec="http://schemas.microsoft.com/office/drawing/2017/decorative" val="1"/>
              </a:ext>
            </a:extLst>
          </p:cNvPr>
          <p:cNvSpPr/>
          <p:nvPr/>
        </p:nvSpPr>
        <p:spPr>
          <a:xfrm rot="272586">
            <a:off x="4475519" y="3671753"/>
            <a:ext cx="2267948" cy="430858"/>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9" name="Freeform 28">
            <a:extLst>
              <a:ext uri="{FF2B5EF4-FFF2-40B4-BE49-F238E27FC236}">
                <a16:creationId xmlns:a16="http://schemas.microsoft.com/office/drawing/2014/main" id="{11608410-B8DA-824D-11C5-A9785D09C398}"/>
              </a:ext>
              <a:ext uri="{C183D7F6-B498-43B3-948B-1728B52AA6E4}">
                <adec:decorative xmlns:adec="http://schemas.microsoft.com/office/drawing/2017/decorative" val="1"/>
              </a:ext>
            </a:extLst>
          </p:cNvPr>
          <p:cNvSpPr/>
          <p:nvPr/>
        </p:nvSpPr>
        <p:spPr>
          <a:xfrm rot="260545">
            <a:off x="5653169" y="3409311"/>
            <a:ext cx="1945085" cy="430858"/>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0" name="Freeform 29">
            <a:extLst>
              <a:ext uri="{FF2B5EF4-FFF2-40B4-BE49-F238E27FC236}">
                <a16:creationId xmlns:a16="http://schemas.microsoft.com/office/drawing/2014/main" id="{67EE5860-BEBC-AE8E-461B-912477A92EBB}"/>
              </a:ext>
              <a:ext uri="{C183D7F6-B498-43B3-948B-1728B52AA6E4}">
                <adec:decorative xmlns:adec="http://schemas.microsoft.com/office/drawing/2017/decorative" val="1"/>
              </a:ext>
            </a:extLst>
          </p:cNvPr>
          <p:cNvSpPr/>
          <p:nvPr/>
        </p:nvSpPr>
        <p:spPr>
          <a:xfrm>
            <a:off x="6828806" y="3122019"/>
            <a:ext cx="1633108" cy="430858"/>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1" name="Oval 10">
            <a:extLst>
              <a:ext uri="{FF2B5EF4-FFF2-40B4-BE49-F238E27FC236}">
                <a16:creationId xmlns:a16="http://schemas.microsoft.com/office/drawing/2014/main" id="{D61B3FD2-6F52-9611-0195-42E68D41E4CC}"/>
              </a:ext>
              <a:ext uri="{C183D7F6-B498-43B3-948B-1728B52AA6E4}">
                <adec:decorative xmlns:adec="http://schemas.microsoft.com/office/drawing/2017/decorative" val="1"/>
              </a:ext>
            </a:extLst>
          </p:cNvPr>
          <p:cNvSpPr/>
          <p:nvPr/>
        </p:nvSpPr>
        <p:spPr>
          <a:xfrm>
            <a:off x="4318930" y="3913189"/>
            <a:ext cx="326622" cy="193051"/>
          </a:xfrm>
          <a:prstGeom prst="ellipse">
            <a:avLst/>
          </a:prstGeom>
          <a:noFill/>
          <a:ln w="25400" cap="flat" cmpd="sng" algn="ctr">
            <a:solidFill>
              <a:srgbClr val="FF0000"/>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2" name="Oval 11">
            <a:extLst>
              <a:ext uri="{FF2B5EF4-FFF2-40B4-BE49-F238E27FC236}">
                <a16:creationId xmlns:a16="http://schemas.microsoft.com/office/drawing/2014/main" id="{C646B800-90E9-A686-F5CB-D3D567AA5EED}"/>
              </a:ext>
              <a:ext uri="{C183D7F6-B498-43B3-948B-1728B52AA6E4}">
                <adec:decorative xmlns:adec="http://schemas.microsoft.com/office/drawing/2017/decorative" val="1"/>
              </a:ext>
            </a:extLst>
          </p:cNvPr>
          <p:cNvSpPr/>
          <p:nvPr/>
        </p:nvSpPr>
        <p:spPr>
          <a:xfrm>
            <a:off x="5476338" y="3659742"/>
            <a:ext cx="326622" cy="193051"/>
          </a:xfrm>
          <a:prstGeom prst="ellipse">
            <a:avLst/>
          </a:prstGeom>
          <a:noFill/>
          <a:ln w="25400" cap="flat" cmpd="sng" algn="ctr">
            <a:solidFill>
              <a:srgbClr val="FF0000"/>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3" name="Oval 12">
            <a:extLst>
              <a:ext uri="{FF2B5EF4-FFF2-40B4-BE49-F238E27FC236}">
                <a16:creationId xmlns:a16="http://schemas.microsoft.com/office/drawing/2014/main" id="{C2F4403A-241D-C524-007E-3020C3A22173}"/>
              </a:ext>
              <a:ext uri="{C183D7F6-B498-43B3-948B-1728B52AA6E4}">
                <adec:decorative xmlns:adec="http://schemas.microsoft.com/office/drawing/2017/decorative" val="1"/>
              </a:ext>
            </a:extLst>
          </p:cNvPr>
          <p:cNvSpPr/>
          <p:nvPr/>
        </p:nvSpPr>
        <p:spPr>
          <a:xfrm>
            <a:off x="6672349" y="3456351"/>
            <a:ext cx="326622" cy="193051"/>
          </a:xfrm>
          <a:prstGeom prst="ellipse">
            <a:avLst/>
          </a:prstGeom>
          <a:noFill/>
          <a:ln w="25400" cap="flat" cmpd="sng" algn="ctr">
            <a:solidFill>
              <a:srgbClr val="FF0000"/>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4" name="Rectangle 13">
            <a:extLst>
              <a:ext uri="{FF2B5EF4-FFF2-40B4-BE49-F238E27FC236}">
                <a16:creationId xmlns:a16="http://schemas.microsoft.com/office/drawing/2014/main" id="{36F6183A-E8A9-9922-7AFF-11C3A8C5C194}"/>
              </a:ext>
            </a:extLst>
          </p:cNvPr>
          <p:cNvSpPr/>
          <p:nvPr/>
        </p:nvSpPr>
        <p:spPr>
          <a:xfrm>
            <a:off x="1943199" y="5521495"/>
            <a:ext cx="8476855" cy="846194"/>
          </a:xfrm>
          <a:prstGeom prst="rect">
            <a:avLst/>
          </a:prstGeom>
        </p:spPr>
        <p:txBody>
          <a:bodyPr wrap="square">
            <a:spAutoFit/>
          </a:bodyPr>
          <a:lstStyle/>
          <a:p>
            <a:pPr defTabSz="829544" fontAlgn="base">
              <a:spcBef>
                <a:spcPct val="0"/>
              </a:spcBef>
              <a:spcAft>
                <a:spcPct val="0"/>
              </a:spcAft>
            </a:pPr>
            <a:r>
              <a:rPr lang="en-US" altLang="en-US" sz="1633" dirty="0">
                <a:solidFill>
                  <a:prstClr val="white"/>
                </a:solidFill>
                <a:latin typeface="Verdana" pitchFamily="34" charset="0"/>
                <a:ea typeface="MS PGothic" pitchFamily="34" charset="-128"/>
              </a:rPr>
              <a:t>Building memory capacity typically relies on </a:t>
            </a:r>
            <a:r>
              <a:rPr lang="en-US" altLang="en-US" sz="1633" dirty="0">
                <a:solidFill>
                  <a:schemeClr val="accent4"/>
                </a:solidFill>
                <a:latin typeface="Verdana" pitchFamily="34" charset="0"/>
                <a:ea typeface="MS PGothic" pitchFamily="34" charset="-128"/>
              </a:rPr>
              <a:t>strengthening the associations you make </a:t>
            </a:r>
            <a:r>
              <a:rPr lang="en-US" altLang="en-US" sz="1633" dirty="0">
                <a:solidFill>
                  <a:prstClr val="white"/>
                </a:solidFill>
                <a:latin typeface="Verdana" pitchFamily="34" charset="0"/>
                <a:ea typeface="MS PGothic" pitchFamily="34" charset="-128"/>
              </a:rPr>
              <a:t>when first learning information </a:t>
            </a:r>
            <a:br>
              <a:rPr lang="en-US" altLang="en-US" sz="1633" dirty="0">
                <a:solidFill>
                  <a:prstClr val="white"/>
                </a:solidFill>
                <a:latin typeface="Verdana" pitchFamily="34" charset="0"/>
                <a:ea typeface="MS PGothic" pitchFamily="34" charset="-128"/>
              </a:rPr>
            </a:br>
            <a:r>
              <a:rPr lang="en-US" altLang="en-US" sz="1633" dirty="0">
                <a:solidFill>
                  <a:prstClr val="white"/>
                </a:solidFill>
                <a:latin typeface="Verdana" pitchFamily="34" charset="0"/>
                <a:ea typeface="MS PGothic" pitchFamily="34" charset="-128"/>
              </a:rPr>
              <a:t>– and that’s the main focus of the rest of this session</a:t>
            </a:r>
          </a:p>
        </p:txBody>
      </p:sp>
    </p:spTree>
    <p:custDataLst>
      <p:tags r:id="rId1"/>
    </p:custDataLst>
    <p:extLst>
      <p:ext uri="{BB962C8B-B14F-4D97-AF65-F5344CB8AC3E}">
        <p14:creationId xmlns:p14="http://schemas.microsoft.com/office/powerpoint/2010/main" val="41270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1524000" y="1122363"/>
            <a:ext cx="9144000" cy="597380"/>
          </a:xfrm>
          <a:prstGeom prst="rect">
            <a:avLst/>
          </a:prstGeom>
          <a:solidFill>
            <a:schemeClr val="bg1"/>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3800" dirty="0">
                <a:solidFill>
                  <a:srgbClr val="004277"/>
                </a:solidFill>
                <a:latin typeface="Arial" panose="020B0604020202020204" pitchFamily="34" charset="0"/>
                <a:ea typeface="+mn-ea"/>
                <a:cs typeface="Arial" panose="020B0604020202020204" pitchFamily="34" charset="0"/>
              </a:rPr>
              <a:t>Spaced recall</a:t>
            </a:r>
          </a:p>
        </p:txBody>
      </p:sp>
      <p:sp>
        <p:nvSpPr>
          <p:cNvPr id="2" name="Rectangle 1">
            <a:extLst>
              <a:ext uri="{FF2B5EF4-FFF2-40B4-BE49-F238E27FC236}">
                <a16:creationId xmlns:a16="http://schemas.microsoft.com/office/drawing/2014/main" id="{9146CB27-D4EF-032B-9ECF-5CEB36710B5C}"/>
              </a:ext>
            </a:extLst>
          </p:cNvPr>
          <p:cNvSpPr/>
          <p:nvPr/>
        </p:nvSpPr>
        <p:spPr>
          <a:xfrm>
            <a:off x="1943198" y="2203942"/>
            <a:ext cx="8305605" cy="343620"/>
          </a:xfrm>
          <a:prstGeom prst="rect">
            <a:avLst/>
          </a:prstGeom>
        </p:spPr>
        <p:txBody>
          <a:bodyPr wrap="square">
            <a:spAutoFit/>
          </a:bodyPr>
          <a:lstStyle/>
          <a:p>
            <a:r>
              <a:rPr lang="en-US" altLang="en-US" sz="1633" b="1" dirty="0">
                <a:solidFill>
                  <a:schemeClr val="bg1"/>
                </a:solidFill>
                <a:latin typeface="Verdana" pitchFamily="34" charset="0"/>
              </a:rPr>
              <a:t>Do the best with what you have!</a:t>
            </a:r>
            <a:endParaRPr lang="en-NZ" sz="1633"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picture showing the incremental increase in memory capability each time technique of spaced recall is used. Increments vary for different people, but this picture shows an increase of approximately 10 percent each time spaced recall is practised.">
            <a:extLst>
              <a:ext uri="{FF2B5EF4-FFF2-40B4-BE49-F238E27FC236}">
                <a16:creationId xmlns:a16="http://schemas.microsoft.com/office/drawing/2014/main" id="{D472BCE1-59F5-1674-D2CF-33C5EE002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829" y="2844001"/>
            <a:ext cx="4851211" cy="260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38D37C8-8DDD-D761-B999-36F041EC350C}"/>
              </a:ext>
            </a:extLst>
          </p:cNvPr>
          <p:cNvSpPr/>
          <p:nvPr/>
        </p:nvSpPr>
        <p:spPr>
          <a:xfrm>
            <a:off x="1943199" y="5619087"/>
            <a:ext cx="8476855" cy="594906"/>
          </a:xfrm>
          <a:prstGeom prst="rect">
            <a:avLst/>
          </a:prstGeom>
        </p:spPr>
        <p:txBody>
          <a:bodyPr wrap="square">
            <a:spAutoFit/>
          </a:bodyPr>
          <a:lstStyle/>
          <a:p>
            <a:pPr defTabSz="829544" fontAlgn="base">
              <a:spcBef>
                <a:spcPct val="0"/>
              </a:spcBef>
              <a:spcAft>
                <a:spcPct val="0"/>
              </a:spcAft>
            </a:pPr>
            <a:r>
              <a:rPr lang="en-US" altLang="en-US" sz="1633" dirty="0">
                <a:solidFill>
                  <a:prstClr val="white"/>
                </a:solidFill>
                <a:latin typeface="Verdana" pitchFamily="34" charset="0"/>
                <a:ea typeface="MS PGothic" pitchFamily="34" charset="-128"/>
              </a:rPr>
              <a:t>If you can’t do the ‘ideal’, </a:t>
            </a:r>
            <a:r>
              <a:rPr lang="en-US" altLang="en-US" sz="1633" dirty="0">
                <a:solidFill>
                  <a:srgbClr val="FFC000"/>
                </a:solidFill>
                <a:latin typeface="Verdana" pitchFamily="34" charset="0"/>
                <a:ea typeface="MS PGothic" pitchFamily="34" charset="-128"/>
              </a:rPr>
              <a:t>work with what you </a:t>
            </a:r>
            <a:r>
              <a:rPr lang="en-US" altLang="en-US" sz="1633" i="1" dirty="0">
                <a:solidFill>
                  <a:srgbClr val="FFC000"/>
                </a:solidFill>
                <a:latin typeface="Verdana" pitchFamily="34" charset="0"/>
                <a:ea typeface="MS PGothic" pitchFamily="34" charset="-128"/>
              </a:rPr>
              <a:t>can</a:t>
            </a:r>
            <a:r>
              <a:rPr lang="en-US" altLang="en-US" sz="1633" dirty="0">
                <a:solidFill>
                  <a:srgbClr val="FFC000"/>
                </a:solidFill>
                <a:latin typeface="Verdana" pitchFamily="34" charset="0"/>
                <a:ea typeface="MS PGothic" pitchFamily="34" charset="-128"/>
              </a:rPr>
              <a:t> do </a:t>
            </a:r>
            <a:r>
              <a:rPr lang="en-US" altLang="en-US" sz="1633" dirty="0">
                <a:solidFill>
                  <a:prstClr val="white"/>
                </a:solidFill>
                <a:latin typeface="Verdana" pitchFamily="34" charset="0"/>
                <a:ea typeface="MS PGothic" pitchFamily="34" charset="-128"/>
              </a:rPr>
              <a:t>(e.g. 10 mins after the lesson or at lunchtime, 30 minutes after dinner)</a:t>
            </a:r>
          </a:p>
        </p:txBody>
      </p:sp>
      <p:sp>
        <p:nvSpPr>
          <p:cNvPr id="7" name="Freeform 24">
            <a:extLst>
              <a:ext uri="{FF2B5EF4-FFF2-40B4-BE49-F238E27FC236}">
                <a16:creationId xmlns:a16="http://schemas.microsoft.com/office/drawing/2014/main" id="{CC5008FC-215F-106B-8F66-AA96B3937C27}"/>
              </a:ext>
              <a:ext uri="{C183D7F6-B498-43B3-948B-1728B52AA6E4}">
                <adec:decorative xmlns:adec="http://schemas.microsoft.com/office/drawing/2017/decorative" val="1"/>
              </a:ext>
            </a:extLst>
          </p:cNvPr>
          <p:cNvSpPr/>
          <p:nvPr/>
        </p:nvSpPr>
        <p:spPr>
          <a:xfrm rot="272586">
            <a:off x="4475519" y="3671753"/>
            <a:ext cx="2267948" cy="430858"/>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8" name="Freeform 28">
            <a:extLst>
              <a:ext uri="{FF2B5EF4-FFF2-40B4-BE49-F238E27FC236}">
                <a16:creationId xmlns:a16="http://schemas.microsoft.com/office/drawing/2014/main" id="{35D50546-F2B1-1E08-65F1-24134D3F115E}"/>
              </a:ext>
              <a:ext uri="{C183D7F6-B498-43B3-948B-1728B52AA6E4}">
                <adec:decorative xmlns:adec="http://schemas.microsoft.com/office/drawing/2017/decorative" val="1"/>
              </a:ext>
            </a:extLst>
          </p:cNvPr>
          <p:cNvSpPr/>
          <p:nvPr/>
        </p:nvSpPr>
        <p:spPr>
          <a:xfrm rot="260545">
            <a:off x="5653169" y="3409311"/>
            <a:ext cx="1945085" cy="430858"/>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9" name="Freeform 29">
            <a:extLst>
              <a:ext uri="{FF2B5EF4-FFF2-40B4-BE49-F238E27FC236}">
                <a16:creationId xmlns:a16="http://schemas.microsoft.com/office/drawing/2014/main" id="{D16EFF54-6969-4A9B-11FB-00D81A07F495}"/>
              </a:ext>
              <a:ext uri="{C183D7F6-B498-43B3-948B-1728B52AA6E4}">
                <adec:decorative xmlns:adec="http://schemas.microsoft.com/office/drawing/2017/decorative" val="1"/>
              </a:ext>
            </a:extLst>
          </p:cNvPr>
          <p:cNvSpPr/>
          <p:nvPr/>
        </p:nvSpPr>
        <p:spPr>
          <a:xfrm>
            <a:off x="6828806" y="3122019"/>
            <a:ext cx="1633108" cy="430858"/>
          </a:xfrm>
          <a:custGeom>
            <a:avLst/>
            <a:gdLst>
              <a:gd name="connsiteX0" fmla="*/ 0 w 3260651"/>
              <a:gd name="connsiteY0" fmla="*/ 474941 h 474941"/>
              <a:gd name="connsiteX1" fmla="*/ 836428 w 3260651"/>
              <a:gd name="connsiteY1" fmla="*/ 20 h 474941"/>
              <a:gd name="connsiteX2" fmla="*/ 3260651 w 3260651"/>
              <a:gd name="connsiteY2" fmla="*/ 453676 h 474941"/>
              <a:gd name="connsiteX3" fmla="*/ 3260651 w 3260651"/>
              <a:gd name="connsiteY3" fmla="*/ 453676 h 474941"/>
            </a:gdLst>
            <a:ahLst/>
            <a:cxnLst>
              <a:cxn ang="0">
                <a:pos x="connsiteX0" y="connsiteY0"/>
              </a:cxn>
              <a:cxn ang="0">
                <a:pos x="connsiteX1" y="connsiteY1"/>
              </a:cxn>
              <a:cxn ang="0">
                <a:pos x="connsiteX2" y="connsiteY2"/>
              </a:cxn>
              <a:cxn ang="0">
                <a:pos x="connsiteX3" y="connsiteY3"/>
              </a:cxn>
            </a:cxnLst>
            <a:rect l="l" t="t" r="r" b="b"/>
            <a:pathLst>
              <a:path w="3260651" h="474941">
                <a:moveTo>
                  <a:pt x="0" y="474941"/>
                </a:moveTo>
                <a:cubicBezTo>
                  <a:pt x="146493" y="239252"/>
                  <a:pt x="292986" y="3564"/>
                  <a:pt x="836428" y="20"/>
                </a:cubicBezTo>
                <a:cubicBezTo>
                  <a:pt x="1379870" y="-3524"/>
                  <a:pt x="3260651" y="453676"/>
                  <a:pt x="3260651" y="453676"/>
                </a:cubicBezTo>
                <a:lnTo>
                  <a:pt x="3260651" y="453676"/>
                </a:lnTo>
              </a:path>
            </a:pathLst>
          </a:custGeom>
          <a:noFill/>
          <a:ln w="25400" cap="flat" cmpd="sng" algn="ctr">
            <a:solidFill>
              <a:srgbClr val="FFC024"/>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0" name="Oval 9">
            <a:extLst>
              <a:ext uri="{FF2B5EF4-FFF2-40B4-BE49-F238E27FC236}">
                <a16:creationId xmlns:a16="http://schemas.microsoft.com/office/drawing/2014/main" id="{02BD96C6-7437-06CA-85AD-9CD190B487F0}"/>
              </a:ext>
              <a:ext uri="{C183D7F6-B498-43B3-948B-1728B52AA6E4}">
                <adec:decorative xmlns:adec="http://schemas.microsoft.com/office/drawing/2017/decorative" val="1"/>
              </a:ext>
            </a:extLst>
          </p:cNvPr>
          <p:cNvSpPr/>
          <p:nvPr/>
        </p:nvSpPr>
        <p:spPr>
          <a:xfrm>
            <a:off x="4318930" y="3913189"/>
            <a:ext cx="326622" cy="193051"/>
          </a:xfrm>
          <a:prstGeom prst="ellipse">
            <a:avLst/>
          </a:prstGeom>
          <a:noFill/>
          <a:ln w="25400" cap="flat" cmpd="sng" algn="ctr">
            <a:solidFill>
              <a:srgbClr val="FF0000"/>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1" name="Oval 10">
            <a:extLst>
              <a:ext uri="{FF2B5EF4-FFF2-40B4-BE49-F238E27FC236}">
                <a16:creationId xmlns:a16="http://schemas.microsoft.com/office/drawing/2014/main" id="{5F8B325E-D744-F520-CFBA-4686793FF850}"/>
              </a:ext>
              <a:ext uri="{C183D7F6-B498-43B3-948B-1728B52AA6E4}">
                <adec:decorative xmlns:adec="http://schemas.microsoft.com/office/drawing/2017/decorative" val="1"/>
              </a:ext>
            </a:extLst>
          </p:cNvPr>
          <p:cNvSpPr/>
          <p:nvPr/>
        </p:nvSpPr>
        <p:spPr>
          <a:xfrm>
            <a:off x="5476338" y="3659742"/>
            <a:ext cx="326622" cy="193051"/>
          </a:xfrm>
          <a:prstGeom prst="ellipse">
            <a:avLst/>
          </a:prstGeom>
          <a:noFill/>
          <a:ln w="25400" cap="flat" cmpd="sng" algn="ctr">
            <a:solidFill>
              <a:srgbClr val="FF0000"/>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2" name="Oval 11">
            <a:extLst>
              <a:ext uri="{FF2B5EF4-FFF2-40B4-BE49-F238E27FC236}">
                <a16:creationId xmlns:a16="http://schemas.microsoft.com/office/drawing/2014/main" id="{DE6A6A59-078A-D926-A935-10B57CFD2CB8}"/>
              </a:ext>
              <a:ext uri="{C183D7F6-B498-43B3-948B-1728B52AA6E4}">
                <adec:decorative xmlns:adec="http://schemas.microsoft.com/office/drawing/2017/decorative" val="1"/>
              </a:ext>
            </a:extLst>
          </p:cNvPr>
          <p:cNvSpPr/>
          <p:nvPr/>
        </p:nvSpPr>
        <p:spPr>
          <a:xfrm>
            <a:off x="6672349" y="3456351"/>
            <a:ext cx="326622" cy="193051"/>
          </a:xfrm>
          <a:prstGeom prst="ellipse">
            <a:avLst/>
          </a:prstGeom>
          <a:noFill/>
          <a:ln w="25400" cap="flat" cmpd="sng" algn="ctr">
            <a:solidFill>
              <a:srgbClr val="FF0000"/>
            </a:solidFill>
            <a:prstDash val="solid"/>
          </a:ln>
          <a:effectLst/>
        </p:spPr>
        <p:txBody>
          <a:bodyPr rtlCol="0" anchor="ctr"/>
          <a:lstStyle/>
          <a:p>
            <a:pPr algn="ctr" defTabSz="829544" fontAlgn="base">
              <a:spcBef>
                <a:spcPct val="0"/>
              </a:spcBef>
              <a:spcAft>
                <a:spcPct val="0"/>
              </a:spcAft>
              <a:defRPr/>
            </a:pPr>
            <a:endParaRPr lang="en-NZ" sz="1905" kern="0">
              <a:solidFill>
                <a:prstClr val="white"/>
              </a:solidFill>
              <a:latin typeface="Calibri"/>
            </a:endParaRPr>
          </a:p>
        </p:txBody>
      </p:sp>
      <p:sp>
        <p:nvSpPr>
          <p:cNvPr id="13" name="Rectangle 12">
            <a:extLst>
              <a:ext uri="{FF2B5EF4-FFF2-40B4-BE49-F238E27FC236}">
                <a16:creationId xmlns:a16="http://schemas.microsoft.com/office/drawing/2014/main" id="{C19E35C3-5E22-A00C-2745-D5CC7B194882}"/>
              </a:ext>
            </a:extLst>
          </p:cNvPr>
          <p:cNvSpPr/>
          <p:nvPr/>
        </p:nvSpPr>
        <p:spPr>
          <a:xfrm>
            <a:off x="8634144" y="2844000"/>
            <a:ext cx="1846385" cy="2550378"/>
          </a:xfrm>
          <a:prstGeom prst="rect">
            <a:avLst/>
          </a:prstGeom>
        </p:spPr>
        <p:txBody>
          <a:bodyPr wrap="square">
            <a:spAutoFit/>
          </a:bodyPr>
          <a:lstStyle/>
          <a:p>
            <a:pPr defTabSz="829544" fontAlgn="base">
              <a:spcBef>
                <a:spcPct val="0"/>
              </a:spcBef>
              <a:spcAft>
                <a:spcPct val="0"/>
              </a:spcAft>
            </a:pPr>
            <a:r>
              <a:rPr lang="en-US" altLang="en-US" sz="1452" dirty="0">
                <a:solidFill>
                  <a:prstClr val="white"/>
                </a:solidFill>
                <a:latin typeface="Verdana" pitchFamily="34" charset="0"/>
                <a:ea typeface="MS PGothic" pitchFamily="34" charset="-128"/>
              </a:rPr>
              <a:t>Ideally, revise </a:t>
            </a:r>
          </a:p>
          <a:p>
            <a:pPr defTabSz="829544" fontAlgn="base">
              <a:spcBef>
                <a:spcPct val="0"/>
              </a:spcBef>
              <a:spcAft>
                <a:spcPct val="0"/>
              </a:spcAft>
            </a:pPr>
            <a:r>
              <a:rPr lang="en-US" altLang="en-US" sz="1452" dirty="0">
                <a:solidFill>
                  <a:srgbClr val="FFC000"/>
                </a:solidFill>
                <a:latin typeface="Verdana" pitchFamily="34" charset="0"/>
                <a:ea typeface="MS PGothic" pitchFamily="34" charset="-128"/>
              </a:rPr>
              <a:t>1 hour, </a:t>
            </a:r>
          </a:p>
          <a:p>
            <a:pPr defTabSz="829544" fontAlgn="base">
              <a:spcBef>
                <a:spcPct val="0"/>
              </a:spcBef>
              <a:spcAft>
                <a:spcPct val="0"/>
              </a:spcAft>
            </a:pPr>
            <a:r>
              <a:rPr lang="en-US" altLang="en-US" sz="1452" dirty="0">
                <a:solidFill>
                  <a:srgbClr val="FFC000"/>
                </a:solidFill>
                <a:latin typeface="Verdana" pitchFamily="34" charset="0"/>
                <a:ea typeface="MS PGothic" pitchFamily="34" charset="-128"/>
              </a:rPr>
              <a:t>1 day, </a:t>
            </a:r>
          </a:p>
          <a:p>
            <a:pPr defTabSz="829544" fontAlgn="base">
              <a:spcBef>
                <a:spcPct val="0"/>
              </a:spcBef>
              <a:spcAft>
                <a:spcPct val="0"/>
              </a:spcAft>
            </a:pPr>
            <a:r>
              <a:rPr lang="en-US" altLang="en-US" sz="1452" dirty="0">
                <a:solidFill>
                  <a:srgbClr val="FFC000"/>
                </a:solidFill>
                <a:latin typeface="Verdana" pitchFamily="34" charset="0"/>
                <a:ea typeface="MS PGothic" pitchFamily="34" charset="-128"/>
              </a:rPr>
              <a:t>1 week, and</a:t>
            </a:r>
          </a:p>
          <a:p>
            <a:pPr defTabSz="829544" fontAlgn="base">
              <a:spcBef>
                <a:spcPct val="0"/>
              </a:spcBef>
              <a:spcAft>
                <a:spcPct val="0"/>
              </a:spcAft>
            </a:pPr>
            <a:r>
              <a:rPr lang="en-US" altLang="en-US" sz="1452" dirty="0">
                <a:solidFill>
                  <a:srgbClr val="FFC000"/>
                </a:solidFill>
                <a:latin typeface="Verdana" pitchFamily="34" charset="0"/>
                <a:ea typeface="MS PGothic" pitchFamily="34" charset="-128"/>
              </a:rPr>
              <a:t>1 month </a:t>
            </a:r>
          </a:p>
          <a:p>
            <a:pPr defTabSz="829544" fontAlgn="base">
              <a:spcBef>
                <a:spcPct val="0"/>
              </a:spcBef>
              <a:spcAft>
                <a:spcPct val="0"/>
              </a:spcAft>
            </a:pPr>
            <a:r>
              <a:rPr lang="en-US" altLang="en-US" sz="1452" dirty="0">
                <a:solidFill>
                  <a:prstClr val="white"/>
                </a:solidFill>
                <a:latin typeface="Verdana" pitchFamily="34" charset="0"/>
                <a:ea typeface="MS PGothic" pitchFamily="34" charset="-128"/>
              </a:rPr>
              <a:t>after learning something</a:t>
            </a:r>
          </a:p>
          <a:p>
            <a:pPr defTabSz="829544" fontAlgn="base">
              <a:spcBef>
                <a:spcPct val="0"/>
              </a:spcBef>
              <a:spcAft>
                <a:spcPct val="0"/>
              </a:spcAft>
            </a:pPr>
            <a:endParaRPr lang="en-US" altLang="en-US" sz="1452" dirty="0">
              <a:solidFill>
                <a:prstClr val="white"/>
              </a:solidFill>
              <a:latin typeface="Verdana" pitchFamily="34" charset="0"/>
              <a:ea typeface="MS PGothic" pitchFamily="34" charset="-128"/>
            </a:endParaRPr>
          </a:p>
          <a:p>
            <a:pPr defTabSz="829544" fontAlgn="base">
              <a:spcBef>
                <a:spcPct val="0"/>
              </a:spcBef>
              <a:spcAft>
                <a:spcPct val="0"/>
              </a:spcAft>
            </a:pPr>
            <a:r>
              <a:rPr lang="en-US" altLang="en-US" sz="1452" dirty="0">
                <a:solidFill>
                  <a:prstClr val="white"/>
                </a:solidFill>
                <a:latin typeface="Verdana" pitchFamily="34" charset="0"/>
                <a:ea typeface="MS PGothic" pitchFamily="34" charset="-128"/>
              </a:rPr>
              <a:t>This is the </a:t>
            </a:r>
            <a:r>
              <a:rPr lang="en-US" altLang="en-US" sz="1452" dirty="0">
                <a:solidFill>
                  <a:srgbClr val="FFC000"/>
                </a:solidFill>
                <a:latin typeface="Verdana" pitchFamily="34" charset="0"/>
                <a:ea typeface="MS PGothic" pitchFamily="34" charset="-128"/>
              </a:rPr>
              <a:t>most efficient</a:t>
            </a:r>
            <a:r>
              <a:rPr lang="en-US" altLang="en-US" sz="1452" dirty="0">
                <a:solidFill>
                  <a:prstClr val="white"/>
                </a:solidFill>
                <a:latin typeface="Verdana" pitchFamily="34" charset="0"/>
                <a:ea typeface="MS PGothic" pitchFamily="34" charset="-128"/>
              </a:rPr>
              <a:t> use of time</a:t>
            </a:r>
          </a:p>
        </p:txBody>
      </p:sp>
    </p:spTree>
    <p:custDataLst>
      <p:tags r:id="rId1"/>
    </p:custDataLst>
    <p:extLst>
      <p:ext uri="{BB962C8B-B14F-4D97-AF65-F5344CB8AC3E}">
        <p14:creationId xmlns:p14="http://schemas.microsoft.com/office/powerpoint/2010/main" val="7565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E1434-E0A8-F579-5445-6E2F517B3A8C}"/>
              </a:ext>
            </a:extLst>
          </p:cNvPr>
          <p:cNvSpPr txBox="1"/>
          <p:nvPr/>
        </p:nvSpPr>
        <p:spPr>
          <a:xfrm>
            <a:off x="184558" y="5545123"/>
            <a:ext cx="4630723" cy="1098958"/>
          </a:xfrm>
          <a:prstGeom prst="rect">
            <a:avLst/>
          </a:prstGeom>
          <a:solidFill>
            <a:srgbClr val="184589"/>
          </a:solidFill>
        </p:spPr>
        <p:txBody>
          <a:bodyPr wrap="square" rtlCol="0">
            <a:spAutoFit/>
          </a:bodyPr>
          <a:lstStyle/>
          <a:p>
            <a:endParaRPr lang="en-NZ" dirty="0"/>
          </a:p>
        </p:txBody>
      </p:sp>
      <p:sp>
        <p:nvSpPr>
          <p:cNvPr id="5" name="Text Placeholder 2">
            <a:extLst>
              <a:ext uri="{FF2B5EF4-FFF2-40B4-BE49-F238E27FC236}">
                <a16:creationId xmlns:a16="http://schemas.microsoft.com/office/drawing/2014/main" id="{862F7FAF-6C8C-EF82-3798-88623579C36E}"/>
              </a:ext>
            </a:extLst>
          </p:cNvPr>
          <p:cNvSpPr txBox="1">
            <a:spLocks/>
          </p:cNvSpPr>
          <p:nvPr/>
        </p:nvSpPr>
        <p:spPr>
          <a:xfrm>
            <a:off x="3835409" y="884976"/>
            <a:ext cx="4521184" cy="776770"/>
          </a:xfrm>
          <a:prstGeom prst="rect">
            <a:avLst/>
          </a:prstGeom>
          <a:solidFill>
            <a:srgbClr val="06498D"/>
          </a:solidFill>
          <a:ln>
            <a:noFill/>
            <a:prstDash/>
          </a:ln>
          <a:effectLst/>
        </p:spPr>
        <p:txBody>
          <a:bodyPr rot="0" spcFirstLastPara="0" vertOverflow="overflow" horzOverflow="overflow" vert="horz" wrap="square" lIns="82953" tIns="41476" rIns="82953" bIns="41476" numCol="1" spcCol="0" rtlCol="0" fromWordArt="0" anchor="t" anchorCtr="0" forceAA="0" compatLnSpc="1">
            <a:prstTxWarp prst="textNoShape">
              <a:avLst/>
            </a:prstTxWarp>
            <a:normAutofit fontScale="60000" lnSpcReduction="20000"/>
          </a:bodyPr>
          <a:lstStyle>
            <a:lvl1pPr algn="ctr" defTabSz="914400" rtl="0" eaLnBrk="1" latinLnBrk="0" hangingPunct="1">
              <a:lnSpc>
                <a:spcPct val="90000"/>
              </a:lnSpc>
              <a:spcBef>
                <a:spcPct val="0"/>
              </a:spcBef>
              <a:buNone/>
              <a:defRPr sz="6000" kern="1200">
                <a:solidFill>
                  <a:srgbClr val="FFC000"/>
                </a:solidFill>
                <a:latin typeface="+mj-lt"/>
                <a:ea typeface="+mj-ea"/>
                <a:cs typeface="+mj-cs"/>
              </a:defRPr>
            </a:lvl1pPr>
          </a:lstStyle>
          <a:p>
            <a:pPr defTabSz="914406">
              <a:spcBef>
                <a:spcPts val="1000"/>
              </a:spcBef>
              <a:defRPr/>
            </a:pPr>
            <a:r>
              <a:rPr lang="en-US" sz="4300" kern="0" dirty="0">
                <a:solidFill>
                  <a:schemeClr val="bg1"/>
                </a:solidFill>
                <a:latin typeface="Arial" panose="020B0604020202020204" pitchFamily="34" charset="0"/>
                <a:ea typeface="+mn-ea"/>
                <a:cs typeface="Arial" panose="020B0604020202020204" pitchFamily="34" charset="0"/>
              </a:rPr>
              <a:t>Making stronger </a:t>
            </a:r>
          </a:p>
          <a:p>
            <a:pPr defTabSz="914406">
              <a:spcBef>
                <a:spcPts val="1000"/>
              </a:spcBef>
              <a:defRPr/>
            </a:pPr>
            <a:r>
              <a:rPr lang="en-US" sz="4300" kern="0" dirty="0">
                <a:solidFill>
                  <a:schemeClr val="bg1"/>
                </a:solidFill>
                <a:latin typeface="Arial" panose="020B0604020202020204" pitchFamily="34" charset="0"/>
                <a:ea typeface="+mn-ea"/>
                <a:cs typeface="Arial" panose="020B0604020202020204" pitchFamily="34" charset="0"/>
              </a:rPr>
              <a:t>associations</a:t>
            </a:r>
            <a:endParaRPr lang="en-US" sz="3800" kern="0" dirty="0">
              <a:solidFill>
                <a:schemeClr val="bg1"/>
              </a:solidFill>
              <a:latin typeface="Arial" panose="020B0604020202020204" pitchFamily="34" charset="0"/>
              <a:ea typeface="+mn-ea"/>
              <a:cs typeface="Arial" panose="020B0604020202020204" pitchFamily="34" charset="0"/>
            </a:endParaRPr>
          </a:p>
        </p:txBody>
      </p:sp>
      <p:pic>
        <p:nvPicPr>
          <p:cNvPr id="2" name="Picture 1" descr="An arrow hitting a bull's eye target">
            <a:extLst>
              <a:ext uri="{FF2B5EF4-FFF2-40B4-BE49-F238E27FC236}">
                <a16:creationId xmlns:a16="http://schemas.microsoft.com/office/drawing/2014/main" id="{1DC3833D-9651-2087-E8A5-77017F28DA54}"/>
              </a:ext>
            </a:extLst>
          </p:cNvPr>
          <p:cNvPicPr>
            <a:picLocks noChangeAspect="1"/>
          </p:cNvPicPr>
          <p:nvPr/>
        </p:nvPicPr>
        <p:blipFill rotWithShape="1">
          <a:blip r:embed="rId3"/>
          <a:srcRect l="29204" r="28290" b="-2"/>
          <a:stretch/>
        </p:blipFill>
        <p:spPr>
          <a:xfrm>
            <a:off x="1519683" y="889233"/>
            <a:ext cx="2332013" cy="5486400"/>
          </a:xfrm>
          <a:prstGeom prst="rect">
            <a:avLst/>
          </a:prstGeom>
        </p:spPr>
      </p:pic>
      <p:sp>
        <p:nvSpPr>
          <p:cNvPr id="6" name="Rectangle 5">
            <a:extLst>
              <a:ext uri="{FF2B5EF4-FFF2-40B4-BE49-F238E27FC236}">
                <a16:creationId xmlns:a16="http://schemas.microsoft.com/office/drawing/2014/main" id="{272792D8-425B-0CB9-56AB-A4867B30AD2B}"/>
              </a:ext>
            </a:extLst>
          </p:cNvPr>
          <p:cNvSpPr/>
          <p:nvPr/>
        </p:nvSpPr>
        <p:spPr>
          <a:xfrm>
            <a:off x="3851696" y="1661746"/>
            <a:ext cx="4488609" cy="4713886"/>
          </a:xfrm>
          <a:prstGeom prst="rect">
            <a:avLst/>
          </a:prstGeom>
          <a:solidFill>
            <a:schemeClr val="accent2">
              <a:lumMod val="40000"/>
              <a:lumOff val="60000"/>
            </a:schemeClr>
          </a:solidFill>
        </p:spPr>
        <p:txBody>
          <a:bodyPr vert="horz" lIns="82953" tIns="41476" rIns="82953" bIns="41476" rtlCol="0" anchor="t">
            <a:normAutofit/>
          </a:bodyPr>
          <a:lstStyle/>
          <a:p>
            <a:pPr algn="ctr" defTabSz="829544" fontAlgn="base">
              <a:lnSpc>
                <a:spcPct val="90000"/>
              </a:lnSpc>
              <a:spcBef>
                <a:spcPct val="0"/>
              </a:spcBef>
              <a:spcAft>
                <a:spcPts val="544"/>
              </a:spcAft>
            </a:pPr>
            <a:endParaRPr lang="en-US" sz="1633" dirty="0">
              <a:solidFill>
                <a:srgbClr val="595959"/>
              </a:solidFill>
            </a:endParaRPr>
          </a:p>
          <a:p>
            <a:pPr algn="ctr" defTabSz="829544" fontAlgn="base">
              <a:lnSpc>
                <a:spcPct val="90000"/>
              </a:lnSpc>
              <a:spcBef>
                <a:spcPct val="0"/>
              </a:spcBef>
              <a:spcAft>
                <a:spcPts val="544"/>
              </a:spcAft>
            </a:pPr>
            <a:endParaRPr lang="en-US" sz="1633" dirty="0">
              <a:solidFill>
                <a:srgbClr val="595959"/>
              </a:solidFill>
            </a:endParaRPr>
          </a:p>
          <a:p>
            <a:pPr algn="ctr" defTabSz="829544" fontAlgn="base">
              <a:lnSpc>
                <a:spcPct val="90000"/>
              </a:lnSpc>
              <a:spcBef>
                <a:spcPct val="0"/>
              </a:spcBef>
              <a:spcAft>
                <a:spcPts val="544"/>
              </a:spcAft>
            </a:pPr>
            <a:r>
              <a:rPr lang="en-US" sz="1633" dirty="0">
                <a:solidFill>
                  <a:srgbClr val="595959"/>
                </a:solidFill>
              </a:rPr>
              <a:t>An association connects two things:</a:t>
            </a:r>
          </a:p>
          <a:p>
            <a:pPr indent="-207386" algn="ctr" defTabSz="829544" fontAlgn="base">
              <a:lnSpc>
                <a:spcPct val="90000"/>
              </a:lnSpc>
              <a:spcBef>
                <a:spcPct val="0"/>
              </a:spcBef>
              <a:spcAft>
                <a:spcPts val="544"/>
              </a:spcAft>
              <a:buFont typeface="Arial" panose="020B0604020202020204" pitchFamily="34" charset="0"/>
              <a:buChar char="•"/>
            </a:pPr>
            <a:endParaRPr lang="en-US" sz="1270" dirty="0">
              <a:solidFill>
                <a:srgbClr val="595959"/>
              </a:solidFill>
            </a:endParaRPr>
          </a:p>
          <a:p>
            <a:pPr defTabSz="829544" fontAlgn="base">
              <a:lnSpc>
                <a:spcPct val="90000"/>
              </a:lnSpc>
              <a:spcBef>
                <a:spcPct val="0"/>
              </a:spcBef>
              <a:spcAft>
                <a:spcPts val="544"/>
              </a:spcAft>
            </a:pPr>
            <a:r>
              <a:rPr lang="en-US" sz="1452" b="1" dirty="0">
                <a:solidFill>
                  <a:srgbClr val="595959"/>
                </a:solidFill>
              </a:rPr>
              <a:t>A target word or fact</a:t>
            </a:r>
          </a:p>
          <a:p>
            <a:pPr indent="-207386" defTabSz="829544" fontAlgn="base">
              <a:lnSpc>
                <a:spcPct val="90000"/>
              </a:lnSpc>
              <a:spcBef>
                <a:spcPct val="0"/>
              </a:spcBef>
              <a:spcAft>
                <a:spcPts val="544"/>
              </a:spcAft>
              <a:buFont typeface="Arial" panose="020B0604020202020204" pitchFamily="34" charset="0"/>
              <a:buChar char="•"/>
            </a:pPr>
            <a:endParaRPr lang="en-US" sz="726" dirty="0">
              <a:solidFill>
                <a:srgbClr val="595959"/>
              </a:solidFill>
            </a:endParaRPr>
          </a:p>
          <a:p>
            <a:pPr marL="103693" defTabSz="829544" fontAlgn="base">
              <a:lnSpc>
                <a:spcPct val="90000"/>
              </a:lnSpc>
              <a:spcBef>
                <a:spcPct val="0"/>
              </a:spcBef>
              <a:spcAft>
                <a:spcPts val="544"/>
              </a:spcAft>
            </a:pPr>
            <a:r>
              <a:rPr lang="en-US" sz="1452" dirty="0">
                <a:solidFill>
                  <a:srgbClr val="595959"/>
                </a:solidFill>
              </a:rPr>
              <a:t>This is </a:t>
            </a:r>
            <a:r>
              <a:rPr lang="en-US" sz="1452" b="1" dirty="0">
                <a:solidFill>
                  <a:srgbClr val="595959"/>
                </a:solidFill>
              </a:rPr>
              <a:t>unfamiliar information </a:t>
            </a:r>
            <a:r>
              <a:rPr lang="en-US" sz="1452" dirty="0">
                <a:solidFill>
                  <a:srgbClr val="595959"/>
                </a:solidFill>
              </a:rPr>
              <a:t>– and at </a:t>
            </a:r>
            <a:r>
              <a:rPr lang="en-US" sz="1452" dirty="0" err="1">
                <a:solidFill>
                  <a:srgbClr val="595959"/>
                </a:solidFill>
              </a:rPr>
              <a:t>uni</a:t>
            </a:r>
            <a:r>
              <a:rPr lang="en-US" sz="1452" dirty="0">
                <a:solidFill>
                  <a:srgbClr val="595959"/>
                </a:solidFill>
              </a:rPr>
              <a:t>, usually abstract and / or technical – which you are </a:t>
            </a:r>
            <a:r>
              <a:rPr lang="en-US" sz="1452" b="1" dirty="0">
                <a:solidFill>
                  <a:srgbClr val="595959"/>
                </a:solidFill>
              </a:rPr>
              <a:t>trying to learn</a:t>
            </a:r>
          </a:p>
          <a:p>
            <a:pPr marL="311079" indent="-207386" algn="ctr" defTabSz="829544" fontAlgn="base">
              <a:lnSpc>
                <a:spcPct val="90000"/>
              </a:lnSpc>
              <a:spcBef>
                <a:spcPct val="0"/>
              </a:spcBef>
              <a:spcAft>
                <a:spcPts val="544"/>
              </a:spcAft>
              <a:buFont typeface="Arial" panose="020B0604020202020204" pitchFamily="34" charset="0"/>
              <a:buChar char="•"/>
            </a:pPr>
            <a:endParaRPr lang="en-US" sz="1270" dirty="0">
              <a:solidFill>
                <a:srgbClr val="595959"/>
              </a:solidFill>
            </a:endParaRPr>
          </a:p>
          <a:p>
            <a:pPr marL="311079" indent="-207386" algn="ctr" defTabSz="829544" fontAlgn="base">
              <a:lnSpc>
                <a:spcPct val="90000"/>
              </a:lnSpc>
              <a:spcBef>
                <a:spcPct val="0"/>
              </a:spcBef>
              <a:spcAft>
                <a:spcPts val="544"/>
              </a:spcAft>
              <a:buFont typeface="Arial" panose="020B0604020202020204" pitchFamily="34" charset="0"/>
              <a:buChar char="•"/>
            </a:pPr>
            <a:endParaRPr lang="en-US" sz="1270" dirty="0">
              <a:solidFill>
                <a:srgbClr val="595959"/>
              </a:solidFill>
            </a:endParaRPr>
          </a:p>
          <a:p>
            <a:pPr algn="r" defTabSz="829544" fontAlgn="base">
              <a:lnSpc>
                <a:spcPct val="90000"/>
              </a:lnSpc>
              <a:spcBef>
                <a:spcPct val="0"/>
              </a:spcBef>
              <a:spcAft>
                <a:spcPts val="544"/>
              </a:spcAft>
            </a:pPr>
            <a:r>
              <a:rPr lang="en-US" sz="1452" b="1" dirty="0">
                <a:solidFill>
                  <a:srgbClr val="595959"/>
                </a:solidFill>
              </a:rPr>
              <a:t>A hook</a:t>
            </a:r>
          </a:p>
          <a:p>
            <a:pPr marL="311079" indent="-207386" algn="r" defTabSz="829544" fontAlgn="base">
              <a:lnSpc>
                <a:spcPct val="90000"/>
              </a:lnSpc>
              <a:spcBef>
                <a:spcPct val="0"/>
              </a:spcBef>
              <a:spcAft>
                <a:spcPts val="544"/>
              </a:spcAft>
              <a:buFont typeface="Arial" panose="020B0604020202020204" pitchFamily="34" charset="0"/>
              <a:buChar char="•"/>
            </a:pPr>
            <a:endParaRPr lang="en-US" sz="726" dirty="0">
              <a:solidFill>
                <a:srgbClr val="595959"/>
              </a:solidFill>
            </a:endParaRPr>
          </a:p>
          <a:p>
            <a:pPr marL="103693" algn="r" defTabSz="829544" fontAlgn="base">
              <a:lnSpc>
                <a:spcPct val="90000"/>
              </a:lnSpc>
              <a:spcBef>
                <a:spcPct val="0"/>
              </a:spcBef>
              <a:spcAft>
                <a:spcPts val="544"/>
              </a:spcAft>
            </a:pPr>
            <a:r>
              <a:rPr lang="en-US" sz="1452" dirty="0">
                <a:solidFill>
                  <a:srgbClr val="595959"/>
                </a:solidFill>
              </a:rPr>
              <a:t>This is something </a:t>
            </a:r>
            <a:r>
              <a:rPr lang="en-US" sz="1452" b="1" dirty="0">
                <a:solidFill>
                  <a:srgbClr val="595959"/>
                </a:solidFill>
              </a:rPr>
              <a:t>familiar</a:t>
            </a:r>
            <a:r>
              <a:rPr lang="en-US" sz="1452" dirty="0">
                <a:solidFill>
                  <a:srgbClr val="595959"/>
                </a:solidFill>
              </a:rPr>
              <a:t> – typically physical – that you can </a:t>
            </a:r>
            <a:r>
              <a:rPr lang="en-US" sz="1452" b="1" dirty="0">
                <a:solidFill>
                  <a:srgbClr val="595959"/>
                </a:solidFill>
              </a:rPr>
              <a:t>link</a:t>
            </a:r>
            <a:r>
              <a:rPr lang="en-US" sz="1452" dirty="0">
                <a:solidFill>
                  <a:srgbClr val="595959"/>
                </a:solidFill>
              </a:rPr>
              <a:t> to the target word or fact so that you can recall it later</a:t>
            </a:r>
          </a:p>
        </p:txBody>
      </p:sp>
      <p:pic>
        <p:nvPicPr>
          <p:cNvPr id="7" name="Picture 6" descr="Giant fishhook">
            <a:extLst>
              <a:ext uri="{FF2B5EF4-FFF2-40B4-BE49-F238E27FC236}">
                <a16:creationId xmlns:a16="http://schemas.microsoft.com/office/drawing/2014/main" id="{8B399B67-35A0-CEC9-8A11-00C33B5BBF61}"/>
              </a:ext>
            </a:extLst>
          </p:cNvPr>
          <p:cNvPicPr>
            <a:picLocks noChangeAspect="1"/>
          </p:cNvPicPr>
          <p:nvPr/>
        </p:nvPicPr>
        <p:blipFill rotWithShape="1">
          <a:blip r:embed="rId4"/>
          <a:srcRect l="13202" r="13207" b="-2"/>
          <a:stretch/>
        </p:blipFill>
        <p:spPr>
          <a:xfrm>
            <a:off x="8347800" y="889233"/>
            <a:ext cx="2311408" cy="5486399"/>
          </a:xfrm>
          <a:prstGeom prst="rect">
            <a:avLst/>
          </a:prstGeom>
        </p:spPr>
      </p:pic>
    </p:spTree>
    <p:custDataLst>
      <p:tags r:id="rId1"/>
    </p:custDataLst>
    <p:extLst>
      <p:ext uri="{BB962C8B-B14F-4D97-AF65-F5344CB8AC3E}">
        <p14:creationId xmlns:p14="http://schemas.microsoft.com/office/powerpoint/2010/main" val="58422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379fb1-e443-490d-83c3-5a162dd70eeb" xsi:nil="true"/>
    <lcf76f155ced4ddcb4097134ff3c332f xmlns="7f35d26a-4140-43ec-9fda-33ed6b790edf">
      <Terms xmlns="http://schemas.microsoft.com/office/infopath/2007/PartnerControls"/>
    </lcf76f155ced4ddcb4097134ff3c332f>
    <Comment xmlns="7f35d26a-4140-43ec-9fda-33ed6b790ed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9" ma:contentTypeDescription="Create a new document." ma:contentTypeScope="" ma:versionID="d9a98868ae25143552c5ed434e408790">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a929b36bc227e66150e625bc68f92fed"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2A704-3268-47F2-8D99-974149AC9BFB}">
  <ds:schemaRefs>
    <ds:schemaRef ds:uri="http://schemas.microsoft.com/office/2006/metadata/properties"/>
    <ds:schemaRef ds:uri="http://schemas.microsoft.com/office/infopath/2007/PartnerControls"/>
    <ds:schemaRef ds:uri="dc379fb1-e443-490d-83c3-5a162dd70eeb"/>
    <ds:schemaRef ds:uri="7f35d26a-4140-43ec-9fda-33ed6b790edf"/>
  </ds:schemaRefs>
</ds:datastoreItem>
</file>

<file path=customXml/itemProps2.xml><?xml version="1.0" encoding="utf-8"?>
<ds:datastoreItem xmlns:ds="http://schemas.openxmlformats.org/officeDocument/2006/customXml" ds:itemID="{2522CE2D-24D1-4C85-8927-3A29CA2A1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88E8D-7B2D-471B-8B14-E34E93D59D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4640</TotalTime>
  <Words>2424</Words>
  <Application>Microsoft Office PowerPoint</Application>
  <PresentationFormat>Widescreen</PresentationFormat>
  <Paragraphs>341</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Nova</vt:lpstr>
      <vt:lpstr>Articulate Light</vt:lpstr>
      <vt:lpstr>Calibri</vt:lpstr>
      <vt:lpstr>Calibri Light</vt:lpstr>
      <vt:lpstr>Times New Roman</vt:lpstr>
      <vt:lpstr>Univers</vt:lpstr>
      <vt:lpstr>Verdana</vt:lpstr>
      <vt:lpstr>Office Theme</vt:lpstr>
      <vt:lpstr>How to improve your memory</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Coughlan</dc:creator>
  <cp:lastModifiedBy>Julia Tanner</cp:lastModifiedBy>
  <cp:revision>20</cp:revision>
  <dcterms:created xsi:type="dcterms:W3CDTF">2023-11-14T21:06:43Z</dcterms:created>
  <dcterms:modified xsi:type="dcterms:W3CDTF">2024-02-29T00:22:49Z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 CONFIDENCE</vt:lpwstr>
  </property>
  <property fmtid="{D5CDD505-2E9C-101B-9397-08002B2CF9AE}" pid="4" name="MSIP_Label_bd9e4d68-54d0-40a5-8c9a-85a36c87352c_Enabled">
    <vt:lpwstr>true</vt:lpwstr>
  </property>
  <property fmtid="{D5CDD505-2E9C-101B-9397-08002B2CF9AE}" pid="5" name="MSIP_Label_bd9e4d68-54d0-40a5-8c9a-85a36c87352c_SetDate">
    <vt:lpwstr>2023-11-14T21:37:59Z</vt:lpwstr>
  </property>
  <property fmtid="{D5CDD505-2E9C-101B-9397-08002B2CF9AE}" pid="6" name="MSIP_Label_bd9e4d68-54d0-40a5-8c9a-85a36c87352c_Method">
    <vt:lpwstr>Privileged</vt:lpwstr>
  </property>
  <property fmtid="{D5CDD505-2E9C-101B-9397-08002B2CF9AE}" pid="7" name="MSIP_Label_bd9e4d68-54d0-40a5-8c9a-85a36c87352c_Name">
    <vt:lpwstr>Unclassified</vt:lpwstr>
  </property>
  <property fmtid="{D5CDD505-2E9C-101B-9397-08002B2CF9AE}" pid="8" name="MSIP_Label_bd9e4d68-54d0-40a5-8c9a-85a36c87352c_SiteId">
    <vt:lpwstr>388728e1-bbd0-4378-98dc-f8682e644300</vt:lpwstr>
  </property>
  <property fmtid="{D5CDD505-2E9C-101B-9397-08002B2CF9AE}" pid="9" name="MSIP_Label_bd9e4d68-54d0-40a5-8c9a-85a36c87352c_ActionId">
    <vt:lpwstr>2365dfa7-d213-4474-9d34-f8e889a84603</vt:lpwstr>
  </property>
  <property fmtid="{D5CDD505-2E9C-101B-9397-08002B2CF9AE}" pid="10" name="MSIP_Label_bd9e4d68-54d0-40a5-8c9a-85a36c87352c_ContentBits">
    <vt:lpwstr>0</vt:lpwstr>
  </property>
  <property fmtid="{D5CDD505-2E9C-101B-9397-08002B2CF9AE}" pid="11" name="ArticulateGUID">
    <vt:lpwstr>D2C2A958-FB34-4FF9-9670-33D1481336D5</vt:lpwstr>
  </property>
  <property fmtid="{D5CDD505-2E9C-101B-9397-08002B2CF9AE}" pid="12" name="ArticulatePath">
    <vt:lpwstr>CLS StudyUp template 2023</vt:lpwstr>
  </property>
  <property fmtid="{D5CDD505-2E9C-101B-9397-08002B2CF9AE}" pid="13" name="ContentTypeId">
    <vt:lpwstr>0x0101008C07AA112A82F64F9B26E027F0CF1D98</vt:lpwstr>
  </property>
  <property fmtid="{D5CDD505-2E9C-101B-9397-08002B2CF9AE}" pid="14" name="MediaServiceImageTags">
    <vt:lpwstr/>
  </property>
</Properties>
</file>