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785" r:id="rId5"/>
    <p:sldId id="261" r:id="rId6"/>
    <p:sldId id="789" r:id="rId7"/>
    <p:sldId id="790" r:id="rId8"/>
    <p:sldId id="791" r:id="rId9"/>
    <p:sldId id="792" r:id="rId10"/>
    <p:sldId id="814" r:id="rId11"/>
    <p:sldId id="816" r:id="rId12"/>
    <p:sldId id="833" r:id="rId13"/>
    <p:sldId id="834" r:id="rId14"/>
    <p:sldId id="835" r:id="rId15"/>
    <p:sldId id="836" r:id="rId16"/>
    <p:sldId id="837" r:id="rId17"/>
    <p:sldId id="838" r:id="rId18"/>
    <p:sldId id="839" r:id="rId19"/>
    <p:sldId id="840" r:id="rId20"/>
    <p:sldId id="841" r:id="rId21"/>
    <p:sldId id="842" r:id="rId22"/>
    <p:sldId id="843" r:id="rId23"/>
    <p:sldId id="844" r:id="rId24"/>
    <p:sldId id="845" r:id="rId25"/>
    <p:sldId id="846" r:id="rId26"/>
    <p:sldId id="847" r:id="rId27"/>
    <p:sldId id="848" r:id="rId28"/>
    <p:sldId id="849" r:id="rId29"/>
    <p:sldId id="852" r:id="rId30"/>
    <p:sldId id="851" r:id="rId31"/>
    <p:sldId id="850" r:id="rId32"/>
    <p:sldId id="853" r:id="rId33"/>
    <p:sldId id="854" r:id="rId34"/>
    <p:sldId id="855" r:id="rId35"/>
    <p:sldId id="812"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A024"/>
    <a:srgbClr val="0467B8"/>
    <a:srgbClr val="06498D"/>
    <a:srgbClr val="1845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3" d="100"/>
          <a:sy n="93" d="100"/>
        </p:scale>
        <p:origin x="2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322D1-794A-4C40-9C2A-3A1D3C054206}" type="datetimeFigureOut">
              <a:rPr lang="en-NZ" smtClean="0"/>
              <a:t>29/02/2024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B5EA9-B300-401E-B52C-F2EDB654EAD5}" type="slidenum">
              <a:rPr lang="en-NZ" smtClean="0"/>
              <a:t>‹#›</a:t>
            </a:fld>
            <a:endParaRPr lang="en-NZ"/>
          </a:p>
        </p:txBody>
      </p:sp>
    </p:spTree>
    <p:extLst>
      <p:ext uri="{BB962C8B-B14F-4D97-AF65-F5344CB8AC3E}">
        <p14:creationId xmlns:p14="http://schemas.microsoft.com/office/powerpoint/2010/main" val="321942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a:t>
            </a:fld>
            <a:endParaRPr lang="en-NZ"/>
          </a:p>
        </p:txBody>
      </p:sp>
    </p:spTree>
    <p:extLst>
      <p:ext uri="{BB962C8B-B14F-4D97-AF65-F5344CB8AC3E}">
        <p14:creationId xmlns:p14="http://schemas.microsoft.com/office/powerpoint/2010/main" val="1928103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91D0-6DEE-A928-9F23-E01BAE840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0BA5968-ADC5-260C-C351-25F33E5AE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pic>
        <p:nvPicPr>
          <p:cNvPr id="8" name="Picture 7">
            <a:extLst>
              <a:ext uri="{FF2B5EF4-FFF2-40B4-BE49-F238E27FC236}">
                <a16:creationId xmlns:a16="http://schemas.microsoft.com/office/drawing/2014/main" id="{1FC93311-E3B4-98BD-8EA4-56F914CD39B4}"/>
              </a:ext>
            </a:extLst>
          </p:cNvPr>
          <p:cNvPicPr>
            <a:picLocks noChangeAspect="1"/>
          </p:cNvPicPr>
          <p:nvPr userDrawn="1"/>
        </p:nvPicPr>
        <p:blipFill>
          <a:blip r:embed="rId2"/>
          <a:stretch>
            <a:fillRect/>
          </a:stretch>
        </p:blipFill>
        <p:spPr>
          <a:xfrm>
            <a:off x="0" y="-13038"/>
            <a:ext cx="12192000" cy="6858000"/>
          </a:xfrm>
          <a:prstGeom prst="rect">
            <a:avLst/>
          </a:prstGeom>
        </p:spPr>
      </p:pic>
      <p:pic>
        <p:nvPicPr>
          <p:cNvPr id="9" name="Picture 8" descr="STUDYUP: KNOWLEDGE TO GO">
            <a:hlinkClick r:id="rId3"/>
            <a:extLst>
              <a:ext uri="{FF2B5EF4-FFF2-40B4-BE49-F238E27FC236}">
                <a16:creationId xmlns:a16="http://schemas.microsoft.com/office/drawing/2014/main" id="{127919C4-9C80-DDE7-240C-0CD34D9FE806}"/>
              </a:ext>
            </a:extLst>
          </p:cNvPr>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10" name="Picture 9" descr="Centre for Learner Success logo">
            <a:extLst>
              <a:ext uri="{FF2B5EF4-FFF2-40B4-BE49-F238E27FC236}">
                <a16:creationId xmlns:a16="http://schemas.microsoft.com/office/drawing/2014/main" id="{44879FC5-CA8B-EC8A-3C3A-EE0541ECB0BF}"/>
              </a:ext>
            </a:extLst>
          </p:cNvPr>
          <p:cNvPicPr>
            <a:picLocks noChangeAspect="1"/>
          </p:cNvPicPr>
          <p:nvPr userDrawn="1"/>
        </p:nvPicPr>
        <p:blipFill>
          <a:blip r:embed="rId5"/>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84786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F991-F411-9241-B650-867972C4AE7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30094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13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C322-1783-19A1-E136-3F3C7B0A696D}"/>
              </a:ext>
            </a:extLst>
          </p:cNvPr>
          <p:cNvSpPr>
            <a:spLocks noGrp="1"/>
          </p:cNvSpPr>
          <p:nvPr>
            <p:ph type="title"/>
          </p:nvPr>
        </p:nvSpPr>
        <p:spPr>
          <a:xfrm>
            <a:off x="962187" y="681037"/>
            <a:ext cx="10103603" cy="1122255"/>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CFAF0139-0EB8-FD59-B2CD-28990E58F7B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5416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027860-4EFE-2D1D-6907-5555DE6678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752D9C5F-9130-CE90-A94F-2F052B4F696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6994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AF9B-7F62-DFFC-1E38-4EFC95C5D4F6}"/>
              </a:ext>
            </a:extLst>
          </p:cNvPr>
          <p:cNvSpPr>
            <a:spLocks noGrp="1"/>
          </p:cNvSpPr>
          <p:nvPr>
            <p:ph type="title"/>
          </p:nvPr>
        </p:nvSpPr>
        <p:spPr>
          <a:xfrm>
            <a:off x="838200" y="736169"/>
            <a:ext cx="10235339" cy="954519"/>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AD3827-5EEA-3E88-874C-A18A639AD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F03533B-2755-1575-162F-555287E255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517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1DBB-532A-A3CE-E0BF-B6B55C407F7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160F308-DED2-B021-2A02-F7CFDC73B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0153-F7AD-4B29-C912-169F3DB834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C92E1FC-B298-B211-FFDD-E8EAE4613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8112A-F38A-BA3F-B527-B133388F8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08600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45EF-6A4A-5644-D25A-B1E4B12F33DD}"/>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93005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2C42DE-0A53-8157-04C7-E50507AB477A}"/>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62120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E009-5216-4099-844A-1B907BF7F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7AD194B-CF2F-7566-7860-66B06CC82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1C073F2-AFB1-20E1-B991-239749B37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84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A928-11F2-0B8F-3EEA-1900C1EB9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5794380-6628-67B5-9A7C-837D1EA0D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878DAB4-9B4B-DDCD-ECD9-ED638D164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198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owll.massey.ac.nz/about-OWLL/studyup.php"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4BEB1-18AE-A728-40C3-6AC6D1D29A21}"/>
              </a:ext>
            </a:extLst>
          </p:cNvPr>
          <p:cNvSpPr>
            <a:spLocks noGrp="1"/>
          </p:cNvSpPr>
          <p:nvPr>
            <p:ph type="title"/>
          </p:nvPr>
        </p:nvSpPr>
        <p:spPr>
          <a:xfrm>
            <a:off x="838200" y="803740"/>
            <a:ext cx="10281834" cy="886948"/>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6427470A-90E2-629F-D300-A384B2CA2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7" name="Picture 6" descr="STUDYUP: KNOWLEDGE TO GO">
            <a:hlinkClick r:id="rId14"/>
            <a:extLst>
              <a:ext uri="{FF2B5EF4-FFF2-40B4-BE49-F238E27FC236}">
                <a16:creationId xmlns:a16="http://schemas.microsoft.com/office/drawing/2014/main" id="{783C018D-E4EB-5E0C-D797-B726E88AFA62}"/>
              </a:ext>
            </a:extLst>
          </p:cNvPr>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9" name="Picture 8" descr="Centre for Learner Success logo">
            <a:extLst>
              <a:ext uri="{FF2B5EF4-FFF2-40B4-BE49-F238E27FC236}">
                <a16:creationId xmlns:a16="http://schemas.microsoft.com/office/drawing/2014/main" id="{2AC4DBD2-A407-8704-88F1-2B658DAA8645}"/>
              </a:ext>
            </a:extLst>
          </p:cNvPr>
          <p:cNvPicPr>
            <a:picLocks noChangeAspect="1"/>
          </p:cNvPicPr>
          <p:nvPr userDrawn="1"/>
        </p:nvPicPr>
        <p:blipFill>
          <a:blip r:embed="rId16"/>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212438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8" Type="http://schemas.openxmlformats.org/officeDocument/2006/relationships/hyperlink" Target="https://stream.massey.ac.nz/mod/forum/view.php?id=4961941" TargetMode="External"/><Relationship Id="rId13" Type="http://schemas.openxmlformats.org/officeDocument/2006/relationships/hyperlink" Target="https://www.massey.ac.nz/massey/maori/maori-student-centre/maori-student-centre_home.cfm" TargetMode="External"/><Relationship Id="rId3" Type="http://schemas.openxmlformats.org/officeDocument/2006/relationships/hyperlink" Target="https://www.massey.ac.nz/ctlcontacts" TargetMode="External"/><Relationship Id="rId7" Type="http://schemas.openxmlformats.org/officeDocument/2006/relationships/hyperlink" Target="http://owll.massey.ac.nz/about-OWLL/workshops.php" TargetMode="External"/><Relationship Id="rId12" Type="http://schemas.openxmlformats.org/officeDocument/2006/relationships/hyperlink" Target="https://www.massey.ac.nz/student-life/pacific-massey/support-for-pacific-students-at-massey/centre-for-learner-success/" TargetMode="External"/><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hyperlink" Target="https://massey-nz.libcal.com/calendar/workshops?cid=11023&amp;t=g&amp;d=0000-00-00&amp;cal=11023&amp;inc=0" TargetMode="External"/><Relationship Id="rId11" Type="http://schemas.openxmlformats.org/officeDocument/2006/relationships/hyperlink" Target="https://www.massey.ac.nz/massey/student-life/services-and-resources/disability-services/disability-services_home.cfm" TargetMode="External"/><Relationship Id="rId5" Type="http://schemas.openxmlformats.org/officeDocument/2006/relationships/hyperlink" Target="https://www.massey.ac.nz/massey/student-life/services-and-resources/academic-skills-support/pre-reading/extramural-assignment-pre-reading-service.cfm" TargetMode="External"/><Relationship Id="rId10" Type="http://schemas.openxmlformats.org/officeDocument/2006/relationships/hyperlink" Target="http://owll.massey.ac.nz/index.php" TargetMode="External"/><Relationship Id="rId4" Type="http://schemas.openxmlformats.org/officeDocument/2006/relationships/hyperlink" Target="https://massey-nz.libcal.com/" TargetMode="External"/><Relationship Id="rId9" Type="http://schemas.openxmlformats.org/officeDocument/2006/relationships/hyperlink" Target="https://stream.massey.ac.nz/mod/forum/view.php?id=169"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learnersuccess@massey.ac.nz" TargetMode="Externa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hyperlink" Target="https://massey-nz.libcal.com/"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FB95-303A-B821-B3A3-67B3F86930E9}"/>
              </a:ext>
            </a:extLst>
          </p:cNvPr>
          <p:cNvSpPr>
            <a:spLocks noGrp="1"/>
          </p:cNvSpPr>
          <p:nvPr>
            <p:ph type="ctrTitle"/>
          </p:nvPr>
        </p:nvSpPr>
        <p:spPr/>
        <p:txBody>
          <a:bodyPr/>
          <a:lstStyle/>
          <a:p>
            <a:r>
              <a:rPr lang="mi-NZ" dirty="0" err="1"/>
              <a:t>How</a:t>
            </a:r>
            <a:r>
              <a:rPr lang="mi-NZ" dirty="0"/>
              <a:t> </a:t>
            </a:r>
            <a:r>
              <a:rPr lang="mi-NZ" dirty="0" err="1"/>
              <a:t>to</a:t>
            </a:r>
            <a:r>
              <a:rPr lang="mi-NZ" dirty="0"/>
              <a:t> </a:t>
            </a:r>
            <a:r>
              <a:rPr lang="mi-NZ" dirty="0" err="1"/>
              <a:t>survive</a:t>
            </a:r>
            <a:r>
              <a:rPr lang="mi-NZ" dirty="0"/>
              <a:t> </a:t>
            </a:r>
            <a:r>
              <a:rPr lang="mi-NZ" dirty="0" err="1"/>
              <a:t>an</a:t>
            </a:r>
            <a:r>
              <a:rPr lang="mi-NZ" dirty="0"/>
              <a:t> </a:t>
            </a:r>
            <a:r>
              <a:rPr lang="mi-NZ" dirty="0" err="1"/>
              <a:t>exam</a:t>
            </a:r>
            <a:endParaRPr lang="en-NZ" dirty="0"/>
          </a:p>
        </p:txBody>
      </p:sp>
      <p:sp>
        <p:nvSpPr>
          <p:cNvPr id="4" name="Rectangle 3">
            <a:extLst>
              <a:ext uri="{FF2B5EF4-FFF2-40B4-BE49-F238E27FC236}">
                <a16:creationId xmlns:a16="http://schemas.microsoft.com/office/drawing/2014/main" id="{F6770C7D-FEFC-A67C-0E92-DDB552C38356}"/>
              </a:ext>
            </a:extLst>
          </p:cNvPr>
          <p:cNvSpPr/>
          <p:nvPr/>
        </p:nvSpPr>
        <p:spPr>
          <a:xfrm>
            <a:off x="350231" y="3899826"/>
            <a:ext cx="8784976" cy="1631216"/>
          </a:xfrm>
          <a:prstGeom prst="rect">
            <a:avLst/>
          </a:prstGeom>
        </p:spPr>
        <p:txBody>
          <a:bodyPr wrap="square">
            <a:spAutoFit/>
          </a:bodyPr>
          <a:lstStyle/>
          <a:p>
            <a:pPr eaLnBrk="0" hangingPunct="0">
              <a:defRPr/>
            </a:pPr>
            <a:r>
              <a:rPr lang="en-NZ" sz="2000" kern="0" dirty="0">
                <a:solidFill>
                  <a:schemeClr val="bg1"/>
                </a:solidFill>
                <a:latin typeface="Calibri" pitchFamily="34" charset="0"/>
                <a:cs typeface="Times New Roman" pitchFamily="18" charset="0"/>
              </a:rPr>
              <a:t>For more information, please see: </a:t>
            </a:r>
          </a:p>
          <a:p>
            <a:pPr marL="0" indent="0">
              <a:buNone/>
            </a:pPr>
            <a:r>
              <a:rPr lang="en-NZ" sz="2000" kern="0" dirty="0">
                <a:solidFill>
                  <a:schemeClr val="bg1"/>
                </a:solidFill>
                <a:latin typeface="Calibri" pitchFamily="34" charset="0"/>
                <a:cs typeface="Times New Roman" pitchFamily="18" charset="0"/>
              </a:rPr>
              <a:t>	</a:t>
            </a:r>
            <a:r>
              <a:rPr lang="en-NZ" sz="2000" dirty="0">
                <a:solidFill>
                  <a:schemeClr val="bg1"/>
                </a:solidFill>
              </a:rPr>
              <a:t>OWLL: : http://owll.massey.ac.nz/main/tests-and-exams.php, and</a:t>
            </a:r>
          </a:p>
          <a:p>
            <a:pPr marL="0" indent="0">
              <a:buNone/>
            </a:pPr>
            <a:r>
              <a:rPr lang="en-NZ" sz="2000" dirty="0">
                <a:solidFill>
                  <a:schemeClr val="bg1"/>
                </a:solidFill>
              </a:rPr>
              <a:t>	Becker, L. (2010). </a:t>
            </a:r>
            <a:r>
              <a:rPr lang="en-NZ" sz="2000" i="1" dirty="0">
                <a:solidFill>
                  <a:schemeClr val="bg1"/>
                </a:solidFill>
              </a:rPr>
              <a:t>14 days to exam success. Pocket Study Skills</a:t>
            </a:r>
            <a:r>
              <a:rPr lang="en-NZ" sz="2000" dirty="0">
                <a:solidFill>
                  <a:schemeClr val="bg1"/>
                </a:solidFill>
              </a:rPr>
              <a:t>. Palgrave 		Macmillan </a:t>
            </a:r>
          </a:p>
          <a:p>
            <a:pPr eaLnBrk="0" hangingPunct="0">
              <a:defRPr/>
            </a:pPr>
            <a:endParaRPr lang="en-NZ" sz="2000" kern="0" dirty="0">
              <a:solidFill>
                <a:schemeClr val="bg1"/>
              </a:solidFill>
              <a:latin typeface="Calibri" pitchFamily="34" charset="0"/>
              <a:cs typeface="Times New Roman" pitchFamily="18" charset="0"/>
            </a:endParaRPr>
          </a:p>
        </p:txBody>
      </p:sp>
    </p:spTree>
    <p:custDataLst>
      <p:tags r:id="rId1"/>
    </p:custDataLst>
    <p:extLst>
      <p:ext uri="{BB962C8B-B14F-4D97-AF65-F5344CB8AC3E}">
        <p14:creationId xmlns:p14="http://schemas.microsoft.com/office/powerpoint/2010/main" val="130898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During the 10 minute reading time</a:t>
            </a:r>
          </a:p>
        </p:txBody>
      </p:sp>
      <p:sp>
        <p:nvSpPr>
          <p:cNvPr id="3" name="TextBox 2">
            <a:extLst>
              <a:ext uri="{FF2B5EF4-FFF2-40B4-BE49-F238E27FC236}">
                <a16:creationId xmlns:a16="http://schemas.microsoft.com/office/drawing/2014/main" id="{C141FDBC-7E31-6D21-916F-BF3896A3B506}"/>
              </a:ext>
            </a:extLst>
          </p:cNvPr>
          <p:cNvSpPr txBox="1"/>
          <p:nvPr/>
        </p:nvSpPr>
        <p:spPr>
          <a:xfrm>
            <a:off x="827583" y="1916832"/>
            <a:ext cx="9144000" cy="4247317"/>
          </a:xfrm>
          <a:prstGeom prst="rect">
            <a:avLst/>
          </a:prstGeom>
          <a:noFill/>
        </p:spPr>
        <p:txBody>
          <a:bodyPr wrap="square" rtlCol="0">
            <a:spAutoFit/>
          </a:bodyPr>
          <a:lstStyle/>
          <a:p>
            <a:pPr>
              <a:buNone/>
            </a:pPr>
            <a:r>
              <a:rPr lang="en-NZ" sz="4000" dirty="0">
                <a:solidFill>
                  <a:schemeClr val="bg1"/>
                </a:solidFill>
              </a:rPr>
              <a:t>Allocate your time</a:t>
            </a:r>
          </a:p>
          <a:p>
            <a:r>
              <a:rPr lang="en-NZ" sz="3200" dirty="0">
                <a:solidFill>
                  <a:schemeClr val="bg1"/>
                </a:solidFill>
              </a:rPr>
              <a:t>You want to complete </a:t>
            </a:r>
            <a:r>
              <a:rPr lang="en-NZ" sz="3200" i="1" dirty="0">
                <a:solidFill>
                  <a:srgbClr val="E4A024"/>
                </a:solidFill>
              </a:rPr>
              <a:t>all</a:t>
            </a:r>
            <a:r>
              <a:rPr lang="en-NZ" sz="3200" dirty="0">
                <a:solidFill>
                  <a:schemeClr val="bg1"/>
                </a:solidFill>
              </a:rPr>
              <a:t> the compulsory questions</a:t>
            </a:r>
          </a:p>
          <a:p>
            <a:r>
              <a:rPr lang="en-NZ" sz="3200" dirty="0">
                <a:solidFill>
                  <a:schemeClr val="bg1"/>
                </a:solidFill>
              </a:rPr>
              <a:t>You don’t want to run out of time</a:t>
            </a:r>
          </a:p>
          <a:p>
            <a:endParaRPr lang="en-NZ" sz="3200" dirty="0">
              <a:solidFill>
                <a:schemeClr val="bg1"/>
              </a:solidFill>
            </a:endParaRPr>
          </a:p>
          <a:p>
            <a:r>
              <a:rPr lang="en-NZ" sz="3200" dirty="0">
                <a:solidFill>
                  <a:schemeClr val="bg1"/>
                </a:solidFill>
              </a:rPr>
              <a:t>Allocate your time for each question based on:</a:t>
            </a:r>
          </a:p>
          <a:p>
            <a:pPr lvl="1"/>
            <a:r>
              <a:rPr lang="en-NZ" sz="2800" dirty="0">
                <a:solidFill>
                  <a:schemeClr val="bg1"/>
                </a:solidFill>
              </a:rPr>
              <a:t>how much it is worth </a:t>
            </a:r>
          </a:p>
          <a:p>
            <a:pPr lvl="1"/>
            <a:r>
              <a:rPr lang="en-NZ" sz="2800" dirty="0">
                <a:solidFill>
                  <a:schemeClr val="bg1"/>
                </a:solidFill>
              </a:rPr>
              <a:t>the type of question</a:t>
            </a:r>
          </a:p>
          <a:p>
            <a:pPr lvl="1"/>
            <a:r>
              <a:rPr lang="en-NZ" sz="2800" dirty="0">
                <a:solidFill>
                  <a:schemeClr val="bg1"/>
                </a:solidFill>
              </a:rPr>
              <a:t>whether the section is compulsory</a:t>
            </a:r>
          </a:p>
          <a:p>
            <a:endParaRPr lang="en-NZ" dirty="0"/>
          </a:p>
        </p:txBody>
      </p:sp>
    </p:spTree>
    <p:custDataLst>
      <p:tags r:id="rId1"/>
    </p:custDataLst>
    <p:extLst>
      <p:ext uri="{BB962C8B-B14F-4D97-AF65-F5344CB8AC3E}">
        <p14:creationId xmlns:p14="http://schemas.microsoft.com/office/powerpoint/2010/main" val="2215515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During the 10 minute reading time</a:t>
            </a:r>
          </a:p>
        </p:txBody>
      </p:sp>
      <p:sp>
        <p:nvSpPr>
          <p:cNvPr id="2" name="Content Placeholder 2">
            <a:extLst>
              <a:ext uri="{FF2B5EF4-FFF2-40B4-BE49-F238E27FC236}">
                <a16:creationId xmlns:a16="http://schemas.microsoft.com/office/drawing/2014/main" id="{C211EE0A-A8B3-BE57-CF52-71E3E0A713C9}"/>
              </a:ext>
            </a:extLst>
          </p:cNvPr>
          <p:cNvSpPr txBox="1">
            <a:spLocks/>
          </p:cNvSpPr>
          <p:nvPr/>
        </p:nvSpPr>
        <p:spPr>
          <a:xfrm>
            <a:off x="457200" y="2121632"/>
            <a:ext cx="9718646" cy="51454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Z" sz="2800" dirty="0"/>
              <a:t>Allocate your time</a:t>
            </a:r>
          </a:p>
          <a:p>
            <a:pPr algn="l"/>
            <a:r>
              <a:rPr lang="en-NZ" sz="2800" dirty="0"/>
              <a:t>One way is to turn the marks the section is worth, into the percentage of time you’ll spend </a:t>
            </a:r>
            <a:br>
              <a:rPr lang="en-NZ" sz="2800" dirty="0"/>
            </a:br>
            <a:r>
              <a:rPr lang="en-NZ" sz="1600" dirty="0"/>
              <a:t>(</a:t>
            </a:r>
            <a:r>
              <a:rPr lang="en-NZ" sz="1600" dirty="0" err="1"/>
              <a:t>e.g</a:t>
            </a:r>
            <a:r>
              <a:rPr lang="en-NZ" sz="1600" dirty="0"/>
              <a:t>, a section worth 60 marks, spend 60% of your time)</a:t>
            </a:r>
          </a:p>
          <a:p>
            <a:pPr algn="l"/>
            <a:r>
              <a:rPr lang="en-NZ" sz="2800" dirty="0"/>
              <a:t>But remember that multiple choice often take less time </a:t>
            </a:r>
            <a:br>
              <a:rPr lang="en-NZ" sz="2800" dirty="0"/>
            </a:br>
            <a:r>
              <a:rPr lang="en-NZ" sz="1600" dirty="0"/>
              <a:t>(another option is to allocate 1 minute for each question).</a:t>
            </a:r>
          </a:p>
          <a:p>
            <a:pPr algn="l">
              <a:spcBef>
                <a:spcPts val="0"/>
              </a:spcBef>
            </a:pPr>
            <a:endParaRPr lang="en-NZ" sz="2800" dirty="0"/>
          </a:p>
          <a:p>
            <a:pPr algn="l">
              <a:spcBef>
                <a:spcPts val="0"/>
              </a:spcBef>
            </a:pPr>
            <a:r>
              <a:rPr lang="en-NZ" sz="2800" dirty="0"/>
              <a:t>Remember too, that you might: plan, write, and check. </a:t>
            </a:r>
          </a:p>
          <a:p>
            <a:pPr algn="l">
              <a:spcBef>
                <a:spcPts val="0"/>
              </a:spcBef>
            </a:pPr>
            <a:r>
              <a:rPr lang="en-NZ" sz="1600" dirty="0"/>
              <a:t>(If you have 45 minutes to write an essay, you might: brainstorm points for five minutes, write for 35 minutes, and spend 5 minutes at the end checking what you’ve written). </a:t>
            </a:r>
          </a:p>
          <a:p>
            <a:pPr algn="l">
              <a:spcBef>
                <a:spcPts val="0"/>
              </a:spcBef>
            </a:pPr>
            <a:endParaRPr lang="en-NZ" sz="1600" dirty="0"/>
          </a:p>
          <a:p>
            <a:pPr algn="l">
              <a:spcBef>
                <a:spcPts val="0"/>
              </a:spcBef>
            </a:pPr>
            <a:r>
              <a:rPr lang="en-NZ" sz="2000" dirty="0"/>
              <a:t>Allocate your time so that you can move from question to question and </a:t>
            </a:r>
            <a:r>
              <a:rPr lang="en-NZ" sz="2000" b="1" dirty="0"/>
              <a:t>get through the entire exam</a:t>
            </a:r>
            <a:r>
              <a:rPr lang="en-NZ" sz="2000" dirty="0"/>
              <a:t> – don’t stay too long on one question</a:t>
            </a:r>
            <a:endParaRPr lang="en-NZ" sz="1600" dirty="0"/>
          </a:p>
          <a:p>
            <a:endParaRPr lang="en-NZ" dirty="0"/>
          </a:p>
        </p:txBody>
      </p:sp>
    </p:spTree>
    <p:custDataLst>
      <p:tags r:id="rId1"/>
    </p:custDataLst>
    <p:extLst>
      <p:ext uri="{BB962C8B-B14F-4D97-AF65-F5344CB8AC3E}">
        <p14:creationId xmlns:p14="http://schemas.microsoft.com/office/powerpoint/2010/main" val="349781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arn(inVertic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arn(inVertical)">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During the 10 minute reading time</a:t>
            </a:r>
          </a:p>
        </p:txBody>
      </p:sp>
      <p:sp>
        <p:nvSpPr>
          <p:cNvPr id="3" name="Content Placeholder 2">
            <a:extLst>
              <a:ext uri="{FF2B5EF4-FFF2-40B4-BE49-F238E27FC236}">
                <a16:creationId xmlns:a16="http://schemas.microsoft.com/office/drawing/2014/main" id="{9C414637-4FC2-7040-9C71-FDAB2286F974}"/>
              </a:ext>
            </a:extLst>
          </p:cNvPr>
          <p:cNvSpPr txBox="1">
            <a:spLocks/>
          </p:cNvSpPr>
          <p:nvPr/>
        </p:nvSpPr>
        <p:spPr>
          <a:xfrm>
            <a:off x="457200" y="2343137"/>
            <a:ext cx="8938470" cy="46974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Z" sz="3200" dirty="0"/>
              <a:t>Choose your question order</a:t>
            </a:r>
          </a:p>
          <a:p>
            <a:pPr algn="l"/>
            <a:r>
              <a:rPr lang="en-NZ" dirty="0"/>
              <a:t>If you can, consider deciding what order you are going to complete your questions</a:t>
            </a:r>
          </a:p>
          <a:p>
            <a:pPr algn="l"/>
            <a:r>
              <a:rPr lang="en-NZ" dirty="0"/>
              <a:t>It’s a good idea to attempt the questions you feel most confident about first</a:t>
            </a:r>
          </a:p>
          <a:p>
            <a:pPr algn="l"/>
            <a:r>
              <a:rPr lang="en-NZ" dirty="0"/>
              <a:t>Can also choose which sections to answer first – do you want to write your essays first or last?</a:t>
            </a:r>
          </a:p>
        </p:txBody>
      </p:sp>
    </p:spTree>
    <p:custDataLst>
      <p:tags r:id="rId1"/>
    </p:custDataLst>
    <p:extLst>
      <p:ext uri="{BB962C8B-B14F-4D97-AF65-F5344CB8AC3E}">
        <p14:creationId xmlns:p14="http://schemas.microsoft.com/office/powerpoint/2010/main" val="2280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At the start of the exam</a:t>
            </a:r>
          </a:p>
        </p:txBody>
      </p:sp>
      <p:sp>
        <p:nvSpPr>
          <p:cNvPr id="3" name="TextBox 2">
            <a:extLst>
              <a:ext uri="{FF2B5EF4-FFF2-40B4-BE49-F238E27FC236}">
                <a16:creationId xmlns:a16="http://schemas.microsoft.com/office/drawing/2014/main" id="{767FB173-7EAF-9EF4-4834-A6F9EC3D1A8D}"/>
              </a:ext>
            </a:extLst>
          </p:cNvPr>
          <p:cNvSpPr txBox="1"/>
          <p:nvPr/>
        </p:nvSpPr>
        <p:spPr>
          <a:xfrm>
            <a:off x="457200" y="2104883"/>
            <a:ext cx="9332752" cy="3754874"/>
          </a:xfrm>
          <a:prstGeom prst="rect">
            <a:avLst/>
          </a:prstGeom>
          <a:noFill/>
        </p:spPr>
        <p:txBody>
          <a:bodyPr wrap="square" rtlCol="0">
            <a:spAutoFit/>
          </a:bodyPr>
          <a:lstStyle/>
          <a:p>
            <a:pPr>
              <a:buNone/>
            </a:pPr>
            <a:r>
              <a:rPr lang="en-NZ" sz="2800" b="1" dirty="0">
                <a:solidFill>
                  <a:schemeClr val="bg1"/>
                </a:solidFill>
              </a:rPr>
              <a:t>Memory dump</a:t>
            </a:r>
          </a:p>
          <a:p>
            <a:r>
              <a:rPr lang="en-NZ" sz="2800" dirty="0">
                <a:solidFill>
                  <a:schemeClr val="bg1"/>
                </a:solidFill>
              </a:rPr>
              <a:t>Write down all the information you can remember for the questions you are answering</a:t>
            </a:r>
          </a:p>
          <a:p>
            <a:endParaRPr lang="en-NZ" sz="2800" dirty="0">
              <a:solidFill>
                <a:schemeClr val="bg1"/>
              </a:solidFill>
            </a:endParaRPr>
          </a:p>
          <a:p>
            <a:pPr marL="0" indent="0">
              <a:buNone/>
            </a:pPr>
            <a:r>
              <a:rPr lang="en-NZ" sz="2800" b="1" dirty="0">
                <a:solidFill>
                  <a:schemeClr val="bg1"/>
                </a:solidFill>
              </a:rPr>
              <a:t>Start writing</a:t>
            </a:r>
          </a:p>
          <a:p>
            <a:pPr lvl="0"/>
            <a:r>
              <a:rPr lang="en-US" sz="2800" dirty="0">
                <a:solidFill>
                  <a:schemeClr val="bg1"/>
                </a:solidFill>
              </a:rPr>
              <a:t>Don’t leave until you have checked your answers and attempted the right number of questions</a:t>
            </a:r>
          </a:p>
          <a:p>
            <a:pPr marL="0" indent="0">
              <a:buNone/>
            </a:pPr>
            <a:endParaRPr lang="en-NZ" sz="2400" dirty="0">
              <a:solidFill>
                <a:schemeClr val="bg1"/>
              </a:solidFill>
            </a:endParaRPr>
          </a:p>
          <a:p>
            <a:endParaRPr lang="en-NZ" dirty="0">
              <a:solidFill>
                <a:schemeClr val="bg1"/>
              </a:solidFill>
            </a:endParaRPr>
          </a:p>
        </p:txBody>
      </p:sp>
    </p:spTree>
    <p:custDataLst>
      <p:tags r:id="rId1"/>
    </p:custDataLst>
    <p:extLst>
      <p:ext uri="{BB962C8B-B14F-4D97-AF65-F5344CB8AC3E}">
        <p14:creationId xmlns:p14="http://schemas.microsoft.com/office/powerpoint/2010/main" val="1937412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Strategies for answering questions</a:t>
            </a:r>
          </a:p>
        </p:txBody>
      </p:sp>
      <p:sp>
        <p:nvSpPr>
          <p:cNvPr id="2" name="TextBox 1">
            <a:extLst>
              <a:ext uri="{FF2B5EF4-FFF2-40B4-BE49-F238E27FC236}">
                <a16:creationId xmlns:a16="http://schemas.microsoft.com/office/drawing/2014/main" id="{C18A397B-B68F-96C2-07CC-6515C492BC87}"/>
              </a:ext>
            </a:extLst>
          </p:cNvPr>
          <p:cNvSpPr txBox="1"/>
          <p:nvPr/>
        </p:nvSpPr>
        <p:spPr>
          <a:xfrm>
            <a:off x="457200" y="2060848"/>
            <a:ext cx="6851104" cy="2554545"/>
          </a:xfrm>
          <a:prstGeom prst="rect">
            <a:avLst/>
          </a:prstGeom>
          <a:noFill/>
        </p:spPr>
        <p:txBody>
          <a:bodyPr wrap="square" rtlCol="0">
            <a:spAutoFit/>
          </a:bodyPr>
          <a:lstStyle/>
          <a:p>
            <a:pPr marL="514350" indent="-514350">
              <a:buFont typeface="+mj-lt"/>
              <a:buAutoNum type="arabicPeriod"/>
            </a:pPr>
            <a:r>
              <a:rPr lang="en-NZ" sz="4000" dirty="0">
                <a:solidFill>
                  <a:schemeClr val="bg1"/>
                </a:solidFill>
              </a:rPr>
              <a:t>Essays</a:t>
            </a:r>
          </a:p>
          <a:p>
            <a:pPr marL="514350" indent="-514350">
              <a:buFont typeface="+mj-lt"/>
              <a:buAutoNum type="arabicPeriod"/>
            </a:pPr>
            <a:r>
              <a:rPr lang="en-NZ" sz="4000" dirty="0">
                <a:solidFill>
                  <a:schemeClr val="bg1"/>
                </a:solidFill>
              </a:rPr>
              <a:t>Multiple-choice</a:t>
            </a:r>
          </a:p>
          <a:p>
            <a:pPr marL="514350" indent="-514350">
              <a:buFont typeface="+mj-lt"/>
              <a:buAutoNum type="arabicPeriod"/>
            </a:pPr>
            <a:r>
              <a:rPr lang="en-NZ" sz="4000" dirty="0">
                <a:solidFill>
                  <a:schemeClr val="bg1"/>
                </a:solidFill>
              </a:rPr>
              <a:t>Short answer questions</a:t>
            </a:r>
          </a:p>
          <a:p>
            <a:endParaRPr lang="en-NZ" sz="4000" dirty="0">
              <a:solidFill>
                <a:schemeClr val="bg1"/>
              </a:solidFill>
            </a:endParaRPr>
          </a:p>
        </p:txBody>
      </p:sp>
    </p:spTree>
    <p:custDataLst>
      <p:tags r:id="rId1"/>
    </p:custDataLst>
    <p:extLst>
      <p:ext uri="{BB962C8B-B14F-4D97-AF65-F5344CB8AC3E}">
        <p14:creationId xmlns:p14="http://schemas.microsoft.com/office/powerpoint/2010/main" val="1013068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Essays</a:t>
            </a:r>
          </a:p>
        </p:txBody>
      </p:sp>
      <p:sp>
        <p:nvSpPr>
          <p:cNvPr id="3" name="TextBox 2">
            <a:extLst>
              <a:ext uri="{FF2B5EF4-FFF2-40B4-BE49-F238E27FC236}">
                <a16:creationId xmlns:a16="http://schemas.microsoft.com/office/drawing/2014/main" id="{AA2315DF-EA9F-59A2-B770-371353C14B6C}"/>
              </a:ext>
            </a:extLst>
          </p:cNvPr>
          <p:cNvSpPr txBox="1"/>
          <p:nvPr/>
        </p:nvSpPr>
        <p:spPr>
          <a:xfrm>
            <a:off x="683567" y="1988840"/>
            <a:ext cx="9081218" cy="3447098"/>
          </a:xfrm>
          <a:prstGeom prst="rect">
            <a:avLst/>
          </a:prstGeom>
          <a:noFill/>
        </p:spPr>
        <p:txBody>
          <a:bodyPr wrap="square" rtlCol="0">
            <a:spAutoFit/>
          </a:bodyPr>
          <a:lstStyle/>
          <a:p>
            <a:pPr>
              <a:buFont typeface="Wingdings" pitchFamily="2" charset="2"/>
              <a:buChar char="ü"/>
            </a:pPr>
            <a:r>
              <a:rPr lang="en-NZ" sz="2800" dirty="0">
                <a:solidFill>
                  <a:schemeClr val="bg1"/>
                </a:solidFill>
              </a:rPr>
              <a:t>Choose the questions you will answer during reading time</a:t>
            </a:r>
          </a:p>
          <a:p>
            <a:pPr>
              <a:buFont typeface="Wingdings" pitchFamily="2" charset="2"/>
              <a:buChar char="ü"/>
            </a:pPr>
            <a:r>
              <a:rPr lang="en-NZ" sz="2800" dirty="0">
                <a:solidFill>
                  <a:schemeClr val="bg1"/>
                </a:solidFill>
              </a:rPr>
              <a:t>During the first 5 minutes write down the relevant points you can remember (if you haven’t done this during the memory dump)</a:t>
            </a:r>
          </a:p>
          <a:p>
            <a:pPr>
              <a:buFont typeface="Wingdings" pitchFamily="2" charset="2"/>
              <a:buChar char="ü"/>
            </a:pPr>
            <a:r>
              <a:rPr lang="en-NZ" sz="2800" dirty="0">
                <a:solidFill>
                  <a:schemeClr val="bg1"/>
                </a:solidFill>
              </a:rPr>
              <a:t>No need to provide full APA style references</a:t>
            </a:r>
          </a:p>
          <a:p>
            <a:pPr lvl="1">
              <a:buFont typeface="Wingdings" pitchFamily="2" charset="2"/>
              <a:buChar char="ü"/>
            </a:pPr>
            <a:r>
              <a:rPr lang="en-NZ" sz="2400" dirty="0">
                <a:solidFill>
                  <a:schemeClr val="bg1"/>
                </a:solidFill>
              </a:rPr>
              <a:t>do acknowledge theory and research using relevant names </a:t>
            </a:r>
          </a:p>
          <a:p>
            <a:pPr>
              <a:buFont typeface="Wingdings" pitchFamily="2" charset="2"/>
              <a:buChar char="ü"/>
            </a:pPr>
            <a:endParaRPr lang="en-NZ" dirty="0">
              <a:solidFill>
                <a:schemeClr val="bg1"/>
              </a:solidFill>
            </a:endParaRPr>
          </a:p>
          <a:p>
            <a:pPr>
              <a:buFont typeface="Wingdings" pitchFamily="2" charset="2"/>
              <a:buChar char="ü"/>
            </a:pPr>
            <a:endParaRPr lang="en-NZ" dirty="0">
              <a:solidFill>
                <a:schemeClr val="bg1"/>
              </a:solidFill>
            </a:endParaRPr>
          </a:p>
          <a:p>
            <a:endParaRPr lang="en-NZ" dirty="0">
              <a:solidFill>
                <a:schemeClr val="bg1"/>
              </a:solidFill>
            </a:endParaRPr>
          </a:p>
        </p:txBody>
      </p:sp>
    </p:spTree>
    <p:custDataLst>
      <p:tags r:id="rId1"/>
    </p:custDataLst>
    <p:extLst>
      <p:ext uri="{BB962C8B-B14F-4D97-AF65-F5344CB8AC3E}">
        <p14:creationId xmlns:p14="http://schemas.microsoft.com/office/powerpoint/2010/main" val="1198365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Essays</a:t>
            </a:r>
          </a:p>
        </p:txBody>
      </p:sp>
      <p:sp>
        <p:nvSpPr>
          <p:cNvPr id="2" name="Content Placeholder 2">
            <a:extLst>
              <a:ext uri="{FF2B5EF4-FFF2-40B4-BE49-F238E27FC236}">
                <a16:creationId xmlns:a16="http://schemas.microsoft.com/office/drawing/2014/main" id="{705B8C3B-5632-BD10-2B40-BA9A559CAB24}"/>
              </a:ext>
            </a:extLst>
          </p:cNvPr>
          <p:cNvSpPr txBox="1">
            <a:spLocks/>
          </p:cNvSpPr>
          <p:nvPr/>
        </p:nvSpPr>
        <p:spPr>
          <a:xfrm>
            <a:off x="457199" y="1787475"/>
            <a:ext cx="10054207" cy="50014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Z" dirty="0"/>
              <a:t>Understand the question </a:t>
            </a:r>
          </a:p>
          <a:p>
            <a:pPr lvl="1" algn="l">
              <a:buFont typeface="Wingdings" pitchFamily="2" charset="2"/>
              <a:buChar char="ü"/>
            </a:pPr>
            <a:r>
              <a:rPr lang="en-NZ" sz="2100" dirty="0"/>
              <a:t>examine keywords and command words </a:t>
            </a:r>
          </a:p>
          <a:p>
            <a:pPr lvl="1" algn="l">
              <a:buFont typeface="Wingdings" pitchFamily="2" charset="2"/>
              <a:buChar char="ü"/>
            </a:pPr>
            <a:r>
              <a:rPr lang="en-NZ" sz="2100" dirty="0"/>
              <a:t>understand what </a:t>
            </a:r>
            <a:r>
              <a:rPr lang="en-NZ" sz="2100" i="1" dirty="0"/>
              <a:t>aspect(s)</a:t>
            </a:r>
            <a:r>
              <a:rPr lang="en-NZ" sz="2100" dirty="0"/>
              <a:t> of the topic you’ve been asked to write about</a:t>
            </a:r>
          </a:p>
          <a:p>
            <a:pPr algn="l"/>
            <a:r>
              <a:rPr lang="en-NZ" dirty="0"/>
              <a:t>For the structure of the essay, follow the structure of the question</a:t>
            </a:r>
          </a:p>
          <a:p>
            <a:pPr lvl="1" algn="l">
              <a:buFont typeface="Wingdings" pitchFamily="2" charset="2"/>
              <a:buChar char="ü"/>
            </a:pPr>
            <a:r>
              <a:rPr lang="en-NZ" sz="2100" dirty="0"/>
              <a:t>develop a thesis statement from the question and include it in your introduction</a:t>
            </a:r>
          </a:p>
          <a:p>
            <a:pPr algn="l"/>
            <a:r>
              <a:rPr lang="en-NZ" dirty="0"/>
              <a:t>As a general rule: one paragraph = one point</a:t>
            </a:r>
          </a:p>
          <a:p>
            <a:pPr lvl="1" algn="l">
              <a:buFont typeface="Wingdings" pitchFamily="2" charset="2"/>
              <a:buChar char="ü"/>
            </a:pPr>
            <a:r>
              <a:rPr lang="en-NZ" sz="2100" dirty="0"/>
              <a:t>supported by an example, explanation, evidence</a:t>
            </a:r>
          </a:p>
          <a:p>
            <a:pPr lvl="1" algn="l">
              <a:buFont typeface="Wingdings" pitchFamily="2" charset="2"/>
              <a:buChar char="ü"/>
            </a:pPr>
            <a:r>
              <a:rPr lang="en-NZ" sz="2100" dirty="0"/>
              <a:t> use the first and last sentences of the paragraph to clarify your main point</a:t>
            </a:r>
          </a:p>
          <a:p>
            <a:pPr lvl="1">
              <a:buFont typeface="Wingdings" pitchFamily="2" charset="2"/>
              <a:buChar char="ü"/>
            </a:pPr>
            <a:endParaRPr lang="en-NZ" sz="2100" dirty="0"/>
          </a:p>
          <a:p>
            <a:pPr lvl="1">
              <a:buFont typeface="Wingdings" pitchFamily="2" charset="2"/>
              <a:buChar char="ü"/>
            </a:pPr>
            <a:endParaRPr lang="en-NZ" sz="2100" dirty="0"/>
          </a:p>
          <a:p>
            <a:pPr lvl="1">
              <a:buFont typeface="Wingdings" pitchFamily="2" charset="2"/>
              <a:buChar char="ü"/>
            </a:pPr>
            <a:endParaRPr lang="en-NZ" sz="2400" dirty="0"/>
          </a:p>
          <a:p>
            <a:pPr lvl="1"/>
            <a:endParaRPr lang="en-NZ" sz="2100" dirty="0"/>
          </a:p>
          <a:p>
            <a:pPr lvl="1"/>
            <a:endParaRPr lang="en-NZ" dirty="0"/>
          </a:p>
        </p:txBody>
      </p:sp>
    </p:spTree>
    <p:custDataLst>
      <p:tags r:id="rId1"/>
    </p:custDataLst>
    <p:extLst>
      <p:ext uri="{BB962C8B-B14F-4D97-AF65-F5344CB8AC3E}">
        <p14:creationId xmlns:p14="http://schemas.microsoft.com/office/powerpoint/2010/main" val="87060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arn(inVertical)">
                                      <p:cBhvr>
                                        <p:cTn id="7" dur="500"/>
                                        <p:tgtEl>
                                          <p:spTgt spid="2">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barn(inVertical)">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arn(inVertical)">
                                      <p:cBhvr>
                                        <p:cTn id="15" dur="500"/>
                                        <p:tgtEl>
                                          <p:spTgt spid="2">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barn(inVertical)">
                                      <p:cBhvr>
                                        <p:cTn id="18" dur="500"/>
                                        <p:tgtEl>
                                          <p:spTgt spid="2">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barn(inVertical)">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Essays</a:t>
            </a:r>
          </a:p>
        </p:txBody>
      </p:sp>
      <p:sp>
        <p:nvSpPr>
          <p:cNvPr id="2" name="TextBox 1">
            <a:extLst>
              <a:ext uri="{FF2B5EF4-FFF2-40B4-BE49-F238E27FC236}">
                <a16:creationId xmlns:a16="http://schemas.microsoft.com/office/drawing/2014/main" id="{08E2ED60-3B6E-FAC3-523B-A65534254429}"/>
              </a:ext>
            </a:extLst>
          </p:cNvPr>
          <p:cNvSpPr txBox="1"/>
          <p:nvPr/>
        </p:nvSpPr>
        <p:spPr>
          <a:xfrm>
            <a:off x="971599" y="1916832"/>
            <a:ext cx="9439139" cy="4247317"/>
          </a:xfrm>
          <a:prstGeom prst="rect">
            <a:avLst/>
          </a:prstGeom>
          <a:noFill/>
        </p:spPr>
        <p:txBody>
          <a:bodyPr wrap="square" rtlCol="0">
            <a:spAutoFit/>
          </a:bodyPr>
          <a:lstStyle/>
          <a:p>
            <a:pPr>
              <a:buNone/>
            </a:pPr>
            <a:r>
              <a:rPr lang="en-NZ" sz="2800" dirty="0">
                <a:solidFill>
                  <a:schemeClr val="bg1"/>
                </a:solidFill>
              </a:rPr>
              <a:t>Example Question: In this essay, identify and describe both the institutional and the personal bases of the power of the New Zealand Prime Minister. </a:t>
            </a:r>
          </a:p>
          <a:p>
            <a:pPr>
              <a:buNone/>
            </a:pPr>
            <a:endParaRPr lang="en-NZ" sz="2800" dirty="0">
              <a:solidFill>
                <a:schemeClr val="bg1"/>
              </a:solidFill>
            </a:endParaRPr>
          </a:p>
          <a:p>
            <a:pPr marL="0" indent="0">
              <a:buNone/>
            </a:pPr>
            <a:r>
              <a:rPr lang="en-NZ" sz="2800" dirty="0">
                <a:solidFill>
                  <a:schemeClr val="bg1"/>
                </a:solidFill>
              </a:rPr>
              <a:t>“New Zealand’s Westminster system of government means </a:t>
            </a:r>
            <a:r>
              <a:rPr lang="en-NZ" sz="2800" b="1" dirty="0">
                <a:solidFill>
                  <a:schemeClr val="bg1"/>
                </a:solidFill>
              </a:rPr>
              <a:t>there are core institutional bases of power for the Prime Minister;</a:t>
            </a:r>
            <a:r>
              <a:rPr lang="en-NZ" sz="2800" dirty="0">
                <a:solidFill>
                  <a:schemeClr val="bg1"/>
                </a:solidFill>
              </a:rPr>
              <a:t> however, there are also crucial </a:t>
            </a:r>
            <a:r>
              <a:rPr lang="en-NZ" sz="2800" b="1" dirty="0">
                <a:solidFill>
                  <a:schemeClr val="bg1"/>
                </a:solidFill>
              </a:rPr>
              <a:t>personal bases of power</a:t>
            </a:r>
            <a:r>
              <a:rPr lang="en-NZ" sz="2800" dirty="0">
                <a:solidFill>
                  <a:schemeClr val="bg1"/>
                </a:solidFill>
              </a:rPr>
              <a:t>”. </a:t>
            </a:r>
          </a:p>
          <a:p>
            <a:endParaRPr lang="en-NZ" sz="2800" dirty="0">
              <a:solidFill>
                <a:schemeClr val="bg1"/>
              </a:solidFill>
            </a:endParaRPr>
          </a:p>
          <a:p>
            <a:endParaRPr lang="en-NZ" dirty="0">
              <a:solidFill>
                <a:schemeClr val="bg1"/>
              </a:solidFill>
            </a:endParaRPr>
          </a:p>
        </p:txBody>
      </p:sp>
    </p:spTree>
    <p:custDataLst>
      <p:tags r:id="rId1"/>
    </p:custDataLst>
    <p:extLst>
      <p:ext uri="{BB962C8B-B14F-4D97-AF65-F5344CB8AC3E}">
        <p14:creationId xmlns:p14="http://schemas.microsoft.com/office/powerpoint/2010/main" val="65770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Multiple choice</a:t>
            </a:r>
          </a:p>
        </p:txBody>
      </p:sp>
      <p:sp>
        <p:nvSpPr>
          <p:cNvPr id="3" name="TextBox 2">
            <a:extLst>
              <a:ext uri="{FF2B5EF4-FFF2-40B4-BE49-F238E27FC236}">
                <a16:creationId xmlns:a16="http://schemas.microsoft.com/office/drawing/2014/main" id="{5AB28A59-D293-5114-F283-8B10C6CD0978}"/>
              </a:ext>
            </a:extLst>
          </p:cNvPr>
          <p:cNvSpPr txBox="1"/>
          <p:nvPr/>
        </p:nvSpPr>
        <p:spPr>
          <a:xfrm>
            <a:off x="423643" y="2024862"/>
            <a:ext cx="9945149" cy="2963471"/>
          </a:xfrm>
          <a:prstGeom prst="rect">
            <a:avLst/>
          </a:prstGeom>
          <a:noFill/>
        </p:spPr>
        <p:txBody>
          <a:bodyPr wrap="square" rtlCol="0">
            <a:spAutoFit/>
          </a:bodyPr>
          <a:lstStyle/>
          <a:p>
            <a:pPr marL="0" indent="0">
              <a:buNone/>
            </a:pPr>
            <a:r>
              <a:rPr lang="en-NZ" sz="2800" dirty="0">
                <a:solidFill>
                  <a:schemeClr val="bg1"/>
                </a:solidFill>
              </a:rPr>
              <a:t>2. According to Cantor and Harlow, successful problem solving requires: </a:t>
            </a:r>
          </a:p>
          <a:p>
            <a:pPr marL="0" indent="0">
              <a:buNone/>
            </a:pPr>
            <a:r>
              <a:rPr lang="en-NZ" sz="2800" dirty="0">
                <a:solidFill>
                  <a:schemeClr val="bg1"/>
                </a:solidFill>
              </a:rPr>
              <a:t>	1. self-regulation. </a:t>
            </a:r>
          </a:p>
          <a:p>
            <a:pPr marL="0" indent="0">
              <a:buNone/>
            </a:pPr>
            <a:r>
              <a:rPr lang="en-NZ" sz="2800" dirty="0">
                <a:solidFill>
                  <a:schemeClr val="bg1"/>
                </a:solidFill>
              </a:rPr>
              <a:t>	2. clearly defined behavioural plans. </a:t>
            </a:r>
          </a:p>
          <a:p>
            <a:pPr marL="0" indent="0">
              <a:buNone/>
            </a:pPr>
            <a:r>
              <a:rPr lang="en-NZ" sz="2800" dirty="0">
                <a:solidFill>
                  <a:schemeClr val="bg1"/>
                </a:solidFill>
              </a:rPr>
              <a:t>	3. a personal value system. </a:t>
            </a:r>
          </a:p>
          <a:p>
            <a:pPr marL="0" indent="0">
              <a:buNone/>
            </a:pPr>
            <a:r>
              <a:rPr lang="en-NZ" sz="2800" dirty="0">
                <a:solidFill>
                  <a:schemeClr val="bg1"/>
                </a:solidFill>
              </a:rPr>
              <a:t>	4. constant feedback. </a:t>
            </a:r>
          </a:p>
          <a:p>
            <a:endParaRPr lang="en-NZ" dirty="0">
              <a:solidFill>
                <a:schemeClr val="bg1"/>
              </a:solidFill>
            </a:endParaRPr>
          </a:p>
        </p:txBody>
      </p:sp>
    </p:spTree>
    <p:custDataLst>
      <p:tags r:id="rId1"/>
    </p:custDataLst>
    <p:extLst>
      <p:ext uri="{BB962C8B-B14F-4D97-AF65-F5344CB8AC3E}">
        <p14:creationId xmlns:p14="http://schemas.microsoft.com/office/powerpoint/2010/main" val="341093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Multiple choice</a:t>
            </a:r>
          </a:p>
        </p:txBody>
      </p:sp>
      <p:sp>
        <p:nvSpPr>
          <p:cNvPr id="2" name="TextBox 1">
            <a:extLst>
              <a:ext uri="{FF2B5EF4-FFF2-40B4-BE49-F238E27FC236}">
                <a16:creationId xmlns:a16="http://schemas.microsoft.com/office/drawing/2014/main" id="{DA276BB6-0E00-2B05-FABE-A0AB680BB0AD}"/>
              </a:ext>
            </a:extLst>
          </p:cNvPr>
          <p:cNvSpPr txBox="1"/>
          <p:nvPr/>
        </p:nvSpPr>
        <p:spPr>
          <a:xfrm>
            <a:off x="611560" y="1992333"/>
            <a:ext cx="9430062" cy="2523768"/>
          </a:xfrm>
          <a:prstGeom prst="rect">
            <a:avLst/>
          </a:prstGeom>
          <a:noFill/>
        </p:spPr>
        <p:txBody>
          <a:bodyPr wrap="square" rtlCol="0">
            <a:spAutoFit/>
          </a:bodyPr>
          <a:lstStyle/>
          <a:p>
            <a:pPr marL="342900" indent="-342900">
              <a:buFont typeface="Arial" panose="020B0604020202020204" pitchFamily="34" charset="0"/>
              <a:buChar char="•"/>
            </a:pPr>
            <a:r>
              <a:rPr lang="en-NZ" sz="2800" dirty="0">
                <a:solidFill>
                  <a:schemeClr val="bg1"/>
                </a:solidFill>
              </a:rPr>
              <a:t>Do not read through the test during reading time</a:t>
            </a:r>
          </a:p>
          <a:p>
            <a:pPr marL="342900" indent="-342900">
              <a:buFont typeface="Arial" panose="020B0604020202020204" pitchFamily="34" charset="0"/>
              <a:buChar char="•"/>
            </a:pPr>
            <a:r>
              <a:rPr lang="en-NZ" sz="2800" dirty="0">
                <a:solidFill>
                  <a:schemeClr val="bg1"/>
                </a:solidFill>
              </a:rPr>
              <a:t>If the correct answer looks obvious, still check to make sure</a:t>
            </a:r>
          </a:p>
          <a:p>
            <a:pPr marL="342900" indent="-342900">
              <a:buFont typeface="Arial" panose="020B0604020202020204" pitchFamily="34" charset="0"/>
              <a:buChar char="•"/>
            </a:pPr>
            <a:r>
              <a:rPr lang="en-NZ" sz="2800" dirty="0">
                <a:solidFill>
                  <a:schemeClr val="bg1"/>
                </a:solidFill>
              </a:rPr>
              <a:t>Read the questions carefully and highlight key words</a:t>
            </a:r>
          </a:p>
          <a:p>
            <a:pPr marL="342900" indent="-342900">
              <a:buFont typeface="Arial" panose="020B0604020202020204" pitchFamily="34" charset="0"/>
              <a:buChar char="•"/>
            </a:pPr>
            <a:r>
              <a:rPr lang="en-NZ" sz="2800" dirty="0">
                <a:solidFill>
                  <a:schemeClr val="bg1"/>
                </a:solidFill>
              </a:rPr>
              <a:t>Go through and answer the easier questions first – come back to the tougher ones later</a:t>
            </a:r>
          </a:p>
          <a:p>
            <a:endParaRPr lang="en-NZ" dirty="0">
              <a:solidFill>
                <a:schemeClr val="bg1"/>
              </a:solidFill>
            </a:endParaRPr>
          </a:p>
        </p:txBody>
      </p:sp>
    </p:spTree>
    <p:custDataLst>
      <p:tags r:id="rId1"/>
    </p:custDataLst>
    <p:extLst>
      <p:ext uri="{BB962C8B-B14F-4D97-AF65-F5344CB8AC3E}">
        <p14:creationId xmlns:p14="http://schemas.microsoft.com/office/powerpoint/2010/main" val="18602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Learning Outcomes</a:t>
            </a:r>
          </a:p>
        </p:txBody>
      </p:sp>
      <p:sp>
        <p:nvSpPr>
          <p:cNvPr id="2" name="Subtitle 1">
            <a:extLst>
              <a:ext uri="{FF2B5EF4-FFF2-40B4-BE49-F238E27FC236}">
                <a16:creationId xmlns:a16="http://schemas.microsoft.com/office/drawing/2014/main" id="{BBB653FC-489E-6EAF-29CD-987C41F3E65E}"/>
              </a:ext>
            </a:extLst>
          </p:cNvPr>
          <p:cNvSpPr>
            <a:spLocks noGrp="1"/>
          </p:cNvSpPr>
          <p:nvPr>
            <p:ph type="subTitle" idx="1"/>
          </p:nvPr>
        </p:nvSpPr>
        <p:spPr>
          <a:xfrm>
            <a:off x="1524000" y="2601118"/>
            <a:ext cx="9144000" cy="2885281"/>
          </a:xfrm>
        </p:spPr>
        <p:txBody>
          <a:bodyPr>
            <a:normAutofit lnSpcReduction="10000"/>
          </a:bodyPr>
          <a:lstStyle/>
          <a:p>
            <a:r>
              <a:rPr lang="en-NZ" sz="2400" b="1" dirty="0">
                <a:solidFill>
                  <a:srgbClr val="E4A024"/>
                </a:solidFill>
                <a:latin typeface="Verdana" panose="020B0604030504040204" pitchFamily="34" charset="0"/>
                <a:ea typeface="Verdana" panose="020B0604030504040204" pitchFamily="34" charset="0"/>
                <a:cs typeface="Verdana" panose="020B0604030504040204" pitchFamily="34" charset="0"/>
              </a:rPr>
              <a:t>By the end of this session you will know more about: </a:t>
            </a:r>
          </a:p>
          <a:p>
            <a:endParaRPr lang="en-NZ" sz="2400"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600" dirty="0"/>
              <a:t>What to take in with you</a:t>
            </a:r>
          </a:p>
          <a:p>
            <a:pPr marL="342900" indent="-342900">
              <a:buFont typeface="Arial" panose="020B0604020202020204" pitchFamily="34" charset="0"/>
              <a:buChar char="•"/>
            </a:pPr>
            <a:r>
              <a:rPr lang="en-NZ" sz="2600" dirty="0"/>
              <a:t>Six steps to surviving the exam</a:t>
            </a:r>
          </a:p>
          <a:p>
            <a:pPr marL="342900" indent="-342900">
              <a:buFont typeface="Arial" panose="020B0604020202020204" pitchFamily="34" charset="0"/>
              <a:buChar char="•"/>
            </a:pPr>
            <a:r>
              <a:rPr lang="en-NZ" sz="2600" dirty="0"/>
              <a:t>Strategies for answering different questions</a:t>
            </a:r>
            <a:br>
              <a:rPr lang="en-NZ" sz="2000" dirty="0"/>
            </a:br>
            <a:endParaRPr lang="en-NZ" sz="2000" dirty="0"/>
          </a:p>
        </p:txBody>
      </p:sp>
    </p:spTree>
    <p:custDataLst>
      <p:tags r:id="rId1"/>
    </p:custDataLst>
    <p:extLst>
      <p:ext uri="{BB962C8B-B14F-4D97-AF65-F5344CB8AC3E}">
        <p14:creationId xmlns:p14="http://schemas.microsoft.com/office/powerpoint/2010/main" val="66236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Multiple choice</a:t>
            </a:r>
          </a:p>
        </p:txBody>
      </p:sp>
      <p:sp>
        <p:nvSpPr>
          <p:cNvPr id="3" name="TextBox 2">
            <a:extLst>
              <a:ext uri="{FF2B5EF4-FFF2-40B4-BE49-F238E27FC236}">
                <a16:creationId xmlns:a16="http://schemas.microsoft.com/office/drawing/2014/main" id="{01D30B83-76DA-FE3F-4A56-14A6916324B2}"/>
              </a:ext>
            </a:extLst>
          </p:cNvPr>
          <p:cNvSpPr txBox="1"/>
          <p:nvPr/>
        </p:nvSpPr>
        <p:spPr>
          <a:xfrm>
            <a:off x="723273" y="2023083"/>
            <a:ext cx="10090135" cy="3570208"/>
          </a:xfrm>
          <a:prstGeom prst="rect">
            <a:avLst/>
          </a:prstGeom>
          <a:noFill/>
        </p:spPr>
        <p:txBody>
          <a:bodyPr wrap="square" rtlCol="0">
            <a:spAutoFit/>
          </a:bodyPr>
          <a:lstStyle/>
          <a:p>
            <a:pPr>
              <a:buNone/>
            </a:pPr>
            <a:r>
              <a:rPr lang="en-NZ" sz="2400" dirty="0">
                <a:solidFill>
                  <a:schemeClr val="bg1"/>
                </a:solidFill>
              </a:rPr>
              <a:t>Try and choose the </a:t>
            </a:r>
            <a:r>
              <a:rPr lang="en-NZ" sz="2400" b="1" dirty="0">
                <a:solidFill>
                  <a:schemeClr val="bg1"/>
                </a:solidFill>
              </a:rPr>
              <a:t>most correct </a:t>
            </a:r>
            <a:r>
              <a:rPr lang="en-NZ" sz="2400" dirty="0">
                <a:solidFill>
                  <a:schemeClr val="bg1"/>
                </a:solidFill>
              </a:rPr>
              <a:t>answer</a:t>
            </a:r>
          </a:p>
          <a:p>
            <a:pPr lvl="1">
              <a:buNone/>
            </a:pPr>
            <a:r>
              <a:rPr lang="en-NZ" sz="2400" dirty="0">
                <a:solidFill>
                  <a:schemeClr val="bg1"/>
                </a:solidFill>
              </a:rPr>
              <a:t>- Sometimes they are all mostly right, but there is no “all of the above” choice</a:t>
            </a:r>
          </a:p>
          <a:p>
            <a:pPr>
              <a:buNone/>
            </a:pPr>
            <a:endParaRPr lang="en-NZ" sz="1600" dirty="0">
              <a:solidFill>
                <a:schemeClr val="bg1"/>
              </a:solidFill>
            </a:endParaRPr>
          </a:p>
          <a:p>
            <a:pPr>
              <a:buNone/>
            </a:pPr>
            <a:r>
              <a:rPr lang="en-NZ" sz="2400" dirty="0">
                <a:solidFill>
                  <a:schemeClr val="bg1"/>
                </a:solidFill>
              </a:rPr>
              <a:t>Top two tips:</a:t>
            </a:r>
          </a:p>
          <a:p>
            <a:pPr marL="514350" indent="-514350">
              <a:buAutoNum type="arabicPeriod"/>
            </a:pPr>
            <a:r>
              <a:rPr lang="en-NZ" sz="2400" dirty="0">
                <a:solidFill>
                  <a:schemeClr val="bg1"/>
                </a:solidFill>
              </a:rPr>
              <a:t>Cover the answers and try answer the question yourself</a:t>
            </a:r>
          </a:p>
          <a:p>
            <a:pPr marL="865187" lvl="1" indent="-514350">
              <a:buFont typeface="Courier New" pitchFamily="49" charset="0"/>
              <a:buChar char="o"/>
            </a:pPr>
            <a:r>
              <a:rPr lang="en-NZ" sz="2400" dirty="0">
                <a:solidFill>
                  <a:schemeClr val="bg1"/>
                </a:solidFill>
              </a:rPr>
              <a:t>Look at the options and choose the one which most closely matches your answer</a:t>
            </a:r>
          </a:p>
          <a:p>
            <a:pPr marL="514350" indent="-514350">
              <a:buAutoNum type="arabicPeriod"/>
            </a:pPr>
            <a:r>
              <a:rPr lang="en-NZ" sz="2400" dirty="0">
                <a:solidFill>
                  <a:schemeClr val="bg1"/>
                </a:solidFill>
              </a:rPr>
              <a:t>Try eliminating answers you know are definitely wrong</a:t>
            </a:r>
          </a:p>
          <a:p>
            <a:endParaRPr lang="en-NZ" dirty="0">
              <a:solidFill>
                <a:schemeClr val="bg1"/>
              </a:solidFill>
            </a:endParaRPr>
          </a:p>
        </p:txBody>
      </p:sp>
    </p:spTree>
    <p:custDataLst>
      <p:tags r:id="rId1"/>
    </p:custDataLst>
    <p:extLst>
      <p:ext uri="{BB962C8B-B14F-4D97-AF65-F5344CB8AC3E}">
        <p14:creationId xmlns:p14="http://schemas.microsoft.com/office/powerpoint/2010/main" val="1992867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Short answer</a:t>
            </a:r>
          </a:p>
        </p:txBody>
      </p:sp>
      <p:sp>
        <p:nvSpPr>
          <p:cNvPr id="2" name="Content Placeholder 2">
            <a:extLst>
              <a:ext uri="{FF2B5EF4-FFF2-40B4-BE49-F238E27FC236}">
                <a16:creationId xmlns:a16="http://schemas.microsoft.com/office/drawing/2014/main" id="{EAB6C6A2-544A-AD82-28B9-B5B783D90AA8}"/>
              </a:ext>
            </a:extLst>
          </p:cNvPr>
          <p:cNvSpPr txBox="1">
            <a:spLocks/>
          </p:cNvSpPr>
          <p:nvPr/>
        </p:nvSpPr>
        <p:spPr>
          <a:xfrm>
            <a:off x="484348" y="1986707"/>
            <a:ext cx="10183652" cy="47133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Z" sz="2800" dirty="0"/>
              <a:t>Keep your answers short </a:t>
            </a:r>
          </a:p>
          <a:p>
            <a:pPr lvl="1" algn="l"/>
            <a:r>
              <a:rPr lang="en-NZ" sz="2400" dirty="0"/>
              <a:t>Usually a paragraph</a:t>
            </a:r>
          </a:p>
          <a:p>
            <a:pPr lvl="1" algn="l"/>
            <a:r>
              <a:rPr lang="en-NZ" sz="2400" dirty="0"/>
              <a:t>Sometimes only 2 or 3 sentences (7 lines max)</a:t>
            </a:r>
          </a:p>
          <a:p>
            <a:pPr algn="l"/>
            <a:r>
              <a:rPr lang="en-NZ" sz="2800" dirty="0"/>
              <a:t>Answer the question given</a:t>
            </a:r>
          </a:p>
          <a:p>
            <a:pPr lvl="1" algn="l"/>
            <a:r>
              <a:rPr lang="en-NZ" sz="2400" dirty="0"/>
              <a:t>Think of what points, key words, phrases and ideas the examiner will be looking for</a:t>
            </a:r>
          </a:p>
          <a:p>
            <a:pPr lvl="1" algn="l"/>
            <a:r>
              <a:rPr lang="en-NZ" sz="2400" dirty="0"/>
              <a:t>Don’t fall into the trap of writing everything you know</a:t>
            </a:r>
          </a:p>
          <a:p>
            <a:pPr algn="l"/>
            <a:r>
              <a:rPr lang="en-NZ" sz="2800" dirty="0"/>
              <a:t>Be aware that different short answer questions are sometimes allocated different marks </a:t>
            </a:r>
          </a:p>
          <a:p>
            <a:pPr lvl="1" algn="l"/>
            <a:r>
              <a:rPr lang="en-NZ" sz="2400" dirty="0"/>
              <a:t>marks ranging from 2 to 6, for example</a:t>
            </a:r>
          </a:p>
          <a:p>
            <a:pPr lvl="1"/>
            <a:endParaRPr lang="en-NZ" sz="2400" dirty="0"/>
          </a:p>
        </p:txBody>
      </p:sp>
    </p:spTree>
    <p:custDataLst>
      <p:tags r:id="rId1"/>
    </p:custDataLst>
    <p:extLst>
      <p:ext uri="{BB962C8B-B14F-4D97-AF65-F5344CB8AC3E}">
        <p14:creationId xmlns:p14="http://schemas.microsoft.com/office/powerpoint/2010/main" val="368623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arn(inVertical)">
                                      <p:cBhvr>
                                        <p:cTn id="7" dur="500"/>
                                        <p:tgtEl>
                                          <p:spTgt spid="2">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barn(inVertical)">
                                      <p:cBhvr>
                                        <p:cTn id="10" dur="500"/>
                                        <p:tgtEl>
                                          <p:spTgt spid="2">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barn(inVertical)">
                                      <p:cBhvr>
                                        <p:cTn id="13" dur="500"/>
                                        <p:tgtEl>
                                          <p:spTgt spid="2">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barn(inVertical)">
                                      <p:cBhvr>
                                        <p:cTn id="18" dur="500"/>
                                        <p:tgtEl>
                                          <p:spTgt spid="2">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barn(inVertical)">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Short answer</a:t>
            </a:r>
          </a:p>
        </p:txBody>
      </p:sp>
      <p:sp>
        <p:nvSpPr>
          <p:cNvPr id="3" name="Content Placeholder 2">
            <a:extLst>
              <a:ext uri="{FF2B5EF4-FFF2-40B4-BE49-F238E27FC236}">
                <a16:creationId xmlns:a16="http://schemas.microsoft.com/office/drawing/2014/main" id="{0099959A-A29D-0614-0A28-30C3FAA0C747}"/>
              </a:ext>
            </a:extLst>
          </p:cNvPr>
          <p:cNvSpPr txBox="1">
            <a:spLocks/>
          </p:cNvSpPr>
          <p:nvPr/>
        </p:nvSpPr>
        <p:spPr>
          <a:xfrm>
            <a:off x="473978" y="1928589"/>
            <a:ext cx="10194022" cy="49294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Z" dirty="0"/>
              <a:t>Sometimes can fit this pattern:</a:t>
            </a:r>
          </a:p>
          <a:p>
            <a:pPr lvl="1" algn="l"/>
            <a:r>
              <a:rPr lang="en-NZ" b="1" dirty="0"/>
              <a:t>Statement</a:t>
            </a:r>
            <a:r>
              <a:rPr lang="en-NZ" dirty="0"/>
              <a:t>:	answer to the question/definition/description</a:t>
            </a:r>
          </a:p>
          <a:p>
            <a:pPr lvl="1" algn="l"/>
            <a:r>
              <a:rPr lang="en-NZ" b="1" dirty="0"/>
              <a:t>Support</a:t>
            </a:r>
            <a:r>
              <a:rPr lang="en-NZ" dirty="0"/>
              <a:t>: 	evidence/explanation, the why, the because</a:t>
            </a:r>
          </a:p>
          <a:p>
            <a:pPr lvl="1" algn="l"/>
            <a:r>
              <a:rPr lang="en-NZ" b="1" dirty="0"/>
              <a:t>Apply</a:t>
            </a:r>
            <a:r>
              <a:rPr lang="en-NZ" dirty="0"/>
              <a:t>: 	provide examples or case studies</a:t>
            </a:r>
          </a:p>
          <a:p>
            <a:pPr algn="l"/>
            <a:endParaRPr lang="en-NZ" sz="1400" dirty="0"/>
          </a:p>
          <a:p>
            <a:pPr algn="l"/>
            <a:r>
              <a:rPr lang="en-NZ" dirty="0"/>
              <a:t>Example: Name the three countries that are said to have ‘unwritten’ constitutions. </a:t>
            </a:r>
          </a:p>
          <a:p>
            <a:pPr algn="l"/>
            <a:r>
              <a:rPr lang="en-NZ" dirty="0"/>
              <a:t>The three countries that are said to have unwritten constitutions are ***. This is because…   For example….. </a:t>
            </a:r>
          </a:p>
          <a:p>
            <a:pPr lvl="1"/>
            <a:endParaRPr lang="en-NZ" dirty="0"/>
          </a:p>
          <a:p>
            <a:pPr lvl="6"/>
            <a:endParaRPr lang="en-NZ" dirty="0">
              <a:solidFill>
                <a:schemeClr val="bg1"/>
              </a:solidFill>
            </a:endParaRPr>
          </a:p>
          <a:p>
            <a:pPr marL="2517775" lvl="6"/>
            <a:endParaRPr lang="en-NZ" dirty="0">
              <a:solidFill>
                <a:schemeClr val="bg1"/>
              </a:solidFill>
            </a:endParaRPr>
          </a:p>
        </p:txBody>
      </p:sp>
    </p:spTree>
    <p:custDataLst>
      <p:tags r:id="rId1"/>
    </p:custDataLst>
    <p:extLst>
      <p:ext uri="{BB962C8B-B14F-4D97-AF65-F5344CB8AC3E}">
        <p14:creationId xmlns:p14="http://schemas.microsoft.com/office/powerpoint/2010/main" val="229218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arn(inVertic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Short answer</a:t>
            </a:r>
          </a:p>
        </p:txBody>
      </p:sp>
      <p:sp>
        <p:nvSpPr>
          <p:cNvPr id="2" name="TextBox 1">
            <a:extLst>
              <a:ext uri="{FF2B5EF4-FFF2-40B4-BE49-F238E27FC236}">
                <a16:creationId xmlns:a16="http://schemas.microsoft.com/office/drawing/2014/main" id="{C97C11BC-A38A-6CEB-AF90-65DBDA30C50C}"/>
              </a:ext>
            </a:extLst>
          </p:cNvPr>
          <p:cNvSpPr txBox="1"/>
          <p:nvPr/>
        </p:nvSpPr>
        <p:spPr>
          <a:xfrm>
            <a:off x="827583" y="1990930"/>
            <a:ext cx="9255983" cy="3600986"/>
          </a:xfrm>
          <a:prstGeom prst="rect">
            <a:avLst/>
          </a:prstGeom>
          <a:noFill/>
        </p:spPr>
        <p:txBody>
          <a:bodyPr wrap="square" rtlCol="0">
            <a:spAutoFit/>
          </a:bodyPr>
          <a:lstStyle/>
          <a:p>
            <a:pPr>
              <a:buNone/>
            </a:pPr>
            <a:r>
              <a:rPr lang="en-NZ" sz="3200" b="1" dirty="0">
                <a:solidFill>
                  <a:schemeClr val="bg1"/>
                </a:solidFill>
              </a:rPr>
              <a:t>Top three tips</a:t>
            </a:r>
          </a:p>
          <a:p>
            <a:pPr marL="457200" indent="-457200">
              <a:buFont typeface="+mj-lt"/>
              <a:buAutoNum type="arabicPeriod"/>
            </a:pPr>
            <a:r>
              <a:rPr lang="en-NZ" sz="2800" dirty="0">
                <a:solidFill>
                  <a:schemeClr val="bg1"/>
                </a:solidFill>
              </a:rPr>
              <a:t>Leave 1 or 2 lines after each answer in case you remember something else important later on</a:t>
            </a:r>
          </a:p>
          <a:p>
            <a:pPr marL="457200" indent="-457200">
              <a:buFont typeface="+mj-lt"/>
              <a:buAutoNum type="arabicPeriod"/>
            </a:pPr>
            <a:r>
              <a:rPr lang="en-NZ" sz="2800" dirty="0">
                <a:solidFill>
                  <a:schemeClr val="bg1"/>
                </a:solidFill>
              </a:rPr>
              <a:t>Stick to the time you have allocated </a:t>
            </a:r>
          </a:p>
          <a:p>
            <a:pPr marL="457200" indent="-457200">
              <a:buFont typeface="+mj-lt"/>
              <a:buAutoNum type="arabicPeriod"/>
            </a:pPr>
            <a:r>
              <a:rPr lang="en-NZ" sz="2800" dirty="0">
                <a:solidFill>
                  <a:schemeClr val="bg1"/>
                </a:solidFill>
              </a:rPr>
              <a:t>Keep your answers short, sharp and to the point </a:t>
            </a:r>
          </a:p>
          <a:p>
            <a:endParaRPr lang="en-NZ" sz="2800" dirty="0">
              <a:solidFill>
                <a:schemeClr val="bg1"/>
              </a:solidFill>
            </a:endParaRPr>
          </a:p>
          <a:p>
            <a:endParaRPr lang="en-NZ" sz="2800" dirty="0">
              <a:solidFill>
                <a:schemeClr val="bg1"/>
              </a:solidFill>
            </a:endParaRPr>
          </a:p>
          <a:p>
            <a:endParaRPr lang="en-NZ" sz="2800" dirty="0">
              <a:solidFill>
                <a:schemeClr val="bg1"/>
              </a:solidFill>
            </a:endParaRPr>
          </a:p>
        </p:txBody>
      </p:sp>
    </p:spTree>
    <p:custDataLst>
      <p:tags r:id="rId1"/>
    </p:custDataLst>
    <p:extLst>
      <p:ext uri="{BB962C8B-B14F-4D97-AF65-F5344CB8AC3E}">
        <p14:creationId xmlns:p14="http://schemas.microsoft.com/office/powerpoint/2010/main" val="722762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Open book and ‘seen’ exams</a:t>
            </a:r>
          </a:p>
        </p:txBody>
      </p:sp>
      <p:sp>
        <p:nvSpPr>
          <p:cNvPr id="3" name="Content Placeholder 2">
            <a:extLst>
              <a:ext uri="{FF2B5EF4-FFF2-40B4-BE49-F238E27FC236}">
                <a16:creationId xmlns:a16="http://schemas.microsoft.com/office/drawing/2014/main" id="{A5E2980C-9E4E-49FA-E6C1-1C3F981B2DAB}"/>
              </a:ext>
            </a:extLst>
          </p:cNvPr>
          <p:cNvSpPr txBox="1">
            <a:spLocks/>
          </p:cNvSpPr>
          <p:nvPr/>
        </p:nvSpPr>
        <p:spPr>
          <a:xfrm>
            <a:off x="457200" y="1904921"/>
            <a:ext cx="10210800" cy="50014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Z" sz="2800" b="1" dirty="0"/>
              <a:t>For open book</a:t>
            </a:r>
            <a:r>
              <a:rPr lang="en-NZ" sz="2800" dirty="0"/>
              <a:t>: </a:t>
            </a:r>
          </a:p>
          <a:p>
            <a:pPr algn="l"/>
            <a:r>
              <a:rPr lang="en-NZ" dirty="0"/>
              <a:t>Check what information you can have with you</a:t>
            </a:r>
          </a:p>
          <a:p>
            <a:pPr algn="l"/>
            <a:r>
              <a:rPr lang="en-NZ" dirty="0"/>
              <a:t>Make sure you are familiar with the book and the material </a:t>
            </a:r>
            <a:r>
              <a:rPr lang="en-NZ" i="1" dirty="0"/>
              <a:t>before</a:t>
            </a:r>
            <a:r>
              <a:rPr lang="en-NZ" dirty="0"/>
              <a:t> the exam </a:t>
            </a:r>
          </a:p>
          <a:p>
            <a:pPr lvl="1" algn="l"/>
            <a:r>
              <a:rPr lang="en-NZ" dirty="0"/>
              <a:t>you’ll need to be able to retrieve information quickly and efficiently. </a:t>
            </a:r>
          </a:p>
          <a:p>
            <a:pPr algn="l"/>
            <a:r>
              <a:rPr lang="en-NZ" dirty="0"/>
              <a:t>Don’t just copy from the textbook</a:t>
            </a:r>
          </a:p>
          <a:p>
            <a:pPr algn="l"/>
            <a:endParaRPr lang="en-NZ" sz="2800" b="1" dirty="0"/>
          </a:p>
          <a:p>
            <a:pPr algn="l"/>
            <a:r>
              <a:rPr lang="en-NZ" sz="2800" b="1" dirty="0"/>
              <a:t>For seen exams</a:t>
            </a:r>
            <a:r>
              <a:rPr lang="en-NZ" sz="2800" dirty="0"/>
              <a:t>: </a:t>
            </a:r>
          </a:p>
          <a:p>
            <a:pPr algn="l"/>
            <a:r>
              <a:rPr lang="en-NZ" dirty="0"/>
              <a:t>Don’t try to memorise entire essays</a:t>
            </a:r>
          </a:p>
          <a:p>
            <a:pPr algn="l"/>
            <a:r>
              <a:rPr lang="en-NZ" dirty="0"/>
              <a:t>Practice writing an intro and conclusion, and leave the rest in plan form</a:t>
            </a:r>
          </a:p>
        </p:txBody>
      </p:sp>
    </p:spTree>
    <p:custDataLst>
      <p:tags r:id="rId1"/>
    </p:custDataLst>
    <p:extLst>
      <p:ext uri="{BB962C8B-B14F-4D97-AF65-F5344CB8AC3E}">
        <p14:creationId xmlns:p14="http://schemas.microsoft.com/office/powerpoint/2010/main" val="159109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inVertical)">
                                      <p:cBhvr>
                                        <p:cTn id="21" dur="500"/>
                                        <p:tgtEl>
                                          <p:spTgt spid="3">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inVertical)">
                                      <p:cBhvr>
                                        <p:cTn id="24" dur="500"/>
                                        <p:tgtEl>
                                          <p:spTgt spid="3">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As the exam proceeds …</a:t>
            </a:r>
          </a:p>
        </p:txBody>
      </p:sp>
      <p:sp>
        <p:nvSpPr>
          <p:cNvPr id="2" name="Content Placeholder 2">
            <a:extLst>
              <a:ext uri="{FF2B5EF4-FFF2-40B4-BE49-F238E27FC236}">
                <a16:creationId xmlns:a16="http://schemas.microsoft.com/office/drawing/2014/main" id="{E479616D-49FD-B606-84C4-AF76D5E44452}"/>
              </a:ext>
            </a:extLst>
          </p:cNvPr>
          <p:cNvSpPr txBox="1">
            <a:spLocks/>
          </p:cNvSpPr>
          <p:nvPr/>
        </p:nvSpPr>
        <p:spPr>
          <a:xfrm>
            <a:off x="457199" y="1995110"/>
            <a:ext cx="9894815" cy="4785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t>Check you are keeping to time</a:t>
            </a:r>
          </a:p>
          <a:p>
            <a:pPr algn="l">
              <a:spcBef>
                <a:spcPct val="50000"/>
              </a:spcBef>
            </a:pPr>
            <a:r>
              <a:rPr lang="en-US" sz="2800" dirty="0"/>
              <a:t>If one question is taking too long – leave a gap and move on</a:t>
            </a:r>
          </a:p>
          <a:p>
            <a:pPr lvl="1" algn="l">
              <a:spcBef>
                <a:spcPct val="50000"/>
              </a:spcBef>
            </a:pPr>
            <a:r>
              <a:rPr lang="en-US" sz="2400" dirty="0"/>
              <a:t>You are likely to get more marks by starting another question than adding to one that you have already written some information on</a:t>
            </a:r>
          </a:p>
          <a:p>
            <a:pPr algn="l">
              <a:spcBef>
                <a:spcPct val="50000"/>
              </a:spcBef>
            </a:pPr>
            <a:r>
              <a:rPr lang="en-US" sz="2800" dirty="0"/>
              <a:t>If time is very short – write an answer in brief notes.</a:t>
            </a:r>
          </a:p>
          <a:p>
            <a:endParaRPr lang="en-NZ" dirty="0"/>
          </a:p>
        </p:txBody>
      </p:sp>
    </p:spTree>
    <p:custDataLst>
      <p:tags r:id="rId1"/>
    </p:custDataLst>
    <p:extLst>
      <p:ext uri="{BB962C8B-B14F-4D97-AF65-F5344CB8AC3E}">
        <p14:creationId xmlns:p14="http://schemas.microsoft.com/office/powerpoint/2010/main" val="4036622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Mini quiz</a:t>
            </a:r>
          </a:p>
        </p:txBody>
      </p:sp>
      <p:sp>
        <p:nvSpPr>
          <p:cNvPr id="3" name="TextBox 2">
            <a:extLst>
              <a:ext uri="{FF2B5EF4-FFF2-40B4-BE49-F238E27FC236}">
                <a16:creationId xmlns:a16="http://schemas.microsoft.com/office/drawing/2014/main" id="{E7AF640E-870B-ED81-BD64-D90A5CB914E5}"/>
              </a:ext>
            </a:extLst>
          </p:cNvPr>
          <p:cNvSpPr txBox="1"/>
          <p:nvPr/>
        </p:nvSpPr>
        <p:spPr>
          <a:xfrm>
            <a:off x="611560" y="2147481"/>
            <a:ext cx="9925012" cy="2554545"/>
          </a:xfrm>
          <a:prstGeom prst="rect">
            <a:avLst/>
          </a:prstGeom>
          <a:noFill/>
        </p:spPr>
        <p:txBody>
          <a:bodyPr wrap="square" rtlCol="0">
            <a:spAutoFit/>
          </a:bodyPr>
          <a:lstStyle/>
          <a:p>
            <a:pPr marL="342900" indent="-342900">
              <a:buFont typeface="Arial" panose="020B0604020202020204" pitchFamily="34" charset="0"/>
              <a:buChar char="•"/>
            </a:pPr>
            <a:r>
              <a:rPr lang="en-NZ" sz="4000" dirty="0">
                <a:solidFill>
                  <a:schemeClr val="bg1"/>
                </a:solidFill>
              </a:rPr>
              <a:t>What sort of questions are on the next slides?</a:t>
            </a:r>
          </a:p>
          <a:p>
            <a:pPr marL="342900" indent="-342900">
              <a:buFont typeface="Arial" panose="020B0604020202020204" pitchFamily="34" charset="0"/>
              <a:buChar char="•"/>
            </a:pPr>
            <a:r>
              <a:rPr lang="en-NZ" sz="4000" dirty="0">
                <a:solidFill>
                  <a:schemeClr val="bg1"/>
                </a:solidFill>
              </a:rPr>
              <a:t>How would you go about answering them?</a:t>
            </a:r>
          </a:p>
          <a:p>
            <a:pPr marL="342900" indent="-342900">
              <a:buFont typeface="Arial" panose="020B0604020202020204" pitchFamily="34" charset="0"/>
              <a:buChar char="•"/>
            </a:pPr>
            <a:endParaRPr lang="en-NZ" sz="4000" dirty="0">
              <a:solidFill>
                <a:schemeClr val="bg1"/>
              </a:solidFill>
            </a:endParaRPr>
          </a:p>
        </p:txBody>
      </p:sp>
    </p:spTree>
    <p:custDataLst>
      <p:tags r:id="rId1"/>
    </p:custDataLst>
    <p:extLst>
      <p:ext uri="{BB962C8B-B14F-4D97-AF65-F5344CB8AC3E}">
        <p14:creationId xmlns:p14="http://schemas.microsoft.com/office/powerpoint/2010/main" val="2268309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Mini quiz</a:t>
            </a:r>
          </a:p>
        </p:txBody>
      </p:sp>
      <p:sp>
        <p:nvSpPr>
          <p:cNvPr id="2" name="Oval 1">
            <a:extLst>
              <a:ext uri="{FF2B5EF4-FFF2-40B4-BE49-F238E27FC236}">
                <a16:creationId xmlns:a16="http://schemas.microsoft.com/office/drawing/2014/main" id="{2437C061-4CE7-A268-4C02-A47F3E6DBC49}"/>
              </a:ext>
            </a:extLst>
          </p:cNvPr>
          <p:cNvSpPr/>
          <p:nvPr/>
        </p:nvSpPr>
        <p:spPr>
          <a:xfrm>
            <a:off x="323527" y="4281156"/>
            <a:ext cx="1009974" cy="792088"/>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itle 1">
            <a:extLst>
              <a:ext uri="{FF2B5EF4-FFF2-40B4-BE49-F238E27FC236}">
                <a16:creationId xmlns:a16="http://schemas.microsoft.com/office/drawing/2014/main" id="{A3AAF66C-156C-CBB9-0F8B-8FA90890163F}"/>
              </a:ext>
            </a:extLst>
          </p:cNvPr>
          <p:cNvSpPr txBox="1">
            <a:spLocks/>
          </p:cNvSpPr>
          <p:nvPr/>
        </p:nvSpPr>
        <p:spPr>
          <a:xfrm>
            <a:off x="457199" y="1918882"/>
            <a:ext cx="10493381"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r>
              <a:rPr lang="en-NZ" sz="3200"/>
              <a:t>You would not expect covered in an exam seminar how to:</a:t>
            </a:r>
            <a:endParaRPr lang="en-NZ" sz="3200" dirty="0"/>
          </a:p>
        </p:txBody>
      </p:sp>
      <p:sp>
        <p:nvSpPr>
          <p:cNvPr id="7" name="TextBox 6">
            <a:extLst>
              <a:ext uri="{FF2B5EF4-FFF2-40B4-BE49-F238E27FC236}">
                <a16:creationId xmlns:a16="http://schemas.microsoft.com/office/drawing/2014/main" id="{12C0E383-F2E6-8D06-7C56-255A70632C5C}"/>
              </a:ext>
            </a:extLst>
          </p:cNvPr>
          <p:cNvSpPr txBox="1"/>
          <p:nvPr/>
        </p:nvSpPr>
        <p:spPr>
          <a:xfrm>
            <a:off x="457200" y="3273044"/>
            <a:ext cx="10112928" cy="3970318"/>
          </a:xfrm>
          <a:prstGeom prst="rect">
            <a:avLst/>
          </a:prstGeom>
          <a:noFill/>
        </p:spPr>
        <p:txBody>
          <a:bodyPr wrap="square" rtlCol="0">
            <a:spAutoFit/>
          </a:bodyPr>
          <a:lstStyle/>
          <a:p>
            <a:pPr marL="514350" indent="-514350">
              <a:buAutoNum type="alphaUcParenR"/>
            </a:pPr>
            <a:r>
              <a:rPr lang="en-NZ" sz="3600" dirty="0">
                <a:solidFill>
                  <a:schemeClr val="bg1"/>
                </a:solidFill>
              </a:rPr>
              <a:t>Answer essay questions</a:t>
            </a:r>
          </a:p>
          <a:p>
            <a:pPr marL="0" indent="0">
              <a:buNone/>
            </a:pPr>
            <a:r>
              <a:rPr lang="en-NZ" sz="3600" dirty="0">
                <a:solidFill>
                  <a:schemeClr val="bg1"/>
                </a:solidFill>
              </a:rPr>
              <a:t>B) Prepare for the exam</a:t>
            </a:r>
          </a:p>
          <a:p>
            <a:pPr marL="0" indent="0">
              <a:buNone/>
            </a:pPr>
            <a:r>
              <a:rPr lang="en-NZ" sz="3600" dirty="0">
                <a:solidFill>
                  <a:schemeClr val="bg1"/>
                </a:solidFill>
              </a:rPr>
              <a:t>C) Cook dinner</a:t>
            </a:r>
          </a:p>
          <a:p>
            <a:pPr marL="0" indent="0">
              <a:buNone/>
            </a:pPr>
            <a:r>
              <a:rPr lang="en-NZ" sz="3600" dirty="0">
                <a:solidFill>
                  <a:schemeClr val="bg1"/>
                </a:solidFill>
              </a:rPr>
              <a:t>D) Be strategic in your response to multiple choice questions</a:t>
            </a:r>
          </a:p>
          <a:p>
            <a:endParaRPr lang="en-NZ" sz="3600" dirty="0">
              <a:solidFill>
                <a:schemeClr val="bg1"/>
              </a:solidFill>
            </a:endParaRPr>
          </a:p>
          <a:p>
            <a:endParaRPr lang="en-NZ" sz="3600" dirty="0">
              <a:solidFill>
                <a:schemeClr val="bg1"/>
              </a:solidFill>
            </a:endParaRPr>
          </a:p>
        </p:txBody>
      </p:sp>
    </p:spTree>
    <p:custDataLst>
      <p:tags r:id="rId1"/>
    </p:custDataLst>
    <p:extLst>
      <p:ext uri="{BB962C8B-B14F-4D97-AF65-F5344CB8AC3E}">
        <p14:creationId xmlns:p14="http://schemas.microsoft.com/office/powerpoint/2010/main" val="296263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Mini quiz</a:t>
            </a:r>
          </a:p>
        </p:txBody>
      </p:sp>
      <p:sp>
        <p:nvSpPr>
          <p:cNvPr id="6" name="Content Placeholder 2">
            <a:extLst>
              <a:ext uri="{FF2B5EF4-FFF2-40B4-BE49-F238E27FC236}">
                <a16:creationId xmlns:a16="http://schemas.microsoft.com/office/drawing/2014/main" id="{3E62B39B-F184-FC81-BC08-9675DEDB02EB}"/>
              </a:ext>
            </a:extLst>
          </p:cNvPr>
          <p:cNvSpPr txBox="1">
            <a:spLocks/>
          </p:cNvSpPr>
          <p:nvPr/>
        </p:nvSpPr>
        <p:spPr>
          <a:xfrm>
            <a:off x="457200" y="1765772"/>
            <a:ext cx="10210800" cy="59375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NZ" sz="2800">
                <a:solidFill>
                  <a:srgbClr val="FFC000"/>
                </a:solidFill>
              </a:rPr>
              <a:t>Define the terms </a:t>
            </a:r>
            <a:r>
              <a:rPr lang="en-NZ" sz="2800" b="1">
                <a:solidFill>
                  <a:srgbClr val="FFC000"/>
                </a:solidFill>
              </a:rPr>
              <a:t>exam and panic, </a:t>
            </a:r>
            <a:r>
              <a:rPr lang="en-NZ" sz="2800">
                <a:solidFill>
                  <a:srgbClr val="FFC000"/>
                </a:solidFill>
              </a:rPr>
              <a:t>explaining how they can be differentiated (5 marks).</a:t>
            </a:r>
          </a:p>
          <a:p>
            <a:pPr algn="just"/>
            <a:r>
              <a:rPr lang="en-NZ" sz="2800"/>
              <a:t>The term exam can be defined as a method for assessing the level of knowledge a student has about a paper or course. </a:t>
            </a:r>
          </a:p>
          <a:p>
            <a:pPr algn="just"/>
            <a:r>
              <a:rPr lang="en-NZ" sz="2800"/>
              <a:t>The term panic can be defined as feelings of extreme anxiety often eliciting a “fight or flight” response. </a:t>
            </a:r>
          </a:p>
          <a:p>
            <a:pPr algn="just"/>
            <a:r>
              <a:rPr lang="en-NZ" sz="2800"/>
              <a:t>Exam and panic can be differentiated in that while sometimes people experience them together, with careful preparation and good study habits, “panic” can be reduced to “productive stress”. </a:t>
            </a:r>
          </a:p>
          <a:p>
            <a:endParaRPr lang="en-NZ" sz="2800" dirty="0"/>
          </a:p>
        </p:txBody>
      </p:sp>
    </p:spTree>
    <p:custDataLst>
      <p:tags r:id="rId1"/>
    </p:custDataLst>
    <p:extLst>
      <p:ext uri="{BB962C8B-B14F-4D97-AF65-F5344CB8AC3E}">
        <p14:creationId xmlns:p14="http://schemas.microsoft.com/office/powerpoint/2010/main" val="288776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Mini quiz</a:t>
            </a:r>
          </a:p>
        </p:txBody>
      </p:sp>
      <p:sp>
        <p:nvSpPr>
          <p:cNvPr id="2" name="Title 1">
            <a:extLst>
              <a:ext uri="{FF2B5EF4-FFF2-40B4-BE49-F238E27FC236}">
                <a16:creationId xmlns:a16="http://schemas.microsoft.com/office/drawing/2014/main" id="{08E0F1C0-9DE4-21EB-4172-6879F8BDD722}"/>
              </a:ext>
            </a:extLst>
          </p:cNvPr>
          <p:cNvSpPr txBox="1">
            <a:spLocks/>
          </p:cNvSpPr>
          <p:nvPr/>
        </p:nvSpPr>
        <p:spPr>
          <a:xfrm>
            <a:off x="467544" y="1905608"/>
            <a:ext cx="8229600" cy="11430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r>
              <a:rPr lang="en-NZ" sz="3600"/>
              <a:t>Why is calmness considered to be such a valuable commodity during an exam?</a:t>
            </a:r>
            <a:endParaRPr lang="en-NZ" sz="3600" dirty="0"/>
          </a:p>
        </p:txBody>
      </p:sp>
      <p:sp>
        <p:nvSpPr>
          <p:cNvPr id="3" name="Content Placeholder 2">
            <a:extLst>
              <a:ext uri="{FF2B5EF4-FFF2-40B4-BE49-F238E27FC236}">
                <a16:creationId xmlns:a16="http://schemas.microsoft.com/office/drawing/2014/main" id="{B38B956A-A72B-3D4E-4909-E6FA5227D5DC}"/>
              </a:ext>
            </a:extLst>
          </p:cNvPr>
          <p:cNvSpPr txBox="1">
            <a:spLocks/>
          </p:cNvSpPr>
          <p:nvPr/>
        </p:nvSpPr>
        <p:spPr>
          <a:xfrm>
            <a:off x="457200" y="3345768"/>
            <a:ext cx="8229600" cy="39212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NZ"/>
          </a:p>
          <a:p>
            <a:pPr algn="just"/>
            <a:r>
              <a:rPr lang="en-NZ" sz="2800"/>
              <a:t>Calmness is considered to be a valuable commodity during exams for four main reasons: it aids memory, helps with the writing process, being relatively calm helps get you through if you’ve got more than one exam, and it increases your overall enjoyment of life. </a:t>
            </a:r>
            <a:endParaRPr lang="en-NZ" sz="2800" dirty="0"/>
          </a:p>
        </p:txBody>
      </p:sp>
    </p:spTree>
    <p:custDataLst>
      <p:tags r:id="rId1"/>
    </p:custDataLst>
    <p:extLst>
      <p:ext uri="{BB962C8B-B14F-4D97-AF65-F5344CB8AC3E}">
        <p14:creationId xmlns:p14="http://schemas.microsoft.com/office/powerpoint/2010/main" val="347012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What to take in with you</a:t>
            </a:r>
          </a:p>
        </p:txBody>
      </p:sp>
      <p:sp>
        <p:nvSpPr>
          <p:cNvPr id="6" name="TextBox 5">
            <a:extLst>
              <a:ext uri="{FF2B5EF4-FFF2-40B4-BE49-F238E27FC236}">
                <a16:creationId xmlns:a16="http://schemas.microsoft.com/office/drawing/2014/main" id="{A630ADB9-2B6F-D352-B3C2-2AF16C4227DB}"/>
              </a:ext>
            </a:extLst>
          </p:cNvPr>
          <p:cNvSpPr txBox="1"/>
          <p:nvPr/>
        </p:nvSpPr>
        <p:spPr>
          <a:xfrm>
            <a:off x="483765" y="2056686"/>
            <a:ext cx="9144000" cy="4801314"/>
          </a:xfrm>
          <a:prstGeom prst="rect">
            <a:avLst/>
          </a:prstGeom>
          <a:noFill/>
        </p:spPr>
        <p:txBody>
          <a:bodyPr wrap="square" rtlCol="0">
            <a:spAutoFit/>
          </a:bodyPr>
          <a:lstStyle/>
          <a:p>
            <a:pPr>
              <a:spcBef>
                <a:spcPts val="0"/>
              </a:spcBef>
            </a:pPr>
            <a:r>
              <a:rPr lang="en-US" sz="3200" dirty="0">
                <a:solidFill>
                  <a:schemeClr val="bg1"/>
                </a:solidFill>
                <a:latin typeface="C Univers 57 Condensed"/>
              </a:rPr>
              <a:t>In a clear plastic bag or </a:t>
            </a:r>
            <a:r>
              <a:rPr lang="en-US" sz="3200" dirty="0" err="1">
                <a:solidFill>
                  <a:schemeClr val="bg1"/>
                </a:solidFill>
                <a:latin typeface="C Univers 57 Condensed"/>
              </a:rPr>
              <a:t>ziplock</a:t>
            </a:r>
            <a:r>
              <a:rPr lang="en-US" sz="3200" dirty="0">
                <a:solidFill>
                  <a:schemeClr val="bg1"/>
                </a:solidFill>
                <a:latin typeface="C Univers 57 Condensed"/>
              </a:rPr>
              <a:t> bag …</a:t>
            </a:r>
          </a:p>
          <a:p>
            <a:pPr>
              <a:spcBef>
                <a:spcPts val="0"/>
              </a:spcBef>
            </a:pPr>
            <a:r>
              <a:rPr lang="en-US" sz="3200" dirty="0">
                <a:solidFill>
                  <a:schemeClr val="bg1"/>
                </a:solidFill>
                <a:latin typeface="C Univers 57 Condensed"/>
              </a:rPr>
              <a:t>Student ID Card (or other photo ID if you do not have a student ID card)</a:t>
            </a:r>
          </a:p>
          <a:p>
            <a:pPr>
              <a:spcBef>
                <a:spcPts val="0"/>
              </a:spcBef>
            </a:pPr>
            <a:r>
              <a:rPr lang="en-US" sz="3200" dirty="0">
                <a:solidFill>
                  <a:schemeClr val="bg1"/>
                </a:solidFill>
                <a:latin typeface="C Univers 57 Condensed"/>
              </a:rPr>
              <a:t>Several pens that work for exams</a:t>
            </a:r>
          </a:p>
          <a:p>
            <a:pPr>
              <a:spcBef>
                <a:spcPts val="0"/>
              </a:spcBef>
            </a:pPr>
            <a:r>
              <a:rPr lang="en-US" sz="3200" dirty="0">
                <a:solidFill>
                  <a:schemeClr val="bg1"/>
                </a:solidFill>
                <a:latin typeface="C Univers 57 Condensed"/>
              </a:rPr>
              <a:t>Highlighter</a:t>
            </a:r>
          </a:p>
          <a:p>
            <a:pPr>
              <a:spcBef>
                <a:spcPts val="0"/>
              </a:spcBef>
            </a:pPr>
            <a:r>
              <a:rPr lang="en-US" sz="3200" dirty="0">
                <a:solidFill>
                  <a:schemeClr val="bg1"/>
                </a:solidFill>
                <a:latin typeface="C Univers 57 Condensed"/>
              </a:rPr>
              <a:t>Calculator and other permitted equipment</a:t>
            </a:r>
          </a:p>
          <a:p>
            <a:pPr>
              <a:spcBef>
                <a:spcPts val="0"/>
              </a:spcBef>
            </a:pPr>
            <a:r>
              <a:rPr lang="en-US" sz="3200" dirty="0">
                <a:solidFill>
                  <a:schemeClr val="bg1"/>
                </a:solidFill>
                <a:latin typeface="C Univers 57 Condensed"/>
              </a:rPr>
              <a:t>Clear plastic water bottle</a:t>
            </a:r>
          </a:p>
          <a:p>
            <a:pPr>
              <a:spcBef>
                <a:spcPts val="0"/>
              </a:spcBef>
            </a:pPr>
            <a:r>
              <a:rPr lang="en-US" sz="3200" dirty="0">
                <a:solidFill>
                  <a:schemeClr val="bg1"/>
                </a:solidFill>
                <a:latin typeface="C Univers 57 Condensed"/>
              </a:rPr>
              <a:t>No food</a:t>
            </a:r>
          </a:p>
          <a:p>
            <a:pPr>
              <a:spcBef>
                <a:spcPts val="0"/>
              </a:spcBef>
            </a:pPr>
            <a:r>
              <a:rPr lang="en-US" sz="3200" dirty="0">
                <a:solidFill>
                  <a:schemeClr val="bg1"/>
                </a:solidFill>
                <a:latin typeface="C Univers 57 Condensed"/>
              </a:rPr>
              <a:t>If open book, text and permitted notes</a:t>
            </a:r>
          </a:p>
          <a:p>
            <a:endParaRPr lang="en-NZ" dirty="0">
              <a:solidFill>
                <a:schemeClr val="bg1"/>
              </a:solidFill>
            </a:endParaRPr>
          </a:p>
        </p:txBody>
      </p:sp>
      <p:sp>
        <p:nvSpPr>
          <p:cNvPr id="2" name="TextBox 1">
            <a:extLst>
              <a:ext uri="{FF2B5EF4-FFF2-40B4-BE49-F238E27FC236}">
                <a16:creationId xmlns:a16="http://schemas.microsoft.com/office/drawing/2014/main" id="{F2129098-1C75-B8E6-0F5A-EF3A211F737B}"/>
              </a:ext>
            </a:extLst>
          </p:cNvPr>
          <p:cNvSpPr txBox="1"/>
          <p:nvPr/>
        </p:nvSpPr>
        <p:spPr>
          <a:xfrm>
            <a:off x="8766495" y="3368548"/>
            <a:ext cx="2533475" cy="2031325"/>
          </a:xfrm>
          <a:prstGeom prst="rect">
            <a:avLst/>
          </a:prstGeom>
          <a:solidFill>
            <a:schemeClr val="bg1"/>
          </a:solidFill>
        </p:spPr>
        <p:txBody>
          <a:bodyPr wrap="square" rtlCol="0">
            <a:spAutoFit/>
          </a:bodyPr>
          <a:lstStyle/>
          <a:p>
            <a:r>
              <a:rPr lang="en-NZ" b="1" dirty="0">
                <a:solidFill>
                  <a:srgbClr val="0467B8"/>
                </a:solidFill>
              </a:rPr>
              <a:t>Online exams:</a:t>
            </a:r>
          </a:p>
          <a:p>
            <a:r>
              <a:rPr lang="en-NZ" dirty="0">
                <a:solidFill>
                  <a:srgbClr val="0467B8"/>
                </a:solidFill>
              </a:rPr>
              <a:t>Many of these will still be needed (e.g. for note-taking)</a:t>
            </a:r>
          </a:p>
          <a:p>
            <a:r>
              <a:rPr lang="en-NZ" dirty="0">
                <a:solidFill>
                  <a:srgbClr val="0467B8"/>
                </a:solidFill>
              </a:rPr>
              <a:t>Check beforehand with your lecturer about what is permitted </a:t>
            </a:r>
          </a:p>
        </p:txBody>
      </p:sp>
    </p:spTree>
    <p:custDataLst>
      <p:tags r:id="rId1"/>
    </p:custDataLst>
    <p:extLst>
      <p:ext uri="{BB962C8B-B14F-4D97-AF65-F5344CB8AC3E}">
        <p14:creationId xmlns:p14="http://schemas.microsoft.com/office/powerpoint/2010/main" val="3927019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Over to you! Best wishes =)</a:t>
            </a:r>
          </a:p>
        </p:txBody>
      </p:sp>
      <p:sp>
        <p:nvSpPr>
          <p:cNvPr id="2" name="TextBox 1">
            <a:extLst>
              <a:ext uri="{FF2B5EF4-FFF2-40B4-BE49-F238E27FC236}">
                <a16:creationId xmlns:a16="http://schemas.microsoft.com/office/drawing/2014/main" id="{040D914F-E431-9DB3-30AC-D58C6DE108BE}"/>
              </a:ext>
            </a:extLst>
          </p:cNvPr>
          <p:cNvSpPr txBox="1"/>
          <p:nvPr/>
        </p:nvSpPr>
        <p:spPr>
          <a:xfrm>
            <a:off x="2400536" y="2348880"/>
            <a:ext cx="7272808" cy="2862322"/>
          </a:xfrm>
          <a:prstGeom prst="rect">
            <a:avLst/>
          </a:prstGeom>
          <a:noFill/>
        </p:spPr>
        <p:txBody>
          <a:bodyPr wrap="square" rtlCol="0">
            <a:spAutoFit/>
          </a:bodyPr>
          <a:lstStyle/>
          <a:p>
            <a:pPr algn="ctr"/>
            <a:r>
              <a:rPr lang="en-NZ" sz="6000" dirty="0">
                <a:solidFill>
                  <a:schemeClr val="bg1"/>
                </a:solidFill>
              </a:rPr>
              <a:t>Good luck with your exams!</a:t>
            </a:r>
          </a:p>
          <a:p>
            <a:endParaRPr lang="en-NZ" sz="6000" dirty="0">
              <a:solidFill>
                <a:schemeClr val="bg1"/>
              </a:solidFill>
            </a:endParaRPr>
          </a:p>
        </p:txBody>
      </p:sp>
    </p:spTree>
    <p:custDataLst>
      <p:tags r:id="rId1"/>
    </p:custDataLst>
    <p:extLst>
      <p:ext uri="{BB962C8B-B14F-4D97-AF65-F5344CB8AC3E}">
        <p14:creationId xmlns:p14="http://schemas.microsoft.com/office/powerpoint/2010/main" val="3048158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2"/>
            <a:ext cx="9144000" cy="750399"/>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77" b="1" i="0" u="none" strike="noStrike" kern="1200" cap="none" spc="0" normalizeH="0" baseline="0" noProof="0" dirty="0">
                <a:ln>
                  <a:noFill/>
                </a:ln>
                <a:solidFill>
                  <a:srgbClr val="004277"/>
                </a:solidFill>
                <a:effectLst/>
                <a:uLnTx/>
                <a:uFillTx/>
                <a:latin typeface="Arial" panose="020B0604020202020204" pitchFamily="34" charset="0"/>
                <a:ea typeface="+mn-ea"/>
                <a:cs typeface="Arial" panose="020B0604020202020204" pitchFamily="34" charset="0"/>
              </a:rPr>
              <a:t>Need help? We have a range of free services to help you with your assignment writing and study skills:</a:t>
            </a:r>
          </a:p>
        </p:txBody>
      </p:sp>
      <p:sp>
        <p:nvSpPr>
          <p:cNvPr id="6" name="Content Placeholder 2">
            <a:extLst>
              <a:ext uri="{FF2B5EF4-FFF2-40B4-BE49-F238E27FC236}">
                <a16:creationId xmlns:a16="http://schemas.microsoft.com/office/drawing/2014/main" id="{E8AE0311-E356-9209-CB77-897D362D8535}"/>
              </a:ext>
            </a:extLst>
          </p:cNvPr>
          <p:cNvSpPr txBox="1">
            <a:spLocks/>
          </p:cNvSpPr>
          <p:nvPr/>
        </p:nvSpPr>
        <p:spPr>
          <a:xfrm>
            <a:off x="1354015" y="2039815"/>
            <a:ext cx="9386923" cy="4431323"/>
          </a:xfrm>
          <a:prstGeom prst="rect">
            <a:avLst/>
          </a:prstGeom>
          <a:solidFill>
            <a:schemeClr val="accent1">
              <a:lumMod val="20000"/>
              <a:lumOff val="80000"/>
            </a:schemeClr>
          </a:solidFill>
        </p:spPr>
        <p:txBody>
          <a:bodyPr>
            <a:noAutofit/>
          </a:bodyPr>
          <a:lstStyle>
            <a:lvl1pPr marL="342900" indent="-342900" algn="l" rtl="0" eaLnBrk="0" fontAlgn="base" hangingPunct="0">
              <a:spcBef>
                <a:spcPct val="20000"/>
              </a:spcBef>
              <a:spcAft>
                <a:spcPct val="0"/>
              </a:spcAft>
              <a:buFont typeface="Arial" charset="0"/>
              <a:buChar char="•"/>
              <a:defRPr sz="24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sz="1400" b="1" dirty="0">
              <a:solidFill>
                <a:srgbClr val="06498D"/>
              </a:solidFill>
              <a:hlinkClick r:id="rId3">
                <a:extLst>
                  <a:ext uri="{A12FA001-AC4F-418D-AE19-62706E023703}">
                    <ahyp:hlinkClr xmlns:ahyp="http://schemas.microsoft.com/office/drawing/2018/hyperlinkcolor" val="tx"/>
                  </a:ext>
                </a:extLst>
              </a:hlinkClick>
            </a:endParaRPr>
          </a:p>
          <a:p>
            <a:r>
              <a:rPr lang="en-US" sz="1200" b="1" dirty="0">
                <a:solidFill>
                  <a:srgbClr val="06498D"/>
                </a:solidFill>
                <a:hlinkClick r:id="rId4">
                  <a:extLst>
                    <a:ext uri="{A12FA001-AC4F-418D-AE19-62706E023703}">
                      <ahyp:hlinkClr xmlns:ahyp="http://schemas.microsoft.com/office/drawing/2018/hyperlinkcolor" val="tx"/>
                    </a:ext>
                  </a:extLst>
                </a:hlinkClick>
              </a:rPr>
              <a:t>Individual Support</a:t>
            </a:r>
            <a:r>
              <a:rPr lang="en-US" sz="1200" dirty="0">
                <a:solidFill>
                  <a:srgbClr val="06498D"/>
                </a:solidFill>
              </a:rPr>
              <a:t>: Want to discuss your assignment before you hand it in? Want to discuss study skills (e.g. how to manage time)? Book an appointment at </a:t>
            </a:r>
            <a:r>
              <a:rPr lang="en-NZ" sz="1200" u="sng" dirty="0">
                <a:solidFill>
                  <a:srgbClr val="06498D"/>
                </a:solidFill>
              </a:rPr>
              <a:t>https://massey-nz.libcal.com/ </a:t>
            </a:r>
          </a:p>
          <a:p>
            <a:r>
              <a:rPr lang="en-US" sz="1200" b="1" dirty="0">
                <a:solidFill>
                  <a:srgbClr val="06498D"/>
                </a:solidFill>
                <a:hlinkClick r:id="rId5">
                  <a:extLst>
                    <a:ext uri="{A12FA001-AC4F-418D-AE19-62706E023703}">
                      <ahyp:hlinkClr xmlns:ahyp="http://schemas.microsoft.com/office/drawing/2018/hyperlinkcolor" val="tx"/>
                    </a:ext>
                  </a:extLst>
                </a:hlinkClick>
              </a:rPr>
              <a:t>Pre-Reading Service</a:t>
            </a:r>
            <a:r>
              <a:rPr lang="en-US" sz="1200" b="1" dirty="0">
                <a:solidFill>
                  <a:srgbClr val="06498D"/>
                </a:solidFill>
              </a:rPr>
              <a:t>: </a:t>
            </a:r>
            <a:r>
              <a:rPr lang="en-US" sz="1200" dirty="0">
                <a:solidFill>
                  <a:srgbClr val="06498D"/>
                </a:solidFill>
              </a:rPr>
              <a:t>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200" b="1" dirty="0">
                <a:solidFill>
                  <a:srgbClr val="06498D"/>
                </a:solidFill>
                <a:hlinkClick r:id="rId6">
                  <a:extLst>
                    <a:ext uri="{A12FA001-AC4F-418D-AE19-62706E023703}">
                      <ahyp:hlinkClr xmlns:ahyp="http://schemas.microsoft.com/office/drawing/2018/hyperlinkcolor" val="tx"/>
                    </a:ext>
                  </a:extLst>
                </a:hlinkClick>
              </a:rPr>
              <a:t>Workshops</a:t>
            </a:r>
            <a:r>
              <a:rPr lang="en-US" sz="1200" b="1" dirty="0">
                <a:solidFill>
                  <a:srgbClr val="06498D"/>
                </a:solidFill>
              </a:rPr>
              <a:t>: </a:t>
            </a:r>
            <a:r>
              <a:rPr lang="en-US" sz="1200" dirty="0">
                <a:solidFill>
                  <a:srgbClr val="06498D"/>
                </a:solidFill>
              </a:rPr>
              <a:t>Seminars and workshops are run on campus and online, which can help you with writing and study skills, such as essay writing, referencing, and writing research proposals. See here for </a:t>
            </a:r>
            <a:r>
              <a:rPr lang="en-US" sz="1200" dirty="0" err="1">
                <a:solidFill>
                  <a:srgbClr val="06498D"/>
                </a:solidFill>
              </a:rPr>
              <a:t>programmes</a:t>
            </a:r>
            <a:r>
              <a:rPr lang="en-US" sz="1200" dirty="0">
                <a:solidFill>
                  <a:srgbClr val="06498D"/>
                </a:solidFill>
              </a:rPr>
              <a:t> and registration details. See </a:t>
            </a:r>
            <a:r>
              <a:rPr lang="en-NZ" sz="1200" dirty="0">
                <a:solidFill>
                  <a:srgbClr val="06498D"/>
                </a:solidFill>
                <a:hlinkClick r:id="rId7">
                  <a:extLst>
                    <a:ext uri="{A12FA001-AC4F-418D-AE19-62706E023703}">
                      <ahyp:hlinkClr xmlns:ahyp="http://schemas.microsoft.com/office/drawing/2018/hyperlinkcolor" val="tx"/>
                    </a:ext>
                  </a:extLst>
                </a:hlinkClick>
              </a:rPr>
              <a:t>http://owll.massey.ac.nz/about-OWLL/workshops.php</a:t>
            </a:r>
            <a:endParaRPr lang="en-NZ" sz="1200" dirty="0">
              <a:solidFill>
                <a:srgbClr val="06498D"/>
              </a:solidFill>
            </a:endParaRPr>
          </a:p>
          <a:p>
            <a:r>
              <a:rPr lang="en-US" sz="1200" b="1" dirty="0">
                <a:solidFill>
                  <a:srgbClr val="06498D"/>
                </a:solidFill>
                <a:hlinkClick r:id="rId8">
                  <a:extLst>
                    <a:ext uri="{A12FA001-AC4F-418D-AE19-62706E023703}">
                      <ahyp:hlinkClr xmlns:ahyp="http://schemas.microsoft.com/office/drawing/2018/hyperlinkcolor" val="tx"/>
                    </a:ext>
                  </a:extLst>
                </a:hlinkClick>
              </a:rPr>
              <a:t>Academic Q+A</a:t>
            </a:r>
            <a:r>
              <a:rPr lang="en-US" sz="1200" b="1" dirty="0">
                <a:solidFill>
                  <a:srgbClr val="06498D"/>
                </a:solidFill>
              </a:rPr>
              <a:t> </a:t>
            </a:r>
            <a:r>
              <a:rPr lang="en-US" sz="1200" b="1" dirty="0">
                <a:solidFill>
                  <a:srgbClr val="06498D"/>
                </a:solidFill>
                <a:hlinkClick r:id="rId9">
                  <a:extLst>
                    <a:ext uri="{A12FA001-AC4F-418D-AE19-62706E023703}">
                      <ahyp:hlinkClr xmlns:ahyp="http://schemas.microsoft.com/office/drawing/2018/hyperlinkcolor" val="tx"/>
                    </a:ext>
                  </a:extLst>
                </a:hlinkClick>
              </a:rPr>
              <a:t>forum</a:t>
            </a:r>
            <a:r>
              <a:rPr lang="en-US" sz="1200" b="1" dirty="0">
                <a:solidFill>
                  <a:srgbClr val="06498D"/>
                </a:solidFill>
              </a:rPr>
              <a:t>: </a:t>
            </a:r>
            <a:r>
              <a:rPr lang="en-US" sz="1200" dirty="0">
                <a:solidFill>
                  <a:srgbClr val="06498D"/>
                </a:solidFill>
              </a:rPr>
              <a:t>Ask our consultants a question about academic writing and/or study </a:t>
            </a:r>
            <a:r>
              <a:rPr lang="en-NZ" sz="1200" dirty="0">
                <a:solidFill>
                  <a:srgbClr val="06498D"/>
                </a:solidFill>
              </a:rPr>
              <a:t>skills. </a:t>
            </a:r>
            <a:r>
              <a:rPr lang="en-US" sz="1200" dirty="0">
                <a:solidFill>
                  <a:srgbClr val="06498D"/>
                </a:solidFill>
              </a:rPr>
              <a:t>The Q &amp; A forum is a place for students to receive help with quick, study-related questions. You can access the forum through the Academic Writing and Learning Support site on your Stream homepage.</a:t>
            </a:r>
            <a:endParaRPr lang="en-NZ" sz="1200" dirty="0">
              <a:solidFill>
                <a:srgbClr val="06498D"/>
              </a:solidFill>
            </a:endParaRPr>
          </a:p>
          <a:p>
            <a:r>
              <a:rPr lang="en-US" sz="1200" b="1" dirty="0">
                <a:solidFill>
                  <a:srgbClr val="06498D"/>
                </a:solidFill>
                <a:hlinkClick r:id="rId10">
                  <a:extLst>
                    <a:ext uri="{A12FA001-AC4F-418D-AE19-62706E023703}">
                      <ahyp:hlinkClr xmlns:ahyp="http://schemas.microsoft.com/office/drawing/2018/hyperlinkcolor" val="tx"/>
                    </a:ext>
                  </a:extLst>
                </a:hlinkClick>
              </a:rPr>
              <a:t>OWLL</a:t>
            </a:r>
            <a:r>
              <a:rPr lang="en-US" sz="1200" b="1" dirty="0">
                <a:solidFill>
                  <a:srgbClr val="06498D"/>
                </a:solidFill>
              </a:rPr>
              <a:t>: </a:t>
            </a:r>
            <a:r>
              <a:rPr lang="en-US" sz="1200" dirty="0">
                <a:solidFill>
                  <a:srgbClr val="06498D"/>
                </a:solidFill>
              </a:rPr>
              <a:t>Information about academic writing and study skills, including assignment planning, </a:t>
            </a:r>
            <a:r>
              <a:rPr lang="en-NZ" sz="1200" dirty="0">
                <a:solidFill>
                  <a:srgbClr val="06498D"/>
                </a:solidFill>
              </a:rPr>
              <a:t>essays, reports, and referencing. Go to </a:t>
            </a:r>
            <a:r>
              <a:rPr lang="en-NZ" sz="1200" dirty="0">
                <a:solidFill>
                  <a:srgbClr val="06498D"/>
                </a:solidFill>
                <a:hlinkClick r:id="rId10">
                  <a:extLst>
                    <a:ext uri="{A12FA001-AC4F-418D-AE19-62706E023703}">
                      <ahyp:hlinkClr xmlns:ahyp="http://schemas.microsoft.com/office/drawing/2018/hyperlinkcolor" val="tx"/>
                    </a:ext>
                  </a:extLst>
                </a:hlinkClick>
              </a:rPr>
              <a:t>http://owll.massey.ac.nz/index.php</a:t>
            </a:r>
            <a:endParaRPr lang="en-NZ" sz="1200" dirty="0">
              <a:solidFill>
                <a:srgbClr val="06498D"/>
              </a:solidFill>
            </a:endParaRPr>
          </a:p>
          <a:p>
            <a:r>
              <a:rPr lang="en-US" sz="1200" b="1" dirty="0">
                <a:solidFill>
                  <a:srgbClr val="06498D"/>
                </a:solidFill>
                <a:hlinkClick r:id="rId11">
                  <a:extLst>
                    <a:ext uri="{A12FA001-AC4F-418D-AE19-62706E023703}">
                      <ahyp:hlinkClr xmlns:ahyp="http://schemas.microsoft.com/office/drawing/2018/hyperlinkcolor" val="tx"/>
                    </a:ext>
                  </a:extLst>
                </a:hlinkClick>
              </a:rPr>
              <a:t>Disability Services</a:t>
            </a:r>
            <a:r>
              <a:rPr lang="en-US" sz="1200" b="1" dirty="0">
                <a:solidFill>
                  <a:srgbClr val="06498D"/>
                </a:solidFill>
              </a:rPr>
              <a:t>: </a:t>
            </a:r>
            <a:r>
              <a:rPr lang="en-US" sz="1200" dirty="0">
                <a:solidFill>
                  <a:srgbClr val="06498D"/>
                </a:solidFill>
              </a:rPr>
              <a:t>A range of services and support for students who have health and disability issues that are impacting their study.</a:t>
            </a:r>
          </a:p>
          <a:p>
            <a:r>
              <a:rPr lang="en-US" sz="1200" b="1" dirty="0">
                <a:solidFill>
                  <a:srgbClr val="06498D"/>
                </a:solidFill>
                <a:hlinkClick r:id="rId12">
                  <a:extLst>
                    <a:ext uri="{A12FA001-AC4F-418D-AE19-62706E023703}">
                      <ahyp:hlinkClr xmlns:ahyp="http://schemas.microsoft.com/office/drawing/2018/hyperlinkcolor" val="tx"/>
                    </a:ext>
                  </a:extLst>
                </a:hlinkClick>
              </a:rPr>
              <a:t>Pacific Massey: </a:t>
            </a:r>
            <a:r>
              <a:rPr lang="en-US" sz="1200" dirty="0">
                <a:solidFill>
                  <a:srgbClr val="06498D"/>
                </a:solidFill>
              </a:rPr>
              <a:t>Whether studying as an internal or distance student, you can also access Learning support from the Pasifika Learning </a:t>
            </a:r>
            <a:r>
              <a:rPr lang="en-NZ" sz="1200" dirty="0">
                <a:solidFill>
                  <a:srgbClr val="06498D"/>
                </a:solidFill>
              </a:rPr>
              <a:t>Advisors.</a:t>
            </a:r>
          </a:p>
          <a:p>
            <a:r>
              <a:rPr lang="fi-FI" sz="1200" b="1" dirty="0">
                <a:solidFill>
                  <a:srgbClr val="06498D"/>
                </a:solidFill>
                <a:hlinkClick r:id="rId13">
                  <a:extLst>
                    <a:ext uri="{A12FA001-AC4F-418D-AE19-62706E023703}">
                      <ahyp:hlinkClr xmlns:ahyp="http://schemas.microsoft.com/office/drawing/2018/hyperlinkcolor" val="tx"/>
                    </a:ext>
                  </a:extLst>
                </a:hlinkClick>
              </a:rPr>
              <a:t>Te Rau Tauawhi: </a:t>
            </a:r>
            <a:r>
              <a:rPr lang="fi-FI" sz="1200" dirty="0">
                <a:solidFill>
                  <a:srgbClr val="06498D"/>
                </a:solidFill>
              </a:rPr>
              <a:t>Ko t</a:t>
            </a:r>
            <a:r>
              <a:rPr lang="fr-FR" sz="1200" dirty="0">
                <a:solidFill>
                  <a:srgbClr val="06498D"/>
                </a:solidFill>
              </a:rPr>
              <a:t>ā</a:t>
            </a:r>
            <a:r>
              <a:rPr lang="fi-FI" sz="1200" dirty="0">
                <a:solidFill>
                  <a:srgbClr val="06498D"/>
                </a:solidFill>
              </a:rPr>
              <a:t> Te Rau Tauawhi he </a:t>
            </a:r>
            <a:r>
              <a:rPr lang="fr-FR" sz="1200" dirty="0">
                <a:solidFill>
                  <a:srgbClr val="06498D"/>
                </a:solidFill>
              </a:rPr>
              <a:t>ā</a:t>
            </a:r>
            <a:r>
              <a:rPr lang="fi-FI" sz="1200" dirty="0">
                <a:solidFill>
                  <a:srgbClr val="06498D"/>
                </a:solidFill>
              </a:rPr>
              <a:t>whina i ng</a:t>
            </a:r>
            <a:r>
              <a:rPr lang="fr-FR" sz="1200" dirty="0">
                <a:solidFill>
                  <a:srgbClr val="06498D"/>
                </a:solidFill>
              </a:rPr>
              <a:t>ā</a:t>
            </a:r>
            <a:r>
              <a:rPr lang="fi-FI" sz="1200" dirty="0">
                <a:solidFill>
                  <a:srgbClr val="06498D"/>
                </a:solidFill>
              </a:rPr>
              <a:t> tauira M</a:t>
            </a:r>
            <a:r>
              <a:rPr lang="fr-FR" sz="1200" dirty="0">
                <a:solidFill>
                  <a:srgbClr val="06498D"/>
                </a:solidFill>
              </a:rPr>
              <a:t>ā</a:t>
            </a:r>
            <a:r>
              <a:rPr lang="fi-FI" sz="1200" dirty="0">
                <a:solidFill>
                  <a:srgbClr val="06498D"/>
                </a:solidFill>
              </a:rPr>
              <a:t>ori ki te tuku aromatawatai ki Te Reo M</a:t>
            </a:r>
            <a:r>
              <a:rPr lang="fr-FR" sz="1200" dirty="0">
                <a:solidFill>
                  <a:srgbClr val="06498D"/>
                </a:solidFill>
              </a:rPr>
              <a:t>ā</a:t>
            </a:r>
            <a:r>
              <a:rPr lang="fi-FI" sz="1200" dirty="0">
                <a:solidFill>
                  <a:srgbClr val="06498D"/>
                </a:solidFill>
              </a:rPr>
              <a:t>ori, ki te tautoko hoki i </a:t>
            </a:r>
            <a:r>
              <a:rPr lang="en-US" sz="1200" dirty="0">
                <a:solidFill>
                  <a:srgbClr val="06498D"/>
                </a:solidFill>
              </a:rPr>
              <a:t>ng</a:t>
            </a:r>
            <a:r>
              <a:rPr lang="fr-FR" sz="1200" dirty="0">
                <a:solidFill>
                  <a:srgbClr val="06498D"/>
                </a:solidFill>
              </a:rPr>
              <a:t>ā</a:t>
            </a:r>
            <a:r>
              <a:rPr lang="en-US" sz="1200" dirty="0">
                <a:solidFill>
                  <a:srgbClr val="06498D"/>
                </a:solidFill>
              </a:rPr>
              <a:t> </a:t>
            </a:r>
            <a:r>
              <a:rPr lang="fr-FR" sz="1200" dirty="0">
                <a:solidFill>
                  <a:srgbClr val="06498D"/>
                </a:solidFill>
              </a:rPr>
              <a:t>ā</a:t>
            </a:r>
            <a:r>
              <a:rPr lang="en-US" sz="1200" dirty="0" err="1">
                <a:solidFill>
                  <a:srgbClr val="06498D"/>
                </a:solidFill>
              </a:rPr>
              <a:t>huatanga</a:t>
            </a:r>
            <a:r>
              <a:rPr lang="en-US" sz="1200" dirty="0">
                <a:solidFill>
                  <a:srgbClr val="06498D"/>
                </a:solidFill>
              </a:rPr>
              <a:t> </a:t>
            </a:r>
            <a:r>
              <a:rPr lang="en-US" sz="1200" dirty="0" err="1">
                <a:solidFill>
                  <a:srgbClr val="06498D"/>
                </a:solidFill>
              </a:rPr>
              <a:t>whakarite</a:t>
            </a:r>
            <a:r>
              <a:rPr lang="en-US" sz="1200" dirty="0">
                <a:solidFill>
                  <a:srgbClr val="06498D"/>
                </a:solidFill>
              </a:rPr>
              <a:t> </a:t>
            </a:r>
            <a:r>
              <a:rPr lang="en-US" sz="1200" dirty="0" err="1">
                <a:solidFill>
                  <a:srgbClr val="06498D"/>
                </a:solidFill>
              </a:rPr>
              <a:t>tuhinga</a:t>
            </a:r>
            <a:r>
              <a:rPr lang="en-US" sz="1200" dirty="0">
                <a:solidFill>
                  <a:srgbClr val="06498D"/>
                </a:solidFill>
              </a:rPr>
              <a:t>. The </a:t>
            </a:r>
            <a:r>
              <a:rPr lang="fr-FR" sz="1200" dirty="0">
                <a:solidFill>
                  <a:srgbClr val="06498D"/>
                </a:solidFill>
              </a:rPr>
              <a:t>Te Rau Tauawhi </a:t>
            </a:r>
            <a:r>
              <a:rPr lang="fr-FR" sz="1200" dirty="0" err="1">
                <a:solidFill>
                  <a:srgbClr val="06498D"/>
                </a:solidFill>
              </a:rPr>
              <a:t>Māori</a:t>
            </a:r>
            <a:r>
              <a:rPr lang="fr-FR" sz="1200" dirty="0">
                <a:solidFill>
                  <a:srgbClr val="06498D"/>
                </a:solidFill>
              </a:rPr>
              <a:t> Student Centre can </a:t>
            </a:r>
            <a:r>
              <a:rPr lang="en-US" sz="1200" dirty="0">
                <a:solidFill>
                  <a:srgbClr val="06498D"/>
                </a:solidFill>
              </a:rPr>
              <a:t>help you to submit your assignment in Te </a:t>
            </a:r>
            <a:r>
              <a:rPr lang="en-US" sz="1200" dirty="0" err="1">
                <a:solidFill>
                  <a:srgbClr val="06498D"/>
                </a:solidFill>
              </a:rPr>
              <a:t>Reo</a:t>
            </a:r>
            <a:r>
              <a:rPr lang="en-US" sz="1200" dirty="0">
                <a:solidFill>
                  <a:srgbClr val="06498D"/>
                </a:solidFill>
              </a:rPr>
              <a:t> M</a:t>
            </a:r>
            <a:r>
              <a:rPr lang="fr-FR" sz="1200" dirty="0">
                <a:solidFill>
                  <a:srgbClr val="06498D"/>
                </a:solidFill>
              </a:rPr>
              <a:t>ā</a:t>
            </a:r>
            <a:r>
              <a:rPr lang="en-US" sz="1200" dirty="0" err="1">
                <a:solidFill>
                  <a:srgbClr val="06498D"/>
                </a:solidFill>
              </a:rPr>
              <a:t>ori</a:t>
            </a:r>
            <a:r>
              <a:rPr lang="en-US" sz="1200" dirty="0">
                <a:solidFill>
                  <a:srgbClr val="06498D"/>
                </a:solidFill>
              </a:rPr>
              <a:t> and provide general assignment structure </a:t>
            </a:r>
            <a:r>
              <a:rPr lang="en-NZ" sz="1200" dirty="0">
                <a:solidFill>
                  <a:srgbClr val="06498D"/>
                </a:solidFill>
              </a:rPr>
              <a:t>support.</a:t>
            </a:r>
          </a:p>
        </p:txBody>
      </p:sp>
    </p:spTree>
    <p:custDataLst>
      <p:tags r:id="rId1"/>
    </p:custDataLst>
    <p:extLst>
      <p:ext uri="{BB962C8B-B14F-4D97-AF65-F5344CB8AC3E}">
        <p14:creationId xmlns:p14="http://schemas.microsoft.com/office/powerpoint/2010/main" val="351592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876182"/>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The Centre for Learner Success</a:t>
            </a:r>
          </a:p>
        </p:txBody>
      </p:sp>
      <p:sp>
        <p:nvSpPr>
          <p:cNvPr id="2" name="TextBox 1">
            <a:extLst>
              <a:ext uri="{FF2B5EF4-FFF2-40B4-BE49-F238E27FC236}">
                <a16:creationId xmlns:a16="http://schemas.microsoft.com/office/drawing/2014/main" id="{6E3A0AAC-9BD8-B090-0D8B-A6635440CD47}"/>
              </a:ext>
            </a:extLst>
          </p:cNvPr>
          <p:cNvSpPr txBox="1"/>
          <p:nvPr/>
        </p:nvSpPr>
        <p:spPr>
          <a:xfrm>
            <a:off x="1523999" y="1569642"/>
            <a:ext cx="5369169" cy="3572773"/>
          </a:xfrm>
          <a:prstGeom prst="rect">
            <a:avLst/>
          </a:prstGeom>
          <a:solidFill>
            <a:schemeClr val="bg1"/>
          </a:solidFill>
        </p:spPr>
        <p:txBody>
          <a:bodyPr wrap="square" rtlCol="0">
            <a:spAutoFit/>
          </a:bodyPr>
          <a:lstStyle/>
          <a:p>
            <a:pPr defTabSz="969989" fontAlgn="base">
              <a:spcBef>
                <a:spcPct val="0"/>
              </a:spcBef>
              <a:spcAft>
                <a:spcPts val="1273"/>
              </a:spcAft>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We help students with…</a:t>
            </a:r>
          </a:p>
          <a:p>
            <a:pPr marL="186926" indent="-186926" defTabSz="969989" fontAlgn="base">
              <a:spcBef>
                <a:spcPct val="0"/>
              </a:spcBef>
              <a:spcAft>
                <a:spcPts val="1273"/>
              </a:spcAft>
              <a:buFont typeface="Arial" panose="020B0604020202020204" pitchFamily="34" charset="0"/>
              <a:buChar char="•"/>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Assignment writing advice</a:t>
            </a: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Academic</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writing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development</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Understanding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assignment</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questions</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Citing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and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writing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references</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637"/>
              </a:spcAft>
              <a:buFont typeface="Arial" panose="020B0604020202020204" pitchFamily="34" charset="0"/>
              <a:buChar char="•"/>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Enhancing study skills, like: </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Reading techniques</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Notetaking</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Time management skills</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Critical thinking, reading &amp; writing</a:t>
            </a:r>
            <a:endParaRPr lang="en-NZ" sz="1114" b="1" dirty="0">
              <a:solidFill>
                <a:srgbClr val="06498D"/>
              </a:solidFill>
              <a:latin typeface="Arial Nova" panose="020B0604020202020204" pitchFamily="34" charset="0"/>
              <a:ea typeface="ＭＳ Ｐゴシック" charset="0"/>
            </a:endParaRPr>
          </a:p>
        </p:txBody>
      </p:sp>
      <p:sp>
        <p:nvSpPr>
          <p:cNvPr id="6" name="TextBox 5">
            <a:extLst>
              <a:ext uri="{FF2B5EF4-FFF2-40B4-BE49-F238E27FC236}">
                <a16:creationId xmlns:a16="http://schemas.microsoft.com/office/drawing/2014/main" id="{D12D8156-49A1-3FE1-9E83-2B9E8790BAFA}"/>
              </a:ext>
            </a:extLst>
          </p:cNvPr>
          <p:cNvSpPr txBox="1"/>
          <p:nvPr/>
        </p:nvSpPr>
        <p:spPr>
          <a:xfrm>
            <a:off x="7036779" y="1569642"/>
            <a:ext cx="3631221" cy="3565207"/>
          </a:xfrm>
          <a:prstGeom prst="rect">
            <a:avLst/>
          </a:prstGeom>
          <a:solidFill>
            <a:schemeClr val="bg1"/>
          </a:solidFill>
        </p:spPr>
        <p:txBody>
          <a:bodyPr wrap="square">
            <a:spAutoFit/>
          </a:bodyPr>
          <a:lstStyle/>
          <a:p>
            <a:pPr algn="ctr" defTabSz="969989" fontAlgn="base">
              <a:lnSpc>
                <a:spcPct val="120000"/>
              </a:lnSpc>
              <a:spcBef>
                <a:spcPct val="0"/>
              </a:spcBef>
              <a:buClr>
                <a:srgbClr val="B71E42"/>
              </a:buClr>
              <a:buSzPct val="100000"/>
              <a:defRPr/>
            </a:pPr>
            <a:r>
              <a:rPr lang="en-US" sz="1600" b="1" dirty="0">
                <a:solidFill>
                  <a:srgbClr val="06498D"/>
                </a:solidFill>
                <a:latin typeface="Articulate Light" panose="02000503040000020004" pitchFamily="2" charset="0"/>
                <a:ea typeface="ＭＳ Ｐゴシック" charset="0"/>
              </a:rPr>
              <a:t>Campus locations</a:t>
            </a:r>
          </a:p>
          <a:p>
            <a:pPr algn="ctr" defTabSz="969989" fontAlgn="base">
              <a:lnSpc>
                <a:spcPct val="120000"/>
              </a:lnSpc>
              <a:spcBef>
                <a:spcPct val="0"/>
              </a:spcBef>
              <a:buClr>
                <a:srgbClr val="B71E42"/>
              </a:buClr>
              <a:buSzPct val="100000"/>
              <a:defRPr/>
            </a:pPr>
            <a:endParaRPr lang="en-US" sz="1200" b="1"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Palmerston North – </a:t>
            </a:r>
            <a:r>
              <a:rPr lang="en-US" sz="1100" b="1" dirty="0" err="1">
                <a:solidFill>
                  <a:srgbClr val="06498D"/>
                </a:solidFill>
                <a:latin typeface="Articulate Light" panose="02000503040000020004" pitchFamily="2" charset="0"/>
                <a:ea typeface="ＭＳ Ｐゴシック" charset="0"/>
              </a:rPr>
              <a:t>Manawat</a:t>
            </a:r>
            <a:r>
              <a:rPr lang="en-NZ" sz="1100" b="1" dirty="0">
                <a:solidFill>
                  <a:srgbClr val="06498D"/>
                </a:solidFill>
                <a:latin typeface="Articulate Light" panose="02000503040000020004" pitchFamily="2" charset="0"/>
                <a:ea typeface="ＭＳ Ｐゴシック" charset="0"/>
              </a:rPr>
              <a:t>ū</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Student Centre Level 2, </a:t>
            </a:r>
            <a:r>
              <a:rPr lang="en-US" sz="1100" dirty="0" err="1">
                <a:solidFill>
                  <a:srgbClr val="06498D"/>
                </a:solidFill>
                <a:latin typeface="Articulate Light" panose="02000503040000020004" pitchFamily="2" charset="0"/>
                <a:ea typeface="ＭＳ Ｐゴシック" charset="0"/>
              </a:rPr>
              <a:t>Manawatū</a:t>
            </a:r>
            <a:r>
              <a:rPr lang="en-US" sz="1100" dirty="0">
                <a:solidFill>
                  <a:srgbClr val="06498D"/>
                </a:solidFill>
                <a:latin typeface="Articulate Light" panose="02000503040000020004" pitchFamily="2" charset="0"/>
                <a:ea typeface="ＭＳ Ｐゴシック" charset="0"/>
              </a:rPr>
              <a:t> Campus</a:t>
            </a:r>
          </a:p>
          <a:p>
            <a:pPr algn="ctr" defTabSz="969989" fontAlgn="base">
              <a:lnSpc>
                <a:spcPct val="120000"/>
              </a:lnSpc>
              <a:spcBef>
                <a:spcPct val="0"/>
              </a:spcBef>
              <a:buClr>
                <a:srgbClr val="B71E42"/>
              </a:buClr>
              <a:buSzPct val="100000"/>
              <a:defRPr/>
            </a:pPr>
            <a:r>
              <a:rPr lang="en-US" sz="1100" dirty="0">
                <a:solidFill>
                  <a:srgbClr val="06498D"/>
                </a:solidFill>
                <a:latin typeface="Articulate Light" panose="02000503040000020004" pitchFamily="2" charset="0"/>
                <a:ea typeface="ＭＳ Ｐゴシック" charset="0"/>
              </a:rPr>
              <a:t>	+ 64 6 951 6540	</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Albany</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Level 3, Library, Albany Campus</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+ 64 9  212 7117</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Wellington</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Block 5, Ground Floor (Level A in the Library), Wellington Campus</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+64 4 801 5799 extn: 63389	</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p:txBody>
      </p:sp>
      <p:sp>
        <p:nvSpPr>
          <p:cNvPr id="7" name="Rectangle 6">
            <a:extLst>
              <a:ext uri="{FF2B5EF4-FFF2-40B4-BE49-F238E27FC236}">
                <a16:creationId xmlns:a16="http://schemas.microsoft.com/office/drawing/2014/main" id="{039C873A-0658-D8C8-7DB7-ACBC41A2670F}"/>
              </a:ext>
            </a:extLst>
          </p:cNvPr>
          <p:cNvSpPr/>
          <p:nvPr/>
        </p:nvSpPr>
        <p:spPr>
          <a:xfrm>
            <a:off x="1523999" y="5298683"/>
            <a:ext cx="9144000" cy="1098958"/>
          </a:xfrm>
          <a:prstGeom prst="rect">
            <a:avLst/>
          </a:prstGeom>
          <a:solidFill>
            <a:srgbClr val="E4A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defTabSz="190212" fontAlgn="base">
              <a:spcBef>
                <a:spcPct val="0"/>
              </a:spcBef>
              <a:spcAft>
                <a:spcPts val="637"/>
              </a:spcAft>
              <a:defRPr/>
            </a:pPr>
            <a:r>
              <a:rPr lang="en-NZ" sz="1910" b="1" dirty="0">
                <a:solidFill>
                  <a:prstClr val="white"/>
                </a:solidFill>
                <a:latin typeface="Arial" charset="0"/>
                <a:ea typeface="ＭＳ Ｐゴシック" pitchFamily="68" charset="-128"/>
              </a:rPr>
              <a:t>TO BOOK AN APPOINTMENT, </a:t>
            </a:r>
          </a:p>
          <a:p>
            <a:pPr algn="ctr" defTabSz="190212" fontAlgn="base">
              <a:spcBef>
                <a:spcPct val="0"/>
              </a:spcBef>
              <a:spcAft>
                <a:spcPts val="637"/>
              </a:spcAft>
              <a:defRPr/>
            </a:pPr>
            <a:r>
              <a:rPr lang="en-NZ" sz="1910" b="1" dirty="0">
                <a:solidFill>
                  <a:prstClr val="white"/>
                </a:solidFill>
                <a:latin typeface="Arial" charset="0"/>
                <a:ea typeface="ＭＳ Ｐゴシック" pitchFamily="68" charset="-128"/>
              </a:rPr>
              <a:t>GO TO:</a:t>
            </a:r>
          </a:p>
          <a:p>
            <a:pPr algn="ctr" defTabSz="190212" fontAlgn="base">
              <a:spcBef>
                <a:spcPct val="0"/>
              </a:spcBef>
              <a:spcAft>
                <a:spcPts val="637"/>
              </a:spcAft>
              <a:defRPr/>
            </a:pPr>
            <a:r>
              <a:rPr lang="en-NZ" sz="1697" dirty="0">
                <a:solidFill>
                  <a:prstClr val="white"/>
                </a:solidFill>
                <a:latin typeface="Arial" charset="0"/>
                <a:ea typeface="ＭＳ Ｐゴシック" charset="0"/>
                <a:hlinkClick r:id="rId4">
                  <a:extLst>
                    <a:ext uri="{A12FA001-AC4F-418D-AE19-62706E023703}">
                      <ahyp:hlinkClr xmlns:ahyp="http://schemas.microsoft.com/office/drawing/2018/hyperlinkcolor" val="tx"/>
                    </a:ext>
                  </a:extLst>
                </a:hlinkClick>
              </a:rPr>
              <a:t>https://massey-nz.libcal.com/</a:t>
            </a:r>
            <a:endParaRPr lang="en-NZ" sz="1697" dirty="0">
              <a:solidFill>
                <a:prstClr val="white"/>
              </a:solidFill>
              <a:latin typeface="Arial" charset="0"/>
              <a:ea typeface="ＭＳ Ｐゴシック" pitchFamily="68" charset="-128"/>
            </a:endParaRPr>
          </a:p>
        </p:txBody>
      </p:sp>
    </p:spTree>
    <p:custDataLst>
      <p:tags r:id="rId1"/>
    </p:custDataLst>
    <p:extLst>
      <p:ext uri="{BB962C8B-B14F-4D97-AF65-F5344CB8AC3E}">
        <p14:creationId xmlns:p14="http://schemas.microsoft.com/office/powerpoint/2010/main" val="363150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What to take in with you (all exams!)</a:t>
            </a:r>
          </a:p>
        </p:txBody>
      </p:sp>
      <p:sp>
        <p:nvSpPr>
          <p:cNvPr id="2" name="Rounded Rectangular Callout 3">
            <a:extLst>
              <a:ext uri="{FF2B5EF4-FFF2-40B4-BE49-F238E27FC236}">
                <a16:creationId xmlns:a16="http://schemas.microsoft.com/office/drawing/2014/main" id="{2D3816F6-6632-2904-6FA5-8564055E9218}"/>
              </a:ext>
            </a:extLst>
          </p:cNvPr>
          <p:cNvSpPr/>
          <p:nvPr/>
        </p:nvSpPr>
        <p:spPr>
          <a:xfrm>
            <a:off x="642910" y="5428475"/>
            <a:ext cx="7500990" cy="714380"/>
          </a:xfrm>
          <a:prstGeom prst="wedgeRoundRectCallout">
            <a:avLst>
              <a:gd name="adj1" fmla="val -45201"/>
              <a:gd name="adj2" fmla="val 1021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tx1"/>
                </a:solidFill>
              </a:rPr>
              <a:t>If you are feeling stressed, try breathing in and out slowly – it works! </a:t>
            </a:r>
          </a:p>
        </p:txBody>
      </p:sp>
      <p:sp>
        <p:nvSpPr>
          <p:cNvPr id="8" name="TextBox 7">
            <a:extLst>
              <a:ext uri="{FF2B5EF4-FFF2-40B4-BE49-F238E27FC236}">
                <a16:creationId xmlns:a16="http://schemas.microsoft.com/office/drawing/2014/main" id="{EFF07313-4A94-B8C6-55BF-4AFF580894B9}"/>
              </a:ext>
            </a:extLst>
          </p:cNvPr>
          <p:cNvSpPr txBox="1"/>
          <p:nvPr/>
        </p:nvSpPr>
        <p:spPr>
          <a:xfrm>
            <a:off x="642910" y="2200655"/>
            <a:ext cx="7673506" cy="2979277"/>
          </a:xfrm>
          <a:prstGeom prst="rect">
            <a:avLst/>
          </a:prstGeom>
          <a:noFill/>
        </p:spPr>
        <p:txBody>
          <a:bodyPr wrap="square" rtlCol="0">
            <a:spAutoFit/>
          </a:bodyPr>
          <a:lstStyle/>
          <a:p>
            <a:pPr marL="457200" indent="-457200">
              <a:lnSpc>
                <a:spcPct val="80000"/>
              </a:lnSpc>
              <a:buFont typeface="Arial" panose="020B0604020202020204" pitchFamily="34" charset="0"/>
              <a:buChar char="•"/>
            </a:pPr>
            <a:r>
              <a:rPr lang="en-NZ" sz="2800" dirty="0">
                <a:solidFill>
                  <a:schemeClr val="bg1"/>
                </a:solidFill>
                <a:latin typeface="Calibri" pitchFamily="34" charset="0"/>
              </a:rPr>
              <a:t>Sense of calm</a:t>
            </a:r>
          </a:p>
          <a:p>
            <a:pPr marL="457200" indent="-457200">
              <a:lnSpc>
                <a:spcPct val="80000"/>
              </a:lnSpc>
              <a:buFont typeface="Arial" panose="020B0604020202020204" pitchFamily="34" charset="0"/>
              <a:buChar char="•"/>
            </a:pPr>
            <a:r>
              <a:rPr lang="en-NZ" sz="2800" dirty="0">
                <a:solidFill>
                  <a:schemeClr val="bg1"/>
                </a:solidFill>
                <a:latin typeface="Calibri" pitchFamily="34" charset="0"/>
              </a:rPr>
              <a:t>Sense of confidence</a:t>
            </a:r>
          </a:p>
          <a:p>
            <a:pPr>
              <a:lnSpc>
                <a:spcPct val="80000"/>
              </a:lnSpc>
              <a:buNone/>
            </a:pPr>
            <a:endParaRPr lang="en-NZ" dirty="0">
              <a:solidFill>
                <a:schemeClr val="bg1"/>
              </a:solidFill>
              <a:latin typeface="Calibri" pitchFamily="34" charset="0"/>
            </a:endParaRPr>
          </a:p>
          <a:p>
            <a:pPr>
              <a:lnSpc>
                <a:spcPct val="80000"/>
              </a:lnSpc>
              <a:buNone/>
            </a:pPr>
            <a:r>
              <a:rPr lang="en-NZ" sz="2000" dirty="0">
                <a:solidFill>
                  <a:schemeClr val="bg1"/>
                </a:solidFill>
                <a:latin typeface="Calibri" pitchFamily="34" charset="0"/>
              </a:rPr>
              <a:t>Think positively</a:t>
            </a:r>
          </a:p>
          <a:p>
            <a:pPr marL="252000" indent="-252000">
              <a:lnSpc>
                <a:spcPct val="80000"/>
              </a:lnSpc>
              <a:buFont typeface="Wingdings" pitchFamily="2" charset="2"/>
              <a:buChar char="ü"/>
            </a:pPr>
            <a:r>
              <a:rPr lang="en-NZ" sz="2000" dirty="0">
                <a:solidFill>
                  <a:schemeClr val="bg1"/>
                </a:solidFill>
                <a:latin typeface="Calibri" pitchFamily="34" charset="0"/>
              </a:rPr>
              <a:t>Remind yourself of what you </a:t>
            </a:r>
            <a:r>
              <a:rPr lang="en-NZ" sz="2000" i="1" dirty="0">
                <a:solidFill>
                  <a:schemeClr val="bg1"/>
                </a:solidFill>
                <a:latin typeface="Calibri" pitchFamily="34" charset="0"/>
              </a:rPr>
              <a:t>do</a:t>
            </a:r>
            <a:r>
              <a:rPr lang="en-NZ" sz="2000" dirty="0">
                <a:solidFill>
                  <a:schemeClr val="bg1"/>
                </a:solidFill>
                <a:latin typeface="Calibri" pitchFamily="34" charset="0"/>
              </a:rPr>
              <a:t> know </a:t>
            </a:r>
          </a:p>
          <a:p>
            <a:pPr>
              <a:lnSpc>
                <a:spcPct val="80000"/>
              </a:lnSpc>
              <a:buNone/>
            </a:pPr>
            <a:endParaRPr lang="en-NZ" sz="2000" dirty="0">
              <a:solidFill>
                <a:schemeClr val="bg1"/>
              </a:solidFill>
              <a:latin typeface="Calibri" pitchFamily="34" charset="0"/>
            </a:endParaRPr>
          </a:p>
          <a:p>
            <a:pPr>
              <a:lnSpc>
                <a:spcPct val="80000"/>
              </a:lnSpc>
              <a:buNone/>
            </a:pPr>
            <a:r>
              <a:rPr lang="en-NZ" sz="2000" dirty="0">
                <a:solidFill>
                  <a:schemeClr val="bg1"/>
                </a:solidFill>
                <a:latin typeface="Calibri" pitchFamily="34" charset="0"/>
              </a:rPr>
              <a:t>Avoid panic</a:t>
            </a:r>
          </a:p>
          <a:p>
            <a:pPr marL="252000" indent="-252000">
              <a:lnSpc>
                <a:spcPct val="80000"/>
              </a:lnSpc>
              <a:buFont typeface="Wingdings" pitchFamily="2" charset="2"/>
              <a:buChar char="ü"/>
            </a:pPr>
            <a:r>
              <a:rPr lang="en-NZ" sz="2000" dirty="0">
                <a:solidFill>
                  <a:schemeClr val="bg1"/>
                </a:solidFill>
                <a:latin typeface="Calibri" pitchFamily="34" charset="0"/>
              </a:rPr>
              <a:t>Find the exam room (or the exam link – and test the link) ahead of time,</a:t>
            </a:r>
          </a:p>
          <a:p>
            <a:pPr marL="252000" indent="-252000">
              <a:lnSpc>
                <a:spcPct val="80000"/>
              </a:lnSpc>
              <a:buFont typeface="Wingdings" pitchFamily="2" charset="2"/>
              <a:buChar char="ü"/>
            </a:pPr>
            <a:r>
              <a:rPr lang="en-NZ" sz="2000" dirty="0">
                <a:solidFill>
                  <a:schemeClr val="bg1"/>
                </a:solidFill>
                <a:latin typeface="Calibri" pitchFamily="34" charset="0"/>
              </a:rPr>
              <a:t>Check the time it begins, and the time allowed</a:t>
            </a:r>
          </a:p>
          <a:p>
            <a:endParaRPr lang="en-NZ" dirty="0"/>
          </a:p>
        </p:txBody>
      </p:sp>
      <p:sp>
        <p:nvSpPr>
          <p:cNvPr id="9" name="TextBox 8">
            <a:extLst>
              <a:ext uri="{FF2B5EF4-FFF2-40B4-BE49-F238E27FC236}">
                <a16:creationId xmlns:a16="http://schemas.microsoft.com/office/drawing/2014/main" id="{095E9E57-D3AD-8DCD-86CD-5AB8691D658A}"/>
              </a:ext>
            </a:extLst>
          </p:cNvPr>
          <p:cNvSpPr txBox="1"/>
          <p:nvPr/>
        </p:nvSpPr>
        <p:spPr>
          <a:xfrm>
            <a:off x="7474591" y="1898651"/>
            <a:ext cx="3777971" cy="2031325"/>
          </a:xfrm>
          <a:prstGeom prst="rect">
            <a:avLst/>
          </a:prstGeom>
          <a:solidFill>
            <a:schemeClr val="bg1"/>
          </a:solidFill>
        </p:spPr>
        <p:txBody>
          <a:bodyPr wrap="square" rtlCol="0">
            <a:spAutoFit/>
          </a:bodyPr>
          <a:lstStyle/>
          <a:p>
            <a:r>
              <a:rPr lang="en-NZ" b="1" dirty="0">
                <a:solidFill>
                  <a:srgbClr val="0467B8"/>
                </a:solidFill>
              </a:rPr>
              <a:t>Online exams:</a:t>
            </a:r>
          </a:p>
          <a:p>
            <a:r>
              <a:rPr lang="en-NZ" dirty="0">
                <a:solidFill>
                  <a:srgbClr val="0467B8"/>
                </a:solidFill>
              </a:rPr>
              <a:t>Set your computer up for success …</a:t>
            </a:r>
          </a:p>
          <a:p>
            <a:pPr marL="285750" indent="-285750">
              <a:buFont typeface="Arial" panose="020B0604020202020204" pitchFamily="34" charset="0"/>
              <a:buChar char="•"/>
            </a:pPr>
            <a:r>
              <a:rPr lang="en-NZ" dirty="0">
                <a:solidFill>
                  <a:srgbClr val="0467B8"/>
                </a:solidFill>
              </a:rPr>
              <a:t>Plug into the wall if possible</a:t>
            </a:r>
          </a:p>
          <a:p>
            <a:pPr marL="285750" indent="-285750">
              <a:buFont typeface="Arial" panose="020B0604020202020204" pitchFamily="34" charset="0"/>
              <a:buChar char="•"/>
            </a:pPr>
            <a:r>
              <a:rPr lang="en-NZ" dirty="0">
                <a:solidFill>
                  <a:srgbClr val="0467B8"/>
                </a:solidFill>
              </a:rPr>
              <a:t>Do any updates a few days before</a:t>
            </a:r>
          </a:p>
          <a:p>
            <a:pPr marL="285750" indent="-285750">
              <a:buFont typeface="Arial" panose="020B0604020202020204" pitchFamily="34" charset="0"/>
              <a:buChar char="•"/>
            </a:pPr>
            <a:r>
              <a:rPr lang="en-NZ" dirty="0">
                <a:solidFill>
                  <a:srgbClr val="0467B8"/>
                </a:solidFill>
              </a:rPr>
              <a:t>Have the contact details for IT Support in case of tech issues - screenshot if needed</a:t>
            </a:r>
          </a:p>
        </p:txBody>
      </p:sp>
    </p:spTree>
    <p:custDataLst>
      <p:tags r:id="rId1"/>
    </p:custDataLst>
    <p:extLst>
      <p:ext uri="{BB962C8B-B14F-4D97-AF65-F5344CB8AC3E}">
        <p14:creationId xmlns:p14="http://schemas.microsoft.com/office/powerpoint/2010/main" val="366141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What to expect: The exam room</a:t>
            </a:r>
          </a:p>
        </p:txBody>
      </p:sp>
      <p:sp>
        <p:nvSpPr>
          <p:cNvPr id="2" name="Rectangle 3">
            <a:extLst>
              <a:ext uri="{FF2B5EF4-FFF2-40B4-BE49-F238E27FC236}">
                <a16:creationId xmlns:a16="http://schemas.microsoft.com/office/drawing/2014/main" id="{2807F917-FC95-A3A8-4817-43184F50A4C4}"/>
              </a:ext>
            </a:extLst>
          </p:cNvPr>
          <p:cNvSpPr txBox="1">
            <a:spLocks noChangeArrowheads="1"/>
          </p:cNvSpPr>
          <p:nvPr/>
        </p:nvSpPr>
        <p:spPr>
          <a:xfrm>
            <a:off x="281032" y="2070099"/>
            <a:ext cx="7095689" cy="49117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0000"/>
              </a:lnSpc>
            </a:pPr>
            <a:r>
              <a:rPr lang="en-NZ" dirty="0">
                <a:latin typeface="Calibri" pitchFamily="34" charset="0"/>
              </a:rPr>
              <a:t>You will be allowed in 15 minutes before the start </a:t>
            </a:r>
          </a:p>
          <a:p>
            <a:pPr lvl="2" algn="l">
              <a:lnSpc>
                <a:spcPct val="80000"/>
              </a:lnSpc>
            </a:pPr>
            <a:r>
              <a:rPr lang="en-NZ" sz="2000" dirty="0">
                <a:latin typeface="Calibri" pitchFamily="34" charset="0"/>
              </a:rPr>
              <a:t>Time to get settled</a:t>
            </a:r>
          </a:p>
          <a:p>
            <a:pPr lvl="2" algn="l">
              <a:lnSpc>
                <a:spcPct val="80000"/>
              </a:lnSpc>
            </a:pPr>
            <a:r>
              <a:rPr lang="en-NZ" sz="2000" dirty="0">
                <a:latin typeface="Calibri" pitchFamily="34" charset="0"/>
              </a:rPr>
              <a:t>Listen to the instructions</a:t>
            </a:r>
          </a:p>
          <a:p>
            <a:pPr lvl="2" algn="l">
              <a:lnSpc>
                <a:spcPct val="80000"/>
              </a:lnSpc>
            </a:pPr>
            <a:r>
              <a:rPr lang="en-NZ" sz="2000" dirty="0">
                <a:latin typeface="Calibri" pitchFamily="34" charset="0"/>
              </a:rPr>
              <a:t>10 minutes reading time</a:t>
            </a:r>
          </a:p>
          <a:p>
            <a:pPr lvl="2" algn="l">
              <a:lnSpc>
                <a:spcPct val="80000"/>
              </a:lnSpc>
            </a:pPr>
            <a:endParaRPr lang="en-NZ" sz="1100" dirty="0">
              <a:latin typeface="Calibri" pitchFamily="34" charset="0"/>
            </a:endParaRPr>
          </a:p>
          <a:p>
            <a:pPr algn="l">
              <a:lnSpc>
                <a:spcPct val="80000"/>
              </a:lnSpc>
            </a:pPr>
            <a:r>
              <a:rPr lang="en-NZ" dirty="0">
                <a:latin typeface="Calibri" pitchFamily="34" charset="0"/>
              </a:rPr>
              <a:t>Desks are allocated according to papers, not people</a:t>
            </a:r>
          </a:p>
          <a:p>
            <a:pPr lvl="2" algn="l">
              <a:lnSpc>
                <a:spcPct val="80000"/>
              </a:lnSpc>
            </a:pPr>
            <a:r>
              <a:rPr lang="en-NZ" sz="2000" dirty="0">
                <a:latin typeface="Calibri" pitchFamily="34" charset="0"/>
              </a:rPr>
              <a:t>Likely to be several different papers being examined at the same time</a:t>
            </a:r>
          </a:p>
          <a:p>
            <a:pPr lvl="2" algn="l">
              <a:lnSpc>
                <a:spcPct val="80000"/>
              </a:lnSpc>
            </a:pPr>
            <a:endParaRPr lang="en-NZ" sz="1100" dirty="0">
              <a:latin typeface="Calibri" pitchFamily="34" charset="0"/>
            </a:endParaRPr>
          </a:p>
          <a:p>
            <a:pPr algn="l">
              <a:lnSpc>
                <a:spcPct val="80000"/>
              </a:lnSpc>
            </a:pPr>
            <a:r>
              <a:rPr lang="en-NZ" dirty="0">
                <a:latin typeface="Calibri" pitchFamily="34" charset="0"/>
              </a:rPr>
              <a:t>Clock clearly visible so you can check time as you go</a:t>
            </a:r>
          </a:p>
          <a:p>
            <a:pPr algn="l">
              <a:lnSpc>
                <a:spcPct val="80000"/>
              </a:lnSpc>
            </a:pPr>
            <a:endParaRPr lang="en-NZ" sz="1200" dirty="0">
              <a:latin typeface="Calibri" pitchFamily="34" charset="0"/>
            </a:endParaRPr>
          </a:p>
          <a:p>
            <a:pPr algn="l">
              <a:lnSpc>
                <a:spcPct val="80000"/>
              </a:lnSpc>
            </a:pPr>
            <a:r>
              <a:rPr lang="en-NZ" dirty="0">
                <a:latin typeface="Calibri" pitchFamily="34" charset="0"/>
              </a:rPr>
              <a:t>On the desk</a:t>
            </a:r>
          </a:p>
          <a:p>
            <a:pPr lvl="2" algn="l">
              <a:lnSpc>
                <a:spcPct val="80000"/>
              </a:lnSpc>
            </a:pPr>
            <a:r>
              <a:rPr lang="en-NZ" sz="2000" dirty="0">
                <a:latin typeface="Calibri" pitchFamily="34" charset="0"/>
              </a:rPr>
              <a:t>Exam paper/s</a:t>
            </a:r>
          </a:p>
          <a:p>
            <a:pPr lvl="2" algn="l">
              <a:lnSpc>
                <a:spcPct val="80000"/>
              </a:lnSpc>
            </a:pPr>
            <a:r>
              <a:rPr lang="en-NZ" sz="2000" dirty="0">
                <a:latin typeface="Calibri" pitchFamily="34" charset="0"/>
              </a:rPr>
              <a:t>Answer booklet</a:t>
            </a:r>
          </a:p>
          <a:p>
            <a:pPr>
              <a:lnSpc>
                <a:spcPct val="80000"/>
              </a:lnSpc>
              <a:buFont typeface="Wingdings" pitchFamily="2" charset="2"/>
              <a:buNone/>
            </a:pPr>
            <a:endParaRPr lang="en-NZ" dirty="0">
              <a:solidFill>
                <a:schemeClr val="tx2"/>
              </a:solidFill>
              <a:latin typeface="Calibri" pitchFamily="34" charset="0"/>
            </a:endParaRPr>
          </a:p>
          <a:p>
            <a:endParaRPr lang="en-AU" dirty="0">
              <a:solidFill>
                <a:schemeClr val="tx2"/>
              </a:solidFill>
              <a:latin typeface="Calibri" pitchFamily="34" charset="0"/>
            </a:endParaRPr>
          </a:p>
        </p:txBody>
      </p:sp>
      <p:sp>
        <p:nvSpPr>
          <p:cNvPr id="3" name="TextBox 2">
            <a:extLst>
              <a:ext uri="{FF2B5EF4-FFF2-40B4-BE49-F238E27FC236}">
                <a16:creationId xmlns:a16="http://schemas.microsoft.com/office/drawing/2014/main" id="{992D3AA0-DF7B-FBE0-1B3D-887D578EB85A}"/>
              </a:ext>
            </a:extLst>
          </p:cNvPr>
          <p:cNvSpPr txBox="1"/>
          <p:nvPr/>
        </p:nvSpPr>
        <p:spPr>
          <a:xfrm>
            <a:off x="7600426" y="2477491"/>
            <a:ext cx="3777971" cy="2031325"/>
          </a:xfrm>
          <a:prstGeom prst="rect">
            <a:avLst/>
          </a:prstGeom>
          <a:solidFill>
            <a:schemeClr val="bg1"/>
          </a:solidFill>
        </p:spPr>
        <p:txBody>
          <a:bodyPr wrap="square" rtlCol="0">
            <a:spAutoFit/>
          </a:bodyPr>
          <a:lstStyle/>
          <a:p>
            <a:r>
              <a:rPr lang="en-NZ" b="1" dirty="0">
                <a:solidFill>
                  <a:srgbClr val="0467B8"/>
                </a:solidFill>
              </a:rPr>
              <a:t>Online exams:</a:t>
            </a:r>
          </a:p>
          <a:p>
            <a:r>
              <a:rPr lang="en-NZ" dirty="0">
                <a:solidFill>
                  <a:srgbClr val="0467B8"/>
                </a:solidFill>
              </a:rPr>
              <a:t>There may be restrictions about what papers you can have with you, or programmes you can have open. Check the requirements with your lecturer beforehand so you know what to expect. </a:t>
            </a:r>
          </a:p>
        </p:txBody>
      </p:sp>
    </p:spTree>
    <p:custDataLst>
      <p:tags r:id="rId1"/>
    </p:custDataLst>
    <p:extLst>
      <p:ext uri="{BB962C8B-B14F-4D97-AF65-F5344CB8AC3E}">
        <p14:creationId xmlns:p14="http://schemas.microsoft.com/office/powerpoint/2010/main" val="15207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arn(inVertical)">
                                      <p:cBhvr>
                                        <p:cTn id="21" dur="500"/>
                                        <p:tgtEl>
                                          <p:spTgt spid="2">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arn(inVertical)">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barn(inVertical)">
                                      <p:cBhvr>
                                        <p:cTn id="29" dur="500"/>
                                        <p:tgtEl>
                                          <p:spTgt spid="2">
                                            <p:txEl>
                                              <p:pRg st="8" end="8"/>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arn(inVertical)">
                                      <p:cBhvr>
                                        <p:cTn id="32" dur="500"/>
                                        <p:tgtEl>
                                          <p:spTgt spid="2">
                                            <p:txEl>
                                              <p:pRg st="10" end="1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barn(inVertical)">
                                      <p:cBhvr>
                                        <p:cTn id="35" dur="500"/>
                                        <p:tgtEl>
                                          <p:spTgt spid="2">
                                            <p:txEl>
                                              <p:pRg st="11" end="11"/>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barn(inVertical)">
                                      <p:cBhvr>
                                        <p:cTn id="38"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endParaRPr lang="en-US" sz="3800" dirty="0">
              <a:solidFill>
                <a:srgbClr val="004277"/>
              </a:solidFill>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24C799E9-3B32-4C7C-5306-F8A0B52A6966}"/>
              </a:ext>
            </a:extLst>
          </p:cNvPr>
          <p:cNvSpPr txBox="1">
            <a:spLocks/>
          </p:cNvSpPr>
          <p:nvPr/>
        </p:nvSpPr>
        <p:spPr>
          <a:xfrm>
            <a:off x="1363211" y="835040"/>
            <a:ext cx="8229600" cy="11430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r>
              <a:rPr lang="en-NZ" sz="7200" dirty="0">
                <a:solidFill>
                  <a:srgbClr val="E4A024"/>
                </a:solidFill>
                <a:latin typeface="Chiller" pitchFamily="82" charset="0"/>
              </a:rPr>
              <a:t>What if... </a:t>
            </a:r>
          </a:p>
        </p:txBody>
      </p:sp>
      <p:sp>
        <p:nvSpPr>
          <p:cNvPr id="3" name="Content Placeholder 2">
            <a:extLst>
              <a:ext uri="{FF2B5EF4-FFF2-40B4-BE49-F238E27FC236}">
                <a16:creationId xmlns:a16="http://schemas.microsoft.com/office/drawing/2014/main" id="{75D4E750-8CA9-7449-2EA2-1288038C4ADE}"/>
              </a:ext>
            </a:extLst>
          </p:cNvPr>
          <p:cNvSpPr txBox="1">
            <a:spLocks/>
          </p:cNvSpPr>
          <p:nvPr/>
        </p:nvSpPr>
        <p:spPr>
          <a:xfrm>
            <a:off x="457200" y="1969695"/>
            <a:ext cx="8229600" cy="47688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Z" dirty="0"/>
              <a:t>What if I go blank?</a:t>
            </a:r>
          </a:p>
          <a:p>
            <a:endParaRPr lang="en-NZ" dirty="0"/>
          </a:p>
          <a:p>
            <a:endParaRPr lang="en-NZ" dirty="0"/>
          </a:p>
          <a:p>
            <a:endParaRPr lang="en-NZ" dirty="0"/>
          </a:p>
          <a:p>
            <a:endParaRPr lang="en-NZ" dirty="0"/>
          </a:p>
          <a:p>
            <a:endParaRPr lang="en-NZ" dirty="0"/>
          </a:p>
          <a:p>
            <a:pPr algn="l"/>
            <a:r>
              <a:rPr lang="en-NZ" dirty="0"/>
              <a:t>What if I get writer’s cramp?</a:t>
            </a:r>
          </a:p>
          <a:p>
            <a:pPr algn="l"/>
            <a:endParaRPr lang="en-NZ" dirty="0"/>
          </a:p>
          <a:p>
            <a:endParaRPr lang="en-NZ" dirty="0"/>
          </a:p>
        </p:txBody>
      </p:sp>
      <p:sp>
        <p:nvSpPr>
          <p:cNvPr id="6" name="Rectangle 5">
            <a:extLst>
              <a:ext uri="{FF2B5EF4-FFF2-40B4-BE49-F238E27FC236}">
                <a16:creationId xmlns:a16="http://schemas.microsoft.com/office/drawing/2014/main" id="{18CC27EE-02FD-83F9-C919-6D05D94630CE}"/>
              </a:ext>
            </a:extLst>
          </p:cNvPr>
          <p:cNvSpPr/>
          <p:nvPr/>
        </p:nvSpPr>
        <p:spPr>
          <a:xfrm>
            <a:off x="370409" y="2457221"/>
            <a:ext cx="8143932" cy="1928826"/>
          </a:xfrm>
          <a:prstGeom prst="rect">
            <a:avLst/>
          </a:prstGeom>
          <a:noFill/>
          <a:ln>
            <a:solidFill>
              <a:srgbClr val="E4A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NZ" b="1" dirty="0">
                <a:solidFill>
                  <a:schemeClr val="bg1"/>
                </a:solidFill>
              </a:rPr>
              <a:t>Distract yourself</a:t>
            </a:r>
            <a:r>
              <a:rPr lang="en-NZ" dirty="0">
                <a:solidFill>
                  <a:schemeClr val="bg1"/>
                </a:solidFill>
              </a:rPr>
              <a:t>: take a sip of water, change position </a:t>
            </a:r>
          </a:p>
          <a:p>
            <a:pPr>
              <a:buNone/>
            </a:pPr>
            <a:r>
              <a:rPr lang="en-NZ" b="1" dirty="0">
                <a:solidFill>
                  <a:schemeClr val="bg1"/>
                </a:solidFill>
              </a:rPr>
              <a:t>Relax</a:t>
            </a:r>
            <a:r>
              <a:rPr lang="en-NZ" dirty="0">
                <a:solidFill>
                  <a:schemeClr val="bg1"/>
                </a:solidFill>
              </a:rPr>
              <a:t>: take some deep breaths</a:t>
            </a:r>
          </a:p>
          <a:p>
            <a:pPr>
              <a:buNone/>
            </a:pPr>
            <a:r>
              <a:rPr lang="en-NZ" b="1" dirty="0">
                <a:solidFill>
                  <a:schemeClr val="bg1"/>
                </a:solidFill>
              </a:rPr>
              <a:t>Free writing</a:t>
            </a:r>
            <a:r>
              <a:rPr lang="en-NZ" dirty="0">
                <a:solidFill>
                  <a:schemeClr val="bg1"/>
                </a:solidFill>
              </a:rPr>
              <a:t>: brainstorm ideas on a blank piece of paper</a:t>
            </a:r>
          </a:p>
          <a:p>
            <a:pPr>
              <a:buNone/>
            </a:pPr>
            <a:r>
              <a:rPr lang="en-NZ" b="1" dirty="0">
                <a:solidFill>
                  <a:schemeClr val="bg1"/>
                </a:solidFill>
              </a:rPr>
              <a:t>If these techniques don’t help, move on to the next question</a:t>
            </a:r>
          </a:p>
        </p:txBody>
      </p:sp>
      <p:sp>
        <p:nvSpPr>
          <p:cNvPr id="7" name="Rectangle 6">
            <a:extLst>
              <a:ext uri="{FF2B5EF4-FFF2-40B4-BE49-F238E27FC236}">
                <a16:creationId xmlns:a16="http://schemas.microsoft.com/office/drawing/2014/main" id="{4AC4D071-7DE0-3D34-CAAB-DB25B41F3350}"/>
              </a:ext>
            </a:extLst>
          </p:cNvPr>
          <p:cNvSpPr/>
          <p:nvPr/>
        </p:nvSpPr>
        <p:spPr>
          <a:xfrm>
            <a:off x="370409" y="5398719"/>
            <a:ext cx="8143932" cy="1428760"/>
          </a:xfrm>
          <a:prstGeom prst="rect">
            <a:avLst/>
          </a:prstGeom>
          <a:noFill/>
          <a:ln>
            <a:solidFill>
              <a:srgbClr val="E4A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NZ" dirty="0">
                <a:solidFill>
                  <a:schemeClr val="bg1"/>
                </a:solidFill>
              </a:rPr>
              <a:t>Practice writing / typing before the exam</a:t>
            </a:r>
          </a:p>
          <a:p>
            <a:pPr>
              <a:buNone/>
            </a:pPr>
            <a:r>
              <a:rPr lang="en-NZ" dirty="0">
                <a:solidFill>
                  <a:schemeClr val="bg1"/>
                </a:solidFill>
              </a:rPr>
              <a:t>Try gripping your pen loosely (or using a fatter pen)</a:t>
            </a:r>
          </a:p>
          <a:p>
            <a:pPr>
              <a:buNone/>
            </a:pPr>
            <a:r>
              <a:rPr lang="en-NZ" dirty="0">
                <a:solidFill>
                  <a:schemeClr val="bg1"/>
                </a:solidFill>
              </a:rPr>
              <a:t>Put your pen down / take your hands off the keyboard and flex your hands in between questions</a:t>
            </a:r>
          </a:p>
        </p:txBody>
      </p:sp>
    </p:spTree>
    <p:custDataLst>
      <p:tags r:id="rId1"/>
    </p:custDataLst>
    <p:extLst>
      <p:ext uri="{BB962C8B-B14F-4D97-AF65-F5344CB8AC3E}">
        <p14:creationId xmlns:p14="http://schemas.microsoft.com/office/powerpoint/2010/main" val="7559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Six steps to surviving the exam</a:t>
            </a:r>
          </a:p>
        </p:txBody>
      </p:sp>
      <p:graphicFrame>
        <p:nvGraphicFramePr>
          <p:cNvPr id="2" name="Table 1">
            <a:extLst>
              <a:ext uri="{FF2B5EF4-FFF2-40B4-BE49-F238E27FC236}">
                <a16:creationId xmlns:a16="http://schemas.microsoft.com/office/drawing/2014/main" id="{590B5BB0-A80A-2D86-16C1-7C56A9EA4868}"/>
              </a:ext>
            </a:extLst>
          </p:cNvPr>
          <p:cNvGraphicFramePr>
            <a:graphicFrameLocks noGrp="1"/>
          </p:cNvGraphicFramePr>
          <p:nvPr>
            <p:extLst>
              <p:ext uri="{D42A27DB-BD31-4B8C-83A1-F6EECF244321}">
                <p14:modId xmlns:p14="http://schemas.microsoft.com/office/powerpoint/2010/main" val="2348481220"/>
              </p:ext>
            </p:extLst>
          </p:nvPr>
        </p:nvGraphicFramePr>
        <p:xfrm>
          <a:off x="1571604" y="2343663"/>
          <a:ext cx="6096002" cy="1671870"/>
        </p:xfrm>
        <a:graphic>
          <a:graphicData uri="http://schemas.openxmlformats.org/drawingml/2006/table">
            <a:tbl>
              <a:tblPr firstRow="1" bandRow="1">
                <a:tableStyleId>{5C22544A-7EE6-4342-B048-85BDC9FD1C3A}</a:tableStyleId>
              </a:tblPr>
              <a:tblGrid>
                <a:gridCol w="1344516">
                  <a:extLst>
                    <a:ext uri="{9D8B030D-6E8A-4147-A177-3AD203B41FA5}">
                      <a16:colId xmlns:a16="http://schemas.microsoft.com/office/drawing/2014/main" val="20000"/>
                    </a:ext>
                  </a:extLst>
                </a:gridCol>
                <a:gridCol w="4751486">
                  <a:extLst>
                    <a:ext uri="{9D8B030D-6E8A-4147-A177-3AD203B41FA5}">
                      <a16:colId xmlns:a16="http://schemas.microsoft.com/office/drawing/2014/main" val="20001"/>
                    </a:ext>
                  </a:extLst>
                </a:gridCol>
              </a:tblGrid>
              <a:tr h="264840">
                <a:tc gridSpan="2">
                  <a:txBody>
                    <a:bodyPr/>
                    <a:lstStyle/>
                    <a:p>
                      <a:r>
                        <a:rPr lang="en-NZ" sz="1600" dirty="0"/>
                        <a:t>During the ten minute reading time</a:t>
                      </a:r>
                    </a:p>
                  </a:txBody>
                  <a:tcPr marL="78226" marR="78226" marT="41459" marB="41459"/>
                </a:tc>
                <a:tc hMerge="1">
                  <a:txBody>
                    <a:bodyPr/>
                    <a:lstStyle/>
                    <a:p>
                      <a:endParaRPr lang="en-NZ" dirty="0"/>
                    </a:p>
                  </a:txBody>
                  <a:tcPr/>
                </a:tc>
                <a:extLst>
                  <a:ext uri="{0D108BD9-81ED-4DB2-BD59-A6C34878D82A}">
                    <a16:rowId xmlns:a16="http://schemas.microsoft.com/office/drawing/2014/main" val="10000"/>
                  </a:ext>
                </a:extLst>
              </a:tr>
              <a:tr h="336278">
                <a:tc>
                  <a:txBody>
                    <a:bodyPr/>
                    <a:lstStyle/>
                    <a:p>
                      <a:r>
                        <a:rPr lang="en-NZ" sz="1600" dirty="0"/>
                        <a:t>Step 1:</a:t>
                      </a:r>
                    </a:p>
                  </a:txBody>
                  <a:tcPr marL="78226" marR="78226" marT="41459" marB="41459"/>
                </a:tc>
                <a:tc>
                  <a:txBody>
                    <a:bodyPr/>
                    <a:lstStyle/>
                    <a:p>
                      <a:r>
                        <a:rPr lang="en-NZ" sz="1600" dirty="0"/>
                        <a:t>Check the exam paper</a:t>
                      </a:r>
                    </a:p>
                  </a:txBody>
                  <a:tcPr marL="78226" marR="78226" marT="41459" marB="41459"/>
                </a:tc>
                <a:extLst>
                  <a:ext uri="{0D108BD9-81ED-4DB2-BD59-A6C34878D82A}">
                    <a16:rowId xmlns:a16="http://schemas.microsoft.com/office/drawing/2014/main" val="10001"/>
                  </a:ext>
                </a:extLst>
              </a:tr>
              <a:tr h="336278">
                <a:tc>
                  <a:txBody>
                    <a:bodyPr/>
                    <a:lstStyle/>
                    <a:p>
                      <a:r>
                        <a:rPr lang="en-NZ" sz="1600" dirty="0"/>
                        <a:t>Step</a:t>
                      </a:r>
                      <a:r>
                        <a:rPr lang="en-NZ" sz="1600" baseline="0" dirty="0"/>
                        <a:t> 2:</a:t>
                      </a:r>
                      <a:endParaRPr lang="en-NZ" sz="1600" dirty="0"/>
                    </a:p>
                  </a:txBody>
                  <a:tcPr marL="78226" marR="78226" marT="41459" marB="41459"/>
                </a:tc>
                <a:tc>
                  <a:txBody>
                    <a:bodyPr/>
                    <a:lstStyle/>
                    <a:p>
                      <a:r>
                        <a:rPr lang="en-NZ" sz="1600" dirty="0"/>
                        <a:t>Read and re-read the instructions</a:t>
                      </a:r>
                    </a:p>
                  </a:txBody>
                  <a:tcPr marL="78226" marR="78226" marT="41459" marB="41459"/>
                </a:tc>
                <a:extLst>
                  <a:ext uri="{0D108BD9-81ED-4DB2-BD59-A6C34878D82A}">
                    <a16:rowId xmlns:a16="http://schemas.microsoft.com/office/drawing/2014/main" val="10002"/>
                  </a:ext>
                </a:extLst>
              </a:tr>
              <a:tr h="336278">
                <a:tc>
                  <a:txBody>
                    <a:bodyPr/>
                    <a:lstStyle/>
                    <a:p>
                      <a:r>
                        <a:rPr lang="en-NZ" sz="1600" dirty="0"/>
                        <a:t>Step 3:</a:t>
                      </a:r>
                    </a:p>
                  </a:txBody>
                  <a:tcPr marL="78226" marR="78226" marT="41459" marB="41459"/>
                </a:tc>
                <a:tc>
                  <a:txBody>
                    <a:bodyPr/>
                    <a:lstStyle/>
                    <a:p>
                      <a:r>
                        <a:rPr lang="en-NZ" sz="1600" dirty="0"/>
                        <a:t>Allocate your time</a:t>
                      </a:r>
                    </a:p>
                  </a:txBody>
                  <a:tcPr marL="78226" marR="78226" marT="41459" marB="41459"/>
                </a:tc>
                <a:extLst>
                  <a:ext uri="{0D108BD9-81ED-4DB2-BD59-A6C34878D82A}">
                    <a16:rowId xmlns:a16="http://schemas.microsoft.com/office/drawing/2014/main" val="10003"/>
                  </a:ext>
                </a:extLst>
              </a:tr>
              <a:tr h="336278">
                <a:tc>
                  <a:txBody>
                    <a:bodyPr/>
                    <a:lstStyle/>
                    <a:p>
                      <a:r>
                        <a:rPr lang="en-NZ" sz="1600" dirty="0"/>
                        <a:t>Step 4: </a:t>
                      </a:r>
                    </a:p>
                  </a:txBody>
                  <a:tcPr marL="78226" marR="78226" marT="41459" marB="41459"/>
                </a:tc>
                <a:tc>
                  <a:txBody>
                    <a:bodyPr/>
                    <a:lstStyle/>
                    <a:p>
                      <a:r>
                        <a:rPr lang="en-NZ" sz="1600" dirty="0"/>
                        <a:t>Choose your question order</a:t>
                      </a:r>
                    </a:p>
                  </a:txBody>
                  <a:tcPr marL="78226" marR="78226" marT="41459" marB="41459"/>
                </a:tc>
                <a:extLst>
                  <a:ext uri="{0D108BD9-81ED-4DB2-BD59-A6C34878D82A}">
                    <a16:rowId xmlns:a16="http://schemas.microsoft.com/office/drawing/2014/main" val="10004"/>
                  </a:ext>
                </a:extLst>
              </a:tr>
            </a:tbl>
          </a:graphicData>
        </a:graphic>
      </p:graphicFrame>
      <p:graphicFrame>
        <p:nvGraphicFramePr>
          <p:cNvPr id="3" name="Table 2">
            <a:extLst>
              <a:ext uri="{FF2B5EF4-FFF2-40B4-BE49-F238E27FC236}">
                <a16:creationId xmlns:a16="http://schemas.microsoft.com/office/drawing/2014/main" id="{2B9C1BD6-298A-2303-A73E-E56CBDFF8E27}"/>
              </a:ext>
            </a:extLst>
          </p:cNvPr>
          <p:cNvGraphicFramePr>
            <a:graphicFrameLocks noGrp="1"/>
          </p:cNvGraphicFramePr>
          <p:nvPr>
            <p:extLst>
              <p:ext uri="{D42A27DB-BD31-4B8C-83A1-F6EECF244321}">
                <p14:modId xmlns:p14="http://schemas.microsoft.com/office/powerpoint/2010/main" val="1983473043"/>
              </p:ext>
            </p:extLst>
          </p:nvPr>
        </p:nvGraphicFramePr>
        <p:xfrm>
          <a:off x="1571604" y="4272489"/>
          <a:ext cx="6096002" cy="1008834"/>
        </p:xfrm>
        <a:graphic>
          <a:graphicData uri="http://schemas.openxmlformats.org/drawingml/2006/table">
            <a:tbl>
              <a:tblPr firstRow="1" bandRow="1">
                <a:tableStyleId>{5C22544A-7EE6-4342-B048-85BDC9FD1C3A}</a:tableStyleId>
              </a:tblPr>
              <a:tblGrid>
                <a:gridCol w="1344516">
                  <a:extLst>
                    <a:ext uri="{9D8B030D-6E8A-4147-A177-3AD203B41FA5}">
                      <a16:colId xmlns:a16="http://schemas.microsoft.com/office/drawing/2014/main" val="20000"/>
                    </a:ext>
                  </a:extLst>
                </a:gridCol>
                <a:gridCol w="4751486">
                  <a:extLst>
                    <a:ext uri="{9D8B030D-6E8A-4147-A177-3AD203B41FA5}">
                      <a16:colId xmlns:a16="http://schemas.microsoft.com/office/drawing/2014/main" val="20001"/>
                    </a:ext>
                  </a:extLst>
                </a:gridCol>
              </a:tblGrid>
              <a:tr h="336278">
                <a:tc gridSpan="2">
                  <a:txBody>
                    <a:bodyPr/>
                    <a:lstStyle/>
                    <a:p>
                      <a:r>
                        <a:rPr lang="en-NZ" sz="1600" dirty="0"/>
                        <a:t>At the start of the exam</a:t>
                      </a:r>
                    </a:p>
                  </a:txBody>
                  <a:tcPr marL="78226" marR="78226" marT="41459" marB="41459"/>
                </a:tc>
                <a:tc hMerge="1">
                  <a:txBody>
                    <a:bodyPr/>
                    <a:lstStyle/>
                    <a:p>
                      <a:endParaRPr lang="en-NZ" dirty="0"/>
                    </a:p>
                  </a:txBody>
                  <a:tcPr/>
                </a:tc>
                <a:extLst>
                  <a:ext uri="{0D108BD9-81ED-4DB2-BD59-A6C34878D82A}">
                    <a16:rowId xmlns:a16="http://schemas.microsoft.com/office/drawing/2014/main" val="10000"/>
                  </a:ext>
                </a:extLst>
              </a:tr>
              <a:tr h="336278">
                <a:tc>
                  <a:txBody>
                    <a:bodyPr/>
                    <a:lstStyle/>
                    <a:p>
                      <a:r>
                        <a:rPr lang="en-NZ" sz="1600" dirty="0"/>
                        <a:t>Step 5:</a:t>
                      </a:r>
                    </a:p>
                  </a:txBody>
                  <a:tcPr marL="78226" marR="78226" marT="41459" marB="41459"/>
                </a:tc>
                <a:tc>
                  <a:txBody>
                    <a:bodyPr/>
                    <a:lstStyle/>
                    <a:p>
                      <a:r>
                        <a:rPr lang="en-NZ" sz="1600" dirty="0"/>
                        <a:t>Memory dump</a:t>
                      </a:r>
                    </a:p>
                  </a:txBody>
                  <a:tcPr marL="78226" marR="78226" marT="41459" marB="41459"/>
                </a:tc>
                <a:extLst>
                  <a:ext uri="{0D108BD9-81ED-4DB2-BD59-A6C34878D82A}">
                    <a16:rowId xmlns:a16="http://schemas.microsoft.com/office/drawing/2014/main" val="10001"/>
                  </a:ext>
                </a:extLst>
              </a:tr>
              <a:tr h="336278">
                <a:tc>
                  <a:txBody>
                    <a:bodyPr/>
                    <a:lstStyle/>
                    <a:p>
                      <a:r>
                        <a:rPr lang="en-NZ" sz="1600" dirty="0"/>
                        <a:t>Step 6: </a:t>
                      </a:r>
                    </a:p>
                  </a:txBody>
                  <a:tcPr marL="78226" marR="78226" marT="41459" marB="41459"/>
                </a:tc>
                <a:tc>
                  <a:txBody>
                    <a:bodyPr/>
                    <a:lstStyle/>
                    <a:p>
                      <a:r>
                        <a:rPr lang="en-NZ" sz="1600" dirty="0"/>
                        <a:t>Start writing</a:t>
                      </a:r>
                    </a:p>
                  </a:txBody>
                  <a:tcPr marL="78226" marR="78226" marT="41459" marB="41459"/>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37110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During the 10 minute reading time</a:t>
            </a:r>
          </a:p>
        </p:txBody>
      </p:sp>
      <p:sp>
        <p:nvSpPr>
          <p:cNvPr id="2" name="TextBox 1">
            <a:extLst>
              <a:ext uri="{FF2B5EF4-FFF2-40B4-BE49-F238E27FC236}">
                <a16:creationId xmlns:a16="http://schemas.microsoft.com/office/drawing/2014/main" id="{3B045B9C-E12F-4E4C-9C48-79C996F9759F}"/>
              </a:ext>
            </a:extLst>
          </p:cNvPr>
          <p:cNvSpPr txBox="1"/>
          <p:nvPr/>
        </p:nvSpPr>
        <p:spPr>
          <a:xfrm>
            <a:off x="1043607" y="1916832"/>
            <a:ext cx="8159115" cy="4247317"/>
          </a:xfrm>
          <a:prstGeom prst="rect">
            <a:avLst/>
          </a:prstGeom>
          <a:noFill/>
        </p:spPr>
        <p:txBody>
          <a:bodyPr wrap="square" rtlCol="0">
            <a:spAutoFit/>
          </a:bodyPr>
          <a:lstStyle/>
          <a:p>
            <a:pPr marL="342900" indent="-342900">
              <a:buFont typeface="Arial" panose="020B0604020202020204" pitchFamily="34" charset="0"/>
              <a:buChar char="•"/>
            </a:pPr>
            <a:r>
              <a:rPr lang="en-NZ" sz="2800" dirty="0">
                <a:solidFill>
                  <a:schemeClr val="bg1"/>
                </a:solidFill>
              </a:rPr>
              <a:t>Check the exam paper</a:t>
            </a:r>
          </a:p>
          <a:p>
            <a:pPr marL="342900" indent="-342900">
              <a:buFont typeface="Arial" panose="020B0604020202020204" pitchFamily="34" charset="0"/>
              <a:buChar char="•"/>
            </a:pPr>
            <a:endParaRPr lang="en-NZ" sz="2800" dirty="0">
              <a:solidFill>
                <a:schemeClr val="bg1"/>
              </a:solidFill>
            </a:endParaRPr>
          </a:p>
          <a:p>
            <a:pPr marL="342900" indent="-342900">
              <a:buFont typeface="Arial" panose="020B0604020202020204" pitchFamily="34" charset="0"/>
              <a:buChar char="•"/>
            </a:pPr>
            <a:r>
              <a:rPr lang="en-NZ" sz="2800" dirty="0">
                <a:solidFill>
                  <a:schemeClr val="bg1"/>
                </a:solidFill>
              </a:rPr>
              <a:t>In-person exams: Are you in the right room? </a:t>
            </a:r>
          </a:p>
          <a:p>
            <a:pPr marL="342900" indent="-342900">
              <a:buFont typeface="Arial" panose="020B0604020202020204" pitchFamily="34" charset="0"/>
              <a:buChar char="•"/>
            </a:pPr>
            <a:r>
              <a:rPr lang="en-NZ" sz="2800" dirty="0">
                <a:solidFill>
                  <a:schemeClr val="bg1"/>
                </a:solidFill>
              </a:rPr>
              <a:t>Online exams: Did you use the right exam link?</a:t>
            </a:r>
          </a:p>
          <a:p>
            <a:pPr marL="342900" indent="-342900">
              <a:buFont typeface="Arial" panose="020B0604020202020204" pitchFamily="34" charset="0"/>
              <a:buChar char="•"/>
            </a:pPr>
            <a:endParaRPr lang="en-NZ" sz="2800" dirty="0">
              <a:solidFill>
                <a:schemeClr val="bg1"/>
              </a:solidFill>
            </a:endParaRPr>
          </a:p>
          <a:p>
            <a:pPr marL="342900" indent="-342900">
              <a:buFont typeface="Arial" panose="020B0604020202020204" pitchFamily="34" charset="0"/>
              <a:buChar char="•"/>
            </a:pPr>
            <a:r>
              <a:rPr lang="en-NZ" sz="2800" dirty="0">
                <a:solidFill>
                  <a:schemeClr val="bg1"/>
                </a:solidFill>
              </a:rPr>
              <a:t>Does your exam have all the pages it should have? </a:t>
            </a:r>
          </a:p>
          <a:p>
            <a:pPr marL="342900" indent="-342900">
              <a:buFont typeface="Arial" panose="020B0604020202020204" pitchFamily="34" charset="0"/>
              <a:buChar char="•"/>
            </a:pPr>
            <a:endParaRPr lang="en-NZ" sz="2800" dirty="0">
              <a:solidFill>
                <a:schemeClr val="bg1"/>
              </a:solidFill>
            </a:endParaRPr>
          </a:p>
          <a:p>
            <a:pPr marL="342900" indent="-342900">
              <a:buFont typeface="Arial" panose="020B0604020202020204" pitchFamily="34" charset="0"/>
              <a:buChar char="•"/>
            </a:pPr>
            <a:r>
              <a:rPr lang="en-NZ" sz="2800" dirty="0">
                <a:solidFill>
                  <a:schemeClr val="bg1"/>
                </a:solidFill>
              </a:rPr>
              <a:t>In-person exams: Can ask the invigilator for a blank piece of paper</a:t>
            </a:r>
          </a:p>
          <a:p>
            <a:endParaRPr lang="en-NZ" dirty="0">
              <a:solidFill>
                <a:schemeClr val="bg1"/>
              </a:solidFill>
            </a:endParaRPr>
          </a:p>
        </p:txBody>
      </p:sp>
    </p:spTree>
    <p:custDataLst>
      <p:tags r:id="rId1"/>
    </p:custDataLst>
    <p:extLst>
      <p:ext uri="{BB962C8B-B14F-4D97-AF65-F5344CB8AC3E}">
        <p14:creationId xmlns:p14="http://schemas.microsoft.com/office/powerpoint/2010/main" val="221943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During the 10 minute reading time</a:t>
            </a:r>
          </a:p>
        </p:txBody>
      </p:sp>
      <p:sp>
        <p:nvSpPr>
          <p:cNvPr id="3" name="TextBox 2">
            <a:extLst>
              <a:ext uri="{FF2B5EF4-FFF2-40B4-BE49-F238E27FC236}">
                <a16:creationId xmlns:a16="http://schemas.microsoft.com/office/drawing/2014/main" id="{45756A48-34D7-5B8B-F466-1B990DCC2C9A}"/>
              </a:ext>
            </a:extLst>
          </p:cNvPr>
          <p:cNvSpPr txBox="1"/>
          <p:nvPr/>
        </p:nvSpPr>
        <p:spPr>
          <a:xfrm>
            <a:off x="771936" y="2073096"/>
            <a:ext cx="9143999" cy="3662541"/>
          </a:xfrm>
          <a:prstGeom prst="rect">
            <a:avLst/>
          </a:prstGeom>
          <a:noFill/>
        </p:spPr>
        <p:txBody>
          <a:bodyPr wrap="square" rtlCol="0">
            <a:spAutoFit/>
          </a:bodyPr>
          <a:lstStyle/>
          <a:p>
            <a:pPr>
              <a:buNone/>
            </a:pPr>
            <a:r>
              <a:rPr lang="en-NZ" sz="3600" dirty="0">
                <a:solidFill>
                  <a:schemeClr val="bg1"/>
                </a:solidFill>
              </a:rPr>
              <a:t>Read the instructions</a:t>
            </a:r>
          </a:p>
          <a:p>
            <a:r>
              <a:rPr lang="en-NZ" sz="2800" dirty="0">
                <a:solidFill>
                  <a:schemeClr val="bg1"/>
                </a:solidFill>
              </a:rPr>
              <a:t>How many questions do you have to answer?</a:t>
            </a:r>
          </a:p>
          <a:p>
            <a:pPr lvl="1"/>
            <a:r>
              <a:rPr lang="en-NZ" sz="2800" dirty="0">
                <a:solidFill>
                  <a:schemeClr val="bg1"/>
                </a:solidFill>
              </a:rPr>
              <a:t>Are all sections compulsory, or do you get to choose from different options?</a:t>
            </a:r>
          </a:p>
          <a:p>
            <a:pPr lvl="1"/>
            <a:r>
              <a:rPr lang="en-NZ" sz="2800" dirty="0">
                <a:solidFill>
                  <a:schemeClr val="bg1"/>
                </a:solidFill>
              </a:rPr>
              <a:t>Check for words that indicate options (“</a:t>
            </a:r>
            <a:r>
              <a:rPr lang="en-NZ" sz="2800" b="1" dirty="0">
                <a:solidFill>
                  <a:schemeClr val="bg1"/>
                </a:solidFill>
              </a:rPr>
              <a:t>either”, choose two”</a:t>
            </a:r>
            <a:r>
              <a:rPr lang="en-NZ" sz="2800" dirty="0">
                <a:solidFill>
                  <a:schemeClr val="bg1"/>
                </a:solidFill>
              </a:rPr>
              <a:t>)</a:t>
            </a:r>
          </a:p>
          <a:p>
            <a:r>
              <a:rPr lang="en-NZ" sz="2800" dirty="0">
                <a:solidFill>
                  <a:schemeClr val="bg1"/>
                </a:solidFill>
              </a:rPr>
              <a:t>Check for other specific instructions (“all working 	calculations must be shown”, etc.)</a:t>
            </a:r>
          </a:p>
        </p:txBody>
      </p:sp>
    </p:spTree>
    <p:custDataLst>
      <p:tags r:id="rId1"/>
    </p:custDataLst>
    <p:extLst>
      <p:ext uri="{BB962C8B-B14F-4D97-AF65-F5344CB8AC3E}">
        <p14:creationId xmlns:p14="http://schemas.microsoft.com/office/powerpoint/2010/main" val="14050462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c379fb1-e443-490d-83c3-5a162dd70eeb" xsi:nil="true"/>
    <lcf76f155ced4ddcb4097134ff3c332f xmlns="7f35d26a-4140-43ec-9fda-33ed6b790edf">
      <Terms xmlns="http://schemas.microsoft.com/office/infopath/2007/PartnerControls"/>
    </lcf76f155ced4ddcb4097134ff3c332f>
    <Comment xmlns="7f35d26a-4140-43ec-9fda-33ed6b790ed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9" ma:contentTypeDescription="Create a new document." ma:contentTypeScope="" ma:versionID="d9a98868ae25143552c5ed434e408790">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a929b36bc227e66150e625bc68f92fed"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5747B8-62CD-40FD-B262-F733D33C76CB}">
  <ds:schemaRefs>
    <ds:schemaRef ds:uri="http://schemas.microsoft.com/office/2006/metadata/properties"/>
    <ds:schemaRef ds:uri="http://schemas.microsoft.com/office/infopath/2007/PartnerControls"/>
    <ds:schemaRef ds:uri="dc379fb1-e443-490d-83c3-5a162dd70eeb"/>
    <ds:schemaRef ds:uri="7f35d26a-4140-43ec-9fda-33ed6b790edf"/>
  </ds:schemaRefs>
</ds:datastoreItem>
</file>

<file path=customXml/itemProps2.xml><?xml version="1.0" encoding="utf-8"?>
<ds:datastoreItem xmlns:ds="http://schemas.openxmlformats.org/officeDocument/2006/customXml" ds:itemID="{61351841-707B-4A57-9989-6DB2C81990DF}">
  <ds:schemaRefs>
    <ds:schemaRef ds:uri="http://schemas.microsoft.com/sharepoint/v3/contenttype/forms"/>
  </ds:schemaRefs>
</ds:datastoreItem>
</file>

<file path=customXml/itemProps3.xml><?xml version="1.0" encoding="utf-8"?>
<ds:datastoreItem xmlns:ds="http://schemas.openxmlformats.org/officeDocument/2006/customXml" ds:itemID="{A137C622-342A-4EB5-8C2B-2E4FDE158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5d26a-4140-43ec-9fda-33ed6b790edf"/>
    <ds:schemaRef ds:uri="dc379fb1-e443-490d-83c3-5a162dd70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7759</TotalTime>
  <Words>2419</Words>
  <Application>Microsoft Office PowerPoint</Application>
  <PresentationFormat>Widescreen</PresentationFormat>
  <Paragraphs>268</Paragraphs>
  <Slides>32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Arial Nova</vt:lpstr>
      <vt:lpstr>Articulate Light</vt:lpstr>
      <vt:lpstr>C Univers 57 Condensed</vt:lpstr>
      <vt:lpstr>Calibri</vt:lpstr>
      <vt:lpstr>Calibri Light</vt:lpstr>
      <vt:lpstr>Chiller</vt:lpstr>
      <vt:lpstr>Courier New</vt:lpstr>
      <vt:lpstr>Verdana</vt:lpstr>
      <vt:lpstr>Wingdings</vt:lpstr>
      <vt:lpstr>Office Theme</vt:lpstr>
      <vt:lpstr>How to survive an exam</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Coughlan</dc:creator>
  <cp:lastModifiedBy>Julia Tanner</cp:lastModifiedBy>
  <cp:revision>30</cp:revision>
  <dcterms:created xsi:type="dcterms:W3CDTF">2023-11-14T21:06:43Z</dcterms:created>
  <dcterms:modified xsi:type="dcterms:W3CDTF">2024-02-29T00:24:37Z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 CONFIDENCE</vt:lpwstr>
  </property>
  <property fmtid="{D5CDD505-2E9C-101B-9397-08002B2CF9AE}" pid="4" name="MSIP_Label_bd9e4d68-54d0-40a5-8c9a-85a36c87352c_Enabled">
    <vt:lpwstr>true</vt:lpwstr>
  </property>
  <property fmtid="{D5CDD505-2E9C-101B-9397-08002B2CF9AE}" pid="5" name="MSIP_Label_bd9e4d68-54d0-40a5-8c9a-85a36c87352c_SetDate">
    <vt:lpwstr>2023-11-14T21:37:59Z</vt:lpwstr>
  </property>
  <property fmtid="{D5CDD505-2E9C-101B-9397-08002B2CF9AE}" pid="6" name="MSIP_Label_bd9e4d68-54d0-40a5-8c9a-85a36c87352c_Method">
    <vt:lpwstr>Privileged</vt:lpwstr>
  </property>
  <property fmtid="{D5CDD505-2E9C-101B-9397-08002B2CF9AE}" pid="7" name="MSIP_Label_bd9e4d68-54d0-40a5-8c9a-85a36c87352c_Name">
    <vt:lpwstr>Unclassified</vt:lpwstr>
  </property>
  <property fmtid="{D5CDD505-2E9C-101B-9397-08002B2CF9AE}" pid="8" name="MSIP_Label_bd9e4d68-54d0-40a5-8c9a-85a36c87352c_SiteId">
    <vt:lpwstr>388728e1-bbd0-4378-98dc-f8682e644300</vt:lpwstr>
  </property>
  <property fmtid="{D5CDD505-2E9C-101B-9397-08002B2CF9AE}" pid="9" name="MSIP_Label_bd9e4d68-54d0-40a5-8c9a-85a36c87352c_ActionId">
    <vt:lpwstr>2365dfa7-d213-4474-9d34-f8e889a84603</vt:lpwstr>
  </property>
  <property fmtid="{D5CDD505-2E9C-101B-9397-08002B2CF9AE}" pid="10" name="MSIP_Label_bd9e4d68-54d0-40a5-8c9a-85a36c87352c_ContentBits">
    <vt:lpwstr>0</vt:lpwstr>
  </property>
  <property fmtid="{D5CDD505-2E9C-101B-9397-08002B2CF9AE}" pid="11" name="ArticulateGUID">
    <vt:lpwstr>D2C2A958-FB34-4FF9-9670-33D1481336D5</vt:lpwstr>
  </property>
  <property fmtid="{D5CDD505-2E9C-101B-9397-08002B2CF9AE}" pid="12" name="ArticulatePath">
    <vt:lpwstr>CLS StudyUp template 2023</vt:lpwstr>
  </property>
  <property fmtid="{D5CDD505-2E9C-101B-9397-08002B2CF9AE}" pid="13" name="ContentTypeId">
    <vt:lpwstr>0x0101008C07AA112A82F64F9B26E027F0CF1D98</vt:lpwstr>
  </property>
  <property fmtid="{D5CDD505-2E9C-101B-9397-08002B2CF9AE}" pid="14" name="MediaServiceImageTags">
    <vt:lpwstr/>
  </property>
</Properties>
</file>