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xml" ContentType="application/xml"/>
  <Override PartName="/ppt/presentation.xml" ContentType="application/vnd.openxmlformats-officedocument.presentationml.presentation.mai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4.xml" ContentType="application/vnd.openxmlformats-officedocument.drawingml.diagramData+xml"/>
  <Override PartName="/ppt/diagrams/data5.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colors2.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drawing2.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rawing4.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35.xml" ContentType="application/vnd.openxmlformats-officedocument.presentationml.tags+xml"/>
  <Override PartName="/ppt/tags/tag31.xml" ContentType="application/vnd.openxmlformats-officedocument.presentationml.tags+xml"/>
  <Override PartName="/ppt/tags/tag20.xml" ContentType="application/vnd.openxmlformats-officedocument.presentationml.tags+xml"/>
  <Override PartName="/ppt/tags/tag12.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ppt/tags/tag22.xml" ContentType="application/vnd.openxmlformats-officedocument.presentationml.tags+xml"/>
  <Override PartName="/ppt/tags/tag18.xml" ContentType="application/vnd.openxmlformats-officedocument.presentationml.tags+xml"/>
  <Override PartName="/ppt/tags/tag21.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29.xml" ContentType="application/vnd.openxmlformats-officedocument.presentationml.tags+xml"/>
  <Override PartName="/ppt/tags/tag37.xml" ContentType="application/vnd.openxmlformats-officedocument.presentationml.tags+xml"/>
  <Override PartName="/ppt/tags/tag17.xml" ContentType="application/vnd.openxmlformats-officedocument.presentationml.tags+xml"/>
  <Override PartName="/ppt/tags/tag24.xml" ContentType="application/vnd.openxmlformats-officedocument.presentationml.tags+xml"/>
  <Override PartName="/docProps/app.xml" ContentType="application/vnd.openxmlformats-officedocument.extended-properties+xml"/>
  <Override PartName="/ppt/tags/tag19.xml" ContentType="application/vnd.openxmlformats-officedocument.presentationml.tags+xml"/>
  <Override PartName="/ppt/tags/tag25.xml" ContentType="application/vnd.openxmlformats-officedocument.presentationml.tags+xml"/>
  <Override PartName="/docProps/custom.xml" ContentType="application/vnd.openxmlformats-officedocument.custom-properties+xml"/>
  <Override PartName="/ppt/tags/tag26.xml" ContentType="application/vnd.openxmlformats-officedocument.presentationml.tags+xml"/>
  <Override PartName="/ppt/tags/tag30.xml" ContentType="application/vnd.openxmlformats-officedocument.presentationml.tags+xml"/>
  <Override PartName="/ppt/tags/tag27.xml" ContentType="application/vnd.openxmlformats-officedocument.presentationml.tags+xml"/>
  <Override PartName="/ppt/tags/tag23.xml" ContentType="application/vnd.openxmlformats-officedocument.presentationml.tags+xml"/>
  <Override PartName="/ppt/tags/tag28.xml" ContentType="application/vnd.openxmlformats-officedocument.presentationml.tags+xml"/>
  <Override PartName="/ppt/tags/tag3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39"/>
  </p:notesMasterIdLst>
  <p:sldIdLst>
    <p:sldId id="785" r:id="rId3"/>
    <p:sldId id="393" r:id="rId4"/>
    <p:sldId id="394" r:id="rId5"/>
    <p:sldId id="364" r:id="rId6"/>
    <p:sldId id="452" r:id="rId7"/>
    <p:sldId id="424" r:id="rId8"/>
    <p:sldId id="429" r:id="rId9"/>
    <p:sldId id="456" r:id="rId10"/>
    <p:sldId id="430" r:id="rId11"/>
    <p:sldId id="396" r:id="rId12"/>
    <p:sldId id="440" r:id="rId13"/>
    <p:sldId id="453" r:id="rId14"/>
    <p:sldId id="431" r:id="rId15"/>
    <p:sldId id="426" r:id="rId16"/>
    <p:sldId id="863" r:id="rId17"/>
    <p:sldId id="864" r:id="rId18"/>
    <p:sldId id="865" r:id="rId19"/>
    <p:sldId id="866" r:id="rId20"/>
    <p:sldId id="867" r:id="rId21"/>
    <p:sldId id="454" r:id="rId22"/>
    <p:sldId id="446" r:id="rId23"/>
    <p:sldId id="455" r:id="rId24"/>
    <p:sldId id="447" r:id="rId25"/>
    <p:sldId id="448" r:id="rId26"/>
    <p:sldId id="449" r:id="rId27"/>
    <p:sldId id="405" r:id="rId28"/>
    <p:sldId id="441" r:id="rId29"/>
    <p:sldId id="442" r:id="rId30"/>
    <p:sldId id="443" r:id="rId31"/>
    <p:sldId id="438" r:id="rId32"/>
    <p:sldId id="451" r:id="rId33"/>
    <p:sldId id="409" r:id="rId34"/>
    <p:sldId id="439" r:id="rId35"/>
    <p:sldId id="261" r:id="rId36"/>
    <p:sldId id="868" r:id="rId37"/>
    <p:sldId id="812"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024"/>
    <a:srgbClr val="0467B8"/>
    <a:srgbClr val="06498D"/>
    <a:srgbClr val="1845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45"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13.xml"/><Relationship Id="rId1" Type="http://schemas.openxmlformats.org/officeDocument/2006/relationships/slide" Target="../slides/slide6.xml"/></Relationships>
</file>

<file path=ppt/diagrams/_rels/data2.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13.xml"/><Relationship Id="rId1" Type="http://schemas.openxmlformats.org/officeDocument/2006/relationships/slide" Target="../slides/slide6.xml"/></Relationships>
</file>

<file path=ppt/diagrams/_rels/data3.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13.xml"/><Relationship Id="rId1" Type="http://schemas.openxmlformats.org/officeDocument/2006/relationships/slide" Target="../slides/slide6.xml"/></Relationships>
</file>

<file path=ppt/diagrams/_rels/data4.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13.xml"/><Relationship Id="rId1" Type="http://schemas.openxmlformats.org/officeDocument/2006/relationships/slide" Target="../slides/slide6.xml"/></Relationships>
</file>

<file path=ppt/diagrams/_rels/data5.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13.xml"/><Relationship Id="rId1"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77BF4-63A1-4C5E-A61F-008712D518E9}"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1C2B3B2D-67D1-49BC-8253-CE2AA7156F21}">
      <dgm:prSet phldrT="[Text]" custT="1"/>
      <dgm:spPr/>
      <dgm:t>
        <a:bodyPr/>
        <a:lstStyle/>
        <a:p>
          <a:r>
            <a:rPr lang="en-NZ" sz="2800" b="1" dirty="0">
              <a:latin typeface="+mn-lt"/>
              <a:cs typeface="C Univers 57 Condensed" pitchFamily="-28" charset="0"/>
            </a:rPr>
            <a:t>General oral presentation </a:t>
          </a:r>
          <a:r>
            <a:rPr lang="en-NZ" sz="2800" b="1" dirty="0">
              <a:solidFill>
                <a:schemeClr val="accent1"/>
              </a:solidFill>
              <a:latin typeface="+mn-lt"/>
              <a:cs typeface="C Univers 57 Condensed" pitchFamily="-28" charset="0"/>
            </a:rPr>
            <a:t>nerves</a:t>
          </a:r>
          <a:r>
            <a:rPr lang="en-NZ" sz="2800" b="1" dirty="0">
              <a:latin typeface="+mn-lt"/>
              <a:cs typeface="C Univers 57 Condensed" pitchFamily="-28" charset="0"/>
            </a:rPr>
            <a:t>!</a:t>
          </a:r>
          <a:endParaRPr lang="en-US" sz="28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37BB3D1-0583-4146-B054-C0C55B213ABA}" type="parTrans" cxnId="{9526B73A-553F-40D3-AB4B-BF00B014A1FE}">
      <dgm:prSet/>
      <dgm:spPr/>
      <dgm:t>
        <a:bodyPr/>
        <a:lstStyle/>
        <a:p>
          <a:endParaRPr lang="en-US"/>
        </a:p>
      </dgm:t>
    </dgm:pt>
    <dgm:pt modelId="{9305573C-DFB9-4781-8C08-21D4D9DA7B97}" type="sibTrans" cxnId="{9526B73A-553F-40D3-AB4B-BF00B014A1FE}">
      <dgm:prSet/>
      <dgm:spPr/>
      <dgm:t>
        <a:bodyPr/>
        <a:lstStyle/>
        <a:p>
          <a:endParaRPr lang="en-US"/>
        </a:p>
      </dgm:t>
    </dgm:pt>
    <dgm:pt modelId="{DC993ACD-01BC-47E7-B76C-BA2F1B2AF3F3}">
      <dgm:prSet phldrT="[Text]" custT="1"/>
      <dgm:spPr/>
      <dgm:t>
        <a:bodyPr/>
        <a:lstStyle/>
        <a:p>
          <a:pPr lvl="0" defTabSz="622300">
            <a:lnSpc>
              <a:spcPct val="90000"/>
            </a:lnSpc>
            <a:spcBef>
              <a:spcPct val="0"/>
            </a:spcBef>
            <a:spcAft>
              <a:spcPct val="35000"/>
            </a:spcAft>
          </a:pPr>
          <a:r>
            <a:rPr lang="en-NZ" sz="2800" b="1" dirty="0">
              <a:latin typeface="+mn-lt"/>
              <a:cs typeface="C Univers 57 Condensed" pitchFamily="-28" charset="0"/>
            </a:rPr>
            <a:t>Working out the format – the overall </a:t>
          </a:r>
          <a:r>
            <a:rPr lang="en-NZ" sz="2800" b="1" dirty="0">
              <a:solidFill>
                <a:srgbClr val="92D050"/>
              </a:solidFill>
              <a:latin typeface="+mn-lt"/>
              <a:cs typeface="C Univers 57 Condensed" pitchFamily="-28" charset="0"/>
            </a:rPr>
            <a:t>structure</a:t>
          </a:r>
          <a:r>
            <a:rPr lang="en-NZ" sz="2800" b="1" dirty="0">
              <a:latin typeface="+mn-lt"/>
              <a:cs typeface="C Univers 57 Condensed" pitchFamily="-28" charset="0"/>
            </a:rPr>
            <a:t> of this presentation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0B34EF6-FD25-4E93-975F-AF02F4707F7D}" type="parTrans" cxnId="{339C9ADB-BEB0-43A9-A5EE-5F4D6E0610FE}">
      <dgm:prSet/>
      <dgm:spPr/>
      <dgm:t>
        <a:bodyPr/>
        <a:lstStyle/>
        <a:p>
          <a:endParaRPr lang="en-US"/>
        </a:p>
      </dgm:t>
    </dgm:pt>
    <dgm:pt modelId="{1AFE9C66-C768-4379-A7B1-FD4A28AAE525}" type="sibTrans" cxnId="{339C9ADB-BEB0-43A9-A5EE-5F4D6E0610FE}">
      <dgm:prSet/>
      <dgm:spPr/>
      <dgm:t>
        <a:bodyPr/>
        <a:lstStyle/>
        <a:p>
          <a:endParaRPr lang="en-US"/>
        </a:p>
      </dgm:t>
    </dgm:pt>
    <dgm:pt modelId="{BB6A6F6C-CA39-4D95-9854-BD0492E30705}">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a:t>
          </a:r>
          <a:r>
            <a:rPr lang="en-NZ" sz="2800" b="1" dirty="0">
              <a:solidFill>
                <a:srgbClr val="92D050"/>
              </a:solidFill>
              <a:latin typeface="+mn-lt"/>
              <a:cs typeface="C Univers 57 Condensed" pitchFamily="-28" charset="0"/>
            </a:rPr>
            <a:t>what</a:t>
          </a:r>
          <a:r>
            <a:rPr lang="en-NZ" sz="2800" b="1" dirty="0">
              <a:latin typeface="+mn-lt"/>
              <a:cs typeface="C Univers 57 Condensed" pitchFamily="-28" charset="0"/>
            </a:rPr>
            <a:t> to say</a:t>
          </a:r>
        </a:p>
        <a:p>
          <a:endParaRPr lang="en-US" sz="2500"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17084166-09DD-40A8-8522-F371BD9F75E1}" type="parTrans" cxnId="{614F8263-604D-4A0D-8600-5E45C7EB160F}">
      <dgm:prSet/>
      <dgm:spPr/>
      <dgm:t>
        <a:bodyPr/>
        <a:lstStyle/>
        <a:p>
          <a:endParaRPr lang="en-US"/>
        </a:p>
      </dgm:t>
    </dgm:pt>
    <dgm:pt modelId="{B381AA00-3343-447D-8BE9-86F092456AC1}" type="sibTrans" cxnId="{614F8263-604D-4A0D-8600-5E45C7EB160F}">
      <dgm:prSet/>
      <dgm:spPr/>
      <dgm:t>
        <a:bodyPr/>
        <a:lstStyle/>
        <a:p>
          <a:endParaRPr lang="en-US"/>
        </a:p>
      </dgm:t>
    </dgm:pt>
    <dgm:pt modelId="{5B0199B1-97F6-476E-88E4-8754F8D6DEA2}">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to best present it </a:t>
          </a:r>
          <a:r>
            <a:rPr lang="en-NZ" sz="2800" b="1" dirty="0">
              <a:solidFill>
                <a:srgbClr val="92D050"/>
              </a:solidFill>
              <a:latin typeface="+mn-lt"/>
              <a:cs typeface="C Univers 57 Condensed" pitchFamily="-28" charset="0"/>
            </a:rPr>
            <a:t>visually</a:t>
          </a:r>
        </a:p>
        <a:p>
          <a:endParaRPr lang="en-US" sz="2500" dirty="0"/>
        </a:p>
      </dgm:t>
    </dgm:pt>
    <dgm:pt modelId="{28659E19-4EF7-4D5B-9797-FF176451ED03}" type="parTrans" cxnId="{5E974B83-46C1-4D05-ACFB-0EFA9BE980BF}">
      <dgm:prSet/>
      <dgm:spPr/>
      <dgm:t>
        <a:bodyPr/>
        <a:lstStyle/>
        <a:p>
          <a:endParaRPr lang="en-US"/>
        </a:p>
      </dgm:t>
    </dgm:pt>
    <dgm:pt modelId="{112AE16E-70E7-44E4-A8EE-EC3C941F1C57}" type="sibTrans" cxnId="{5E974B83-46C1-4D05-ACFB-0EFA9BE980BF}">
      <dgm:prSet/>
      <dgm:spPr/>
      <dgm:t>
        <a:bodyPr/>
        <a:lstStyle/>
        <a:p>
          <a:endParaRPr lang="en-US"/>
        </a:p>
      </dgm:t>
    </dgm:pt>
    <dgm:pt modelId="{4FD08F6F-B7B8-4CA3-AFFE-CC7B6494722B}">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best to </a:t>
          </a:r>
          <a:r>
            <a:rPr lang="en-NZ" sz="2800" b="1" dirty="0">
              <a:solidFill>
                <a:srgbClr val="92D050"/>
              </a:solidFill>
              <a:latin typeface="+mn-lt"/>
              <a:cs typeface="C Univers 57 Condensed" pitchFamily="-28" charset="0"/>
            </a:rPr>
            <a:t>deliver</a:t>
          </a:r>
          <a:r>
            <a:rPr lang="en-NZ" sz="2800" b="1" dirty="0">
              <a:latin typeface="+mn-lt"/>
              <a:cs typeface="C Univers 57 Condensed" pitchFamily="-28" charset="0"/>
            </a:rPr>
            <a:t>/present it</a:t>
          </a:r>
          <a:endParaRPr lang="en-US" sz="2800" dirty="0"/>
        </a:p>
        <a:p>
          <a:endParaRPr lang="en-US" sz="2500" dirty="0"/>
        </a:p>
      </dgm:t>
    </dgm:pt>
    <dgm:pt modelId="{2DE3C58B-84F3-4389-98CE-FE52FE4ECB92}" type="parTrans" cxnId="{9B73C049-C999-4DB5-85CB-67A9C5F1DB0F}">
      <dgm:prSet/>
      <dgm:spPr/>
      <dgm:t>
        <a:bodyPr/>
        <a:lstStyle/>
        <a:p>
          <a:endParaRPr lang="en-US"/>
        </a:p>
      </dgm:t>
    </dgm:pt>
    <dgm:pt modelId="{A1CB9671-1F79-4453-A5AF-7F93F5A1F861}" type="sibTrans" cxnId="{9B73C049-C999-4DB5-85CB-67A9C5F1DB0F}">
      <dgm:prSet/>
      <dgm:spPr/>
      <dgm:t>
        <a:bodyPr/>
        <a:lstStyle/>
        <a:p>
          <a:endParaRPr lang="en-US"/>
        </a:p>
      </dgm:t>
    </dgm:pt>
    <dgm:pt modelId="{63402474-D066-4670-994B-8524CBDDB16D}" type="pres">
      <dgm:prSet presAssocID="{FE077BF4-63A1-4C5E-A61F-008712D518E9}" presName="diagram" presStyleCnt="0">
        <dgm:presLayoutVars>
          <dgm:chMax val="1"/>
          <dgm:dir/>
          <dgm:animLvl val="ctr"/>
          <dgm:resizeHandles val="exact"/>
        </dgm:presLayoutVars>
      </dgm:prSet>
      <dgm:spPr/>
    </dgm:pt>
    <dgm:pt modelId="{A8CD0641-4CD9-4404-8BD0-9E84A5E62958}" type="pres">
      <dgm:prSet presAssocID="{FE077BF4-63A1-4C5E-A61F-008712D518E9}" presName="matrix" presStyleCnt="0"/>
      <dgm:spPr/>
    </dgm:pt>
    <dgm:pt modelId="{0580C3D2-5293-4680-8D7D-55AD4810062B}" type="pres">
      <dgm:prSet presAssocID="{FE077BF4-63A1-4C5E-A61F-008712D518E9}" presName="tile1" presStyleLbl="node1" presStyleIdx="0" presStyleCnt="4"/>
      <dgm:spPr/>
    </dgm:pt>
    <dgm:pt modelId="{C88E6458-B456-4A31-83D5-1F9DD5D1B5F2}" type="pres">
      <dgm:prSet presAssocID="{FE077BF4-63A1-4C5E-A61F-008712D518E9}" presName="tile1text" presStyleLbl="node1" presStyleIdx="0" presStyleCnt="4">
        <dgm:presLayoutVars>
          <dgm:chMax val="0"/>
          <dgm:chPref val="0"/>
          <dgm:bulletEnabled val="1"/>
        </dgm:presLayoutVars>
      </dgm:prSet>
      <dgm:spPr/>
    </dgm:pt>
    <dgm:pt modelId="{04382DDB-8EFF-499E-A542-3D88FA643FCA}" type="pres">
      <dgm:prSet presAssocID="{FE077BF4-63A1-4C5E-A61F-008712D518E9}" presName="tile2" presStyleLbl="node1" presStyleIdx="1" presStyleCnt="4"/>
      <dgm:spPr/>
    </dgm:pt>
    <dgm:pt modelId="{73DD921B-33F5-455C-8CA9-F45CD1252365}" type="pres">
      <dgm:prSet presAssocID="{FE077BF4-63A1-4C5E-A61F-008712D518E9}" presName="tile2text" presStyleLbl="node1" presStyleIdx="1" presStyleCnt="4">
        <dgm:presLayoutVars>
          <dgm:chMax val="0"/>
          <dgm:chPref val="0"/>
          <dgm:bulletEnabled val="1"/>
        </dgm:presLayoutVars>
      </dgm:prSet>
      <dgm:spPr/>
    </dgm:pt>
    <dgm:pt modelId="{374BDCAD-8133-4612-A5A0-72AC1223C8FC}" type="pres">
      <dgm:prSet presAssocID="{FE077BF4-63A1-4C5E-A61F-008712D518E9}" presName="tile3" presStyleLbl="node1" presStyleIdx="2" presStyleCnt="4"/>
      <dgm:spPr/>
    </dgm:pt>
    <dgm:pt modelId="{CEC57E33-54D6-4367-AF8F-B608E36836BF}" type="pres">
      <dgm:prSet presAssocID="{FE077BF4-63A1-4C5E-A61F-008712D518E9}" presName="tile3text" presStyleLbl="node1" presStyleIdx="2" presStyleCnt="4">
        <dgm:presLayoutVars>
          <dgm:chMax val="0"/>
          <dgm:chPref val="0"/>
          <dgm:bulletEnabled val="1"/>
        </dgm:presLayoutVars>
      </dgm:prSet>
      <dgm:spPr/>
    </dgm:pt>
    <dgm:pt modelId="{F68AC5AD-D860-4DA0-A404-6134A8AF30C4}" type="pres">
      <dgm:prSet presAssocID="{FE077BF4-63A1-4C5E-A61F-008712D518E9}" presName="tile4" presStyleLbl="node1" presStyleIdx="3" presStyleCnt="4"/>
      <dgm:spPr/>
    </dgm:pt>
    <dgm:pt modelId="{644A985D-2AD8-4F87-BC96-C7A80A2DADC4}" type="pres">
      <dgm:prSet presAssocID="{FE077BF4-63A1-4C5E-A61F-008712D518E9}" presName="tile4text" presStyleLbl="node1" presStyleIdx="3" presStyleCnt="4">
        <dgm:presLayoutVars>
          <dgm:chMax val="0"/>
          <dgm:chPref val="0"/>
          <dgm:bulletEnabled val="1"/>
        </dgm:presLayoutVars>
      </dgm:prSet>
      <dgm:spPr/>
    </dgm:pt>
    <dgm:pt modelId="{B7E1E877-FBD2-4820-9D85-9D942232ADDD}" type="pres">
      <dgm:prSet presAssocID="{FE077BF4-63A1-4C5E-A61F-008712D518E9}" presName="centerTile" presStyleLbl="fgShp" presStyleIdx="0" presStyleCnt="1">
        <dgm:presLayoutVars>
          <dgm:chMax val="0"/>
          <dgm:chPref val="0"/>
        </dgm:presLayoutVars>
      </dgm:prSet>
      <dgm:spPr/>
    </dgm:pt>
  </dgm:ptLst>
  <dgm:cxnLst>
    <dgm:cxn modelId="{1B3ADB16-2F0D-41CD-82F0-6EC2C39F0A29}" type="presOf" srcId="{DC993ACD-01BC-47E7-B76C-BA2F1B2AF3F3}" destId="{C88E6458-B456-4A31-83D5-1F9DD5D1B5F2}" srcOrd="1" destOrd="0" presId="urn:microsoft.com/office/officeart/2005/8/layout/matrix1"/>
    <dgm:cxn modelId="{9526B73A-553F-40D3-AB4B-BF00B014A1FE}" srcId="{FE077BF4-63A1-4C5E-A61F-008712D518E9}" destId="{1C2B3B2D-67D1-49BC-8253-CE2AA7156F21}" srcOrd="0" destOrd="0" parTransId="{037BB3D1-0583-4146-B054-C0C55B213ABA}" sibTransId="{9305573C-DFB9-4781-8C08-21D4D9DA7B97}"/>
    <dgm:cxn modelId="{6FA7013D-48A7-40E6-81EB-EBD6EA989C3B}" type="presOf" srcId="{4FD08F6F-B7B8-4CA3-AFFE-CC7B6494722B}" destId="{644A985D-2AD8-4F87-BC96-C7A80A2DADC4}" srcOrd="1" destOrd="0" presId="urn:microsoft.com/office/officeart/2005/8/layout/matrix1"/>
    <dgm:cxn modelId="{922C1942-BB7A-459C-A58E-AC13B7786A38}" type="presOf" srcId="{5B0199B1-97F6-476E-88E4-8754F8D6DEA2}" destId="{CEC57E33-54D6-4367-AF8F-B608E36836BF}" srcOrd="1" destOrd="0" presId="urn:microsoft.com/office/officeart/2005/8/layout/matrix1"/>
    <dgm:cxn modelId="{614F8263-604D-4A0D-8600-5E45C7EB160F}" srcId="{1C2B3B2D-67D1-49BC-8253-CE2AA7156F21}" destId="{BB6A6F6C-CA39-4D95-9854-BD0492E30705}" srcOrd="1" destOrd="0" parTransId="{17084166-09DD-40A8-8522-F371BD9F75E1}" sibTransId="{B381AA00-3343-447D-8BE9-86F092456AC1}"/>
    <dgm:cxn modelId="{9B73C049-C999-4DB5-85CB-67A9C5F1DB0F}" srcId="{1C2B3B2D-67D1-49BC-8253-CE2AA7156F21}" destId="{4FD08F6F-B7B8-4CA3-AFFE-CC7B6494722B}" srcOrd="3" destOrd="0" parTransId="{2DE3C58B-84F3-4389-98CE-FE52FE4ECB92}" sibTransId="{A1CB9671-1F79-4453-A5AF-7F93F5A1F861}"/>
    <dgm:cxn modelId="{B1D3C66D-A9E7-4A95-B568-D0A2F268FE65}" type="presOf" srcId="{5B0199B1-97F6-476E-88E4-8754F8D6DEA2}" destId="{374BDCAD-8133-4612-A5A0-72AC1223C8FC}" srcOrd="0" destOrd="0" presId="urn:microsoft.com/office/officeart/2005/8/layout/matrix1"/>
    <dgm:cxn modelId="{5E974B83-46C1-4D05-ACFB-0EFA9BE980BF}" srcId="{1C2B3B2D-67D1-49BC-8253-CE2AA7156F21}" destId="{5B0199B1-97F6-476E-88E4-8754F8D6DEA2}" srcOrd="2" destOrd="0" parTransId="{28659E19-4EF7-4D5B-9797-FF176451ED03}" sibTransId="{112AE16E-70E7-44E4-A8EE-EC3C941F1C57}"/>
    <dgm:cxn modelId="{EC00DF87-8238-4900-9341-494BF4573F95}" type="presOf" srcId="{FE077BF4-63A1-4C5E-A61F-008712D518E9}" destId="{63402474-D066-4670-994B-8524CBDDB16D}" srcOrd="0" destOrd="0" presId="urn:microsoft.com/office/officeart/2005/8/layout/matrix1"/>
    <dgm:cxn modelId="{C7B1A496-61EB-4025-B016-1F8D7D430A66}" type="presOf" srcId="{1C2B3B2D-67D1-49BC-8253-CE2AA7156F21}" destId="{B7E1E877-FBD2-4820-9D85-9D942232ADDD}" srcOrd="0" destOrd="0" presId="urn:microsoft.com/office/officeart/2005/8/layout/matrix1"/>
    <dgm:cxn modelId="{183D3A9D-4D77-4B28-8486-55B17FB63977}" type="presOf" srcId="{DC993ACD-01BC-47E7-B76C-BA2F1B2AF3F3}" destId="{0580C3D2-5293-4680-8D7D-55AD4810062B}" srcOrd="0" destOrd="0" presId="urn:microsoft.com/office/officeart/2005/8/layout/matrix1"/>
    <dgm:cxn modelId="{339C9ADB-BEB0-43A9-A5EE-5F4D6E0610FE}" srcId="{1C2B3B2D-67D1-49BC-8253-CE2AA7156F21}" destId="{DC993ACD-01BC-47E7-B76C-BA2F1B2AF3F3}" srcOrd="0" destOrd="0" parTransId="{F0B34EF6-FD25-4E93-975F-AF02F4707F7D}" sibTransId="{1AFE9C66-C768-4379-A7B1-FD4A28AAE525}"/>
    <dgm:cxn modelId="{EE21F0DC-3F1E-4B19-A0CE-ABC56A313DA4}" type="presOf" srcId="{BB6A6F6C-CA39-4D95-9854-BD0492E30705}" destId="{04382DDB-8EFF-499E-A542-3D88FA643FCA}" srcOrd="0" destOrd="0" presId="urn:microsoft.com/office/officeart/2005/8/layout/matrix1"/>
    <dgm:cxn modelId="{987BB2DD-C49A-408F-B0B1-4DDAE2286B28}" type="presOf" srcId="{BB6A6F6C-CA39-4D95-9854-BD0492E30705}" destId="{73DD921B-33F5-455C-8CA9-F45CD1252365}" srcOrd="1" destOrd="0" presId="urn:microsoft.com/office/officeart/2005/8/layout/matrix1"/>
    <dgm:cxn modelId="{7AB07AFD-5B87-4C0F-8EED-4BAB703C797F}" type="presOf" srcId="{4FD08F6F-B7B8-4CA3-AFFE-CC7B6494722B}" destId="{F68AC5AD-D860-4DA0-A404-6134A8AF30C4}" srcOrd="0" destOrd="0" presId="urn:microsoft.com/office/officeart/2005/8/layout/matrix1"/>
    <dgm:cxn modelId="{9D0A7514-DB16-4C83-9229-E9C8374DCE63}" type="presParOf" srcId="{63402474-D066-4670-994B-8524CBDDB16D}" destId="{A8CD0641-4CD9-4404-8BD0-9E84A5E62958}" srcOrd="0" destOrd="0" presId="urn:microsoft.com/office/officeart/2005/8/layout/matrix1"/>
    <dgm:cxn modelId="{6ADA996B-EA6D-40CA-8F9E-9A76B2AD0D87}" type="presParOf" srcId="{A8CD0641-4CD9-4404-8BD0-9E84A5E62958}" destId="{0580C3D2-5293-4680-8D7D-55AD4810062B}" srcOrd="0" destOrd="0" presId="urn:microsoft.com/office/officeart/2005/8/layout/matrix1"/>
    <dgm:cxn modelId="{D1D2B9F9-FA57-494A-A8CC-AC696CAD995A}" type="presParOf" srcId="{A8CD0641-4CD9-4404-8BD0-9E84A5E62958}" destId="{C88E6458-B456-4A31-83D5-1F9DD5D1B5F2}" srcOrd="1" destOrd="0" presId="urn:microsoft.com/office/officeart/2005/8/layout/matrix1"/>
    <dgm:cxn modelId="{CAAD54E2-13B4-46F3-B4B6-22DD610E8247}" type="presParOf" srcId="{A8CD0641-4CD9-4404-8BD0-9E84A5E62958}" destId="{04382DDB-8EFF-499E-A542-3D88FA643FCA}" srcOrd="2" destOrd="0" presId="urn:microsoft.com/office/officeart/2005/8/layout/matrix1"/>
    <dgm:cxn modelId="{F5920FED-B2B8-4948-B4BF-9FD33D772C44}" type="presParOf" srcId="{A8CD0641-4CD9-4404-8BD0-9E84A5E62958}" destId="{73DD921B-33F5-455C-8CA9-F45CD1252365}" srcOrd="3" destOrd="0" presId="urn:microsoft.com/office/officeart/2005/8/layout/matrix1"/>
    <dgm:cxn modelId="{1065E7E2-0FFF-4B75-85E1-486556663E40}" type="presParOf" srcId="{A8CD0641-4CD9-4404-8BD0-9E84A5E62958}" destId="{374BDCAD-8133-4612-A5A0-72AC1223C8FC}" srcOrd="4" destOrd="0" presId="urn:microsoft.com/office/officeart/2005/8/layout/matrix1"/>
    <dgm:cxn modelId="{DECA157B-C6FD-4060-A77A-A06087280584}" type="presParOf" srcId="{A8CD0641-4CD9-4404-8BD0-9E84A5E62958}" destId="{CEC57E33-54D6-4367-AF8F-B608E36836BF}" srcOrd="5" destOrd="0" presId="urn:microsoft.com/office/officeart/2005/8/layout/matrix1"/>
    <dgm:cxn modelId="{1957F158-BDF5-4FD9-9201-1095D7FC4F8E}" type="presParOf" srcId="{A8CD0641-4CD9-4404-8BD0-9E84A5E62958}" destId="{F68AC5AD-D860-4DA0-A404-6134A8AF30C4}" srcOrd="6" destOrd="0" presId="urn:microsoft.com/office/officeart/2005/8/layout/matrix1"/>
    <dgm:cxn modelId="{1470D0EA-2EFF-47D5-8728-CB8E44D20FB0}" type="presParOf" srcId="{A8CD0641-4CD9-4404-8BD0-9E84A5E62958}" destId="{644A985D-2AD8-4F87-BC96-C7A80A2DADC4}" srcOrd="7" destOrd="0" presId="urn:microsoft.com/office/officeart/2005/8/layout/matrix1"/>
    <dgm:cxn modelId="{B9AA6929-A55A-4FAF-AE7B-ED3DE68F9F29}" type="presParOf" srcId="{63402474-D066-4670-994B-8524CBDDB16D}" destId="{B7E1E877-FBD2-4820-9D85-9D942232ADDD}"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077BF4-63A1-4C5E-A61F-008712D518E9}"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1C2B3B2D-67D1-49BC-8253-CE2AA7156F21}">
      <dgm:prSet phldrT="[Text]" custT="1"/>
      <dgm:spPr/>
      <dgm:t>
        <a:bodyPr/>
        <a:lstStyle/>
        <a:p>
          <a:r>
            <a:rPr lang="en-NZ" sz="2800" b="1" dirty="0">
              <a:latin typeface="+mn-lt"/>
              <a:cs typeface="C Univers 57 Condensed" pitchFamily="-28" charset="0"/>
            </a:rPr>
            <a:t>General oral presentation </a:t>
          </a:r>
          <a:r>
            <a:rPr lang="en-NZ" sz="2800" b="1" dirty="0">
              <a:solidFill>
                <a:schemeClr val="accent1"/>
              </a:solidFill>
              <a:latin typeface="+mn-lt"/>
              <a:cs typeface="C Univers 57 Condensed" pitchFamily="-28" charset="0"/>
            </a:rPr>
            <a:t>nerves</a:t>
          </a:r>
          <a:r>
            <a:rPr lang="en-NZ" sz="2800" b="1" dirty="0">
              <a:latin typeface="+mn-lt"/>
              <a:cs typeface="C Univers 57 Condensed" pitchFamily="-28" charset="0"/>
            </a:rPr>
            <a:t>!</a:t>
          </a:r>
          <a:endParaRPr lang="en-US" sz="28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37BB3D1-0583-4146-B054-C0C55B213ABA}" type="parTrans" cxnId="{9526B73A-553F-40D3-AB4B-BF00B014A1FE}">
      <dgm:prSet/>
      <dgm:spPr/>
      <dgm:t>
        <a:bodyPr/>
        <a:lstStyle/>
        <a:p>
          <a:endParaRPr lang="en-US"/>
        </a:p>
      </dgm:t>
    </dgm:pt>
    <dgm:pt modelId="{9305573C-DFB9-4781-8C08-21D4D9DA7B97}" type="sibTrans" cxnId="{9526B73A-553F-40D3-AB4B-BF00B014A1FE}">
      <dgm:prSet/>
      <dgm:spPr/>
      <dgm:t>
        <a:bodyPr/>
        <a:lstStyle/>
        <a:p>
          <a:endParaRPr lang="en-US"/>
        </a:p>
      </dgm:t>
    </dgm:pt>
    <dgm:pt modelId="{DC993ACD-01BC-47E7-B76C-BA2F1B2AF3F3}">
      <dgm:prSet phldrT="[Text]" custT="1"/>
      <dgm:spPr/>
      <dgm:t>
        <a:bodyPr/>
        <a:lstStyle/>
        <a:p>
          <a:pPr lvl="0" defTabSz="622300">
            <a:lnSpc>
              <a:spcPct val="90000"/>
            </a:lnSpc>
            <a:spcBef>
              <a:spcPct val="0"/>
            </a:spcBef>
            <a:spcAft>
              <a:spcPct val="35000"/>
            </a:spcAft>
          </a:pPr>
          <a:r>
            <a:rPr lang="en-NZ" sz="2800" b="1" dirty="0">
              <a:latin typeface="+mn-lt"/>
              <a:cs typeface="C Univers 57 Condensed" pitchFamily="-28" charset="0"/>
            </a:rPr>
            <a:t>Working out the format – the overall </a:t>
          </a:r>
          <a:r>
            <a:rPr lang="en-NZ" sz="2800" b="1" dirty="0">
              <a:solidFill>
                <a:srgbClr val="92D050"/>
              </a:solidFill>
              <a:latin typeface="+mn-lt"/>
              <a:cs typeface="C Univers 57 Condensed" pitchFamily="-28" charset="0"/>
            </a:rPr>
            <a:t>structure</a:t>
          </a:r>
          <a:r>
            <a:rPr lang="en-NZ" sz="2800" b="1" dirty="0">
              <a:latin typeface="+mn-lt"/>
              <a:cs typeface="C Univers 57 Condensed" pitchFamily="-28" charset="0"/>
            </a:rPr>
            <a:t> of this presentation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0B34EF6-FD25-4E93-975F-AF02F4707F7D}" type="parTrans" cxnId="{339C9ADB-BEB0-43A9-A5EE-5F4D6E0610FE}">
      <dgm:prSet/>
      <dgm:spPr/>
      <dgm:t>
        <a:bodyPr/>
        <a:lstStyle/>
        <a:p>
          <a:endParaRPr lang="en-US"/>
        </a:p>
      </dgm:t>
    </dgm:pt>
    <dgm:pt modelId="{1AFE9C66-C768-4379-A7B1-FD4A28AAE525}" type="sibTrans" cxnId="{339C9ADB-BEB0-43A9-A5EE-5F4D6E0610FE}">
      <dgm:prSet/>
      <dgm:spPr/>
      <dgm:t>
        <a:bodyPr/>
        <a:lstStyle/>
        <a:p>
          <a:endParaRPr lang="en-US"/>
        </a:p>
      </dgm:t>
    </dgm:pt>
    <dgm:pt modelId="{BB6A6F6C-CA39-4D95-9854-BD0492E30705}">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a:t>
          </a:r>
          <a:r>
            <a:rPr lang="en-NZ" sz="2800" b="1" dirty="0">
              <a:solidFill>
                <a:srgbClr val="92D050"/>
              </a:solidFill>
              <a:latin typeface="+mn-lt"/>
              <a:cs typeface="C Univers 57 Condensed" pitchFamily="-28" charset="0"/>
            </a:rPr>
            <a:t>what</a:t>
          </a:r>
          <a:r>
            <a:rPr lang="en-NZ" sz="2800" b="1" dirty="0">
              <a:latin typeface="+mn-lt"/>
              <a:cs typeface="C Univers 57 Condensed" pitchFamily="-28" charset="0"/>
            </a:rPr>
            <a:t> to say</a:t>
          </a:r>
        </a:p>
        <a:p>
          <a:endParaRPr lang="en-US" sz="2500"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17084166-09DD-40A8-8522-F371BD9F75E1}" type="parTrans" cxnId="{614F8263-604D-4A0D-8600-5E45C7EB160F}">
      <dgm:prSet/>
      <dgm:spPr/>
      <dgm:t>
        <a:bodyPr/>
        <a:lstStyle/>
        <a:p>
          <a:endParaRPr lang="en-US"/>
        </a:p>
      </dgm:t>
    </dgm:pt>
    <dgm:pt modelId="{B381AA00-3343-447D-8BE9-86F092456AC1}" type="sibTrans" cxnId="{614F8263-604D-4A0D-8600-5E45C7EB160F}">
      <dgm:prSet/>
      <dgm:spPr/>
      <dgm:t>
        <a:bodyPr/>
        <a:lstStyle/>
        <a:p>
          <a:endParaRPr lang="en-US"/>
        </a:p>
      </dgm:t>
    </dgm:pt>
    <dgm:pt modelId="{5B0199B1-97F6-476E-88E4-8754F8D6DEA2}">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to best present it </a:t>
          </a:r>
          <a:r>
            <a:rPr lang="en-NZ" sz="2800" b="1" dirty="0">
              <a:solidFill>
                <a:srgbClr val="92D050"/>
              </a:solidFill>
              <a:latin typeface="+mn-lt"/>
              <a:cs typeface="C Univers 57 Condensed" pitchFamily="-28" charset="0"/>
            </a:rPr>
            <a:t>visually</a:t>
          </a:r>
        </a:p>
        <a:p>
          <a:endParaRPr lang="en-US" sz="2500" dirty="0"/>
        </a:p>
      </dgm:t>
    </dgm:pt>
    <dgm:pt modelId="{28659E19-4EF7-4D5B-9797-FF176451ED03}" type="parTrans" cxnId="{5E974B83-46C1-4D05-ACFB-0EFA9BE980BF}">
      <dgm:prSet/>
      <dgm:spPr/>
      <dgm:t>
        <a:bodyPr/>
        <a:lstStyle/>
        <a:p>
          <a:endParaRPr lang="en-US"/>
        </a:p>
      </dgm:t>
    </dgm:pt>
    <dgm:pt modelId="{112AE16E-70E7-44E4-A8EE-EC3C941F1C57}" type="sibTrans" cxnId="{5E974B83-46C1-4D05-ACFB-0EFA9BE980BF}">
      <dgm:prSet/>
      <dgm:spPr/>
      <dgm:t>
        <a:bodyPr/>
        <a:lstStyle/>
        <a:p>
          <a:endParaRPr lang="en-US"/>
        </a:p>
      </dgm:t>
    </dgm:pt>
    <dgm:pt modelId="{4FD08F6F-B7B8-4CA3-AFFE-CC7B6494722B}">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best to </a:t>
          </a:r>
          <a:r>
            <a:rPr lang="en-NZ" sz="2800" b="1" dirty="0">
              <a:solidFill>
                <a:srgbClr val="92D050"/>
              </a:solidFill>
              <a:latin typeface="+mn-lt"/>
              <a:cs typeface="C Univers 57 Condensed" pitchFamily="-28" charset="0"/>
            </a:rPr>
            <a:t>deliver</a:t>
          </a:r>
          <a:r>
            <a:rPr lang="en-NZ" sz="2800" b="1" dirty="0">
              <a:latin typeface="+mn-lt"/>
              <a:cs typeface="C Univers 57 Condensed" pitchFamily="-28" charset="0"/>
            </a:rPr>
            <a:t>/present it</a:t>
          </a:r>
          <a:endParaRPr lang="en-US" sz="2800" dirty="0"/>
        </a:p>
        <a:p>
          <a:endParaRPr lang="en-US" sz="2500" dirty="0"/>
        </a:p>
      </dgm:t>
    </dgm:pt>
    <dgm:pt modelId="{2DE3C58B-84F3-4389-98CE-FE52FE4ECB92}" type="parTrans" cxnId="{9B73C049-C999-4DB5-85CB-67A9C5F1DB0F}">
      <dgm:prSet/>
      <dgm:spPr/>
      <dgm:t>
        <a:bodyPr/>
        <a:lstStyle/>
        <a:p>
          <a:endParaRPr lang="en-US"/>
        </a:p>
      </dgm:t>
    </dgm:pt>
    <dgm:pt modelId="{A1CB9671-1F79-4453-A5AF-7F93F5A1F861}" type="sibTrans" cxnId="{9B73C049-C999-4DB5-85CB-67A9C5F1DB0F}">
      <dgm:prSet/>
      <dgm:spPr/>
      <dgm:t>
        <a:bodyPr/>
        <a:lstStyle/>
        <a:p>
          <a:endParaRPr lang="en-US"/>
        </a:p>
      </dgm:t>
    </dgm:pt>
    <dgm:pt modelId="{63402474-D066-4670-994B-8524CBDDB16D}" type="pres">
      <dgm:prSet presAssocID="{FE077BF4-63A1-4C5E-A61F-008712D518E9}" presName="diagram" presStyleCnt="0">
        <dgm:presLayoutVars>
          <dgm:chMax val="1"/>
          <dgm:dir/>
          <dgm:animLvl val="ctr"/>
          <dgm:resizeHandles val="exact"/>
        </dgm:presLayoutVars>
      </dgm:prSet>
      <dgm:spPr/>
    </dgm:pt>
    <dgm:pt modelId="{A8CD0641-4CD9-4404-8BD0-9E84A5E62958}" type="pres">
      <dgm:prSet presAssocID="{FE077BF4-63A1-4C5E-A61F-008712D518E9}" presName="matrix" presStyleCnt="0"/>
      <dgm:spPr/>
    </dgm:pt>
    <dgm:pt modelId="{0580C3D2-5293-4680-8D7D-55AD4810062B}" type="pres">
      <dgm:prSet presAssocID="{FE077BF4-63A1-4C5E-A61F-008712D518E9}" presName="tile1" presStyleLbl="node1" presStyleIdx="0" presStyleCnt="4"/>
      <dgm:spPr/>
    </dgm:pt>
    <dgm:pt modelId="{C88E6458-B456-4A31-83D5-1F9DD5D1B5F2}" type="pres">
      <dgm:prSet presAssocID="{FE077BF4-63A1-4C5E-A61F-008712D518E9}" presName="tile1text" presStyleLbl="node1" presStyleIdx="0" presStyleCnt="4">
        <dgm:presLayoutVars>
          <dgm:chMax val="0"/>
          <dgm:chPref val="0"/>
          <dgm:bulletEnabled val="1"/>
        </dgm:presLayoutVars>
      </dgm:prSet>
      <dgm:spPr/>
    </dgm:pt>
    <dgm:pt modelId="{04382DDB-8EFF-499E-A542-3D88FA643FCA}" type="pres">
      <dgm:prSet presAssocID="{FE077BF4-63A1-4C5E-A61F-008712D518E9}" presName="tile2" presStyleLbl="node1" presStyleIdx="1" presStyleCnt="4"/>
      <dgm:spPr/>
    </dgm:pt>
    <dgm:pt modelId="{73DD921B-33F5-455C-8CA9-F45CD1252365}" type="pres">
      <dgm:prSet presAssocID="{FE077BF4-63A1-4C5E-A61F-008712D518E9}" presName="tile2text" presStyleLbl="node1" presStyleIdx="1" presStyleCnt="4">
        <dgm:presLayoutVars>
          <dgm:chMax val="0"/>
          <dgm:chPref val="0"/>
          <dgm:bulletEnabled val="1"/>
        </dgm:presLayoutVars>
      </dgm:prSet>
      <dgm:spPr/>
    </dgm:pt>
    <dgm:pt modelId="{374BDCAD-8133-4612-A5A0-72AC1223C8FC}" type="pres">
      <dgm:prSet presAssocID="{FE077BF4-63A1-4C5E-A61F-008712D518E9}" presName="tile3" presStyleLbl="node1" presStyleIdx="2" presStyleCnt="4"/>
      <dgm:spPr/>
    </dgm:pt>
    <dgm:pt modelId="{CEC57E33-54D6-4367-AF8F-B608E36836BF}" type="pres">
      <dgm:prSet presAssocID="{FE077BF4-63A1-4C5E-A61F-008712D518E9}" presName="tile3text" presStyleLbl="node1" presStyleIdx="2" presStyleCnt="4">
        <dgm:presLayoutVars>
          <dgm:chMax val="0"/>
          <dgm:chPref val="0"/>
          <dgm:bulletEnabled val="1"/>
        </dgm:presLayoutVars>
      </dgm:prSet>
      <dgm:spPr/>
    </dgm:pt>
    <dgm:pt modelId="{F68AC5AD-D860-4DA0-A404-6134A8AF30C4}" type="pres">
      <dgm:prSet presAssocID="{FE077BF4-63A1-4C5E-A61F-008712D518E9}" presName="tile4" presStyleLbl="node1" presStyleIdx="3" presStyleCnt="4"/>
      <dgm:spPr/>
    </dgm:pt>
    <dgm:pt modelId="{644A985D-2AD8-4F87-BC96-C7A80A2DADC4}" type="pres">
      <dgm:prSet presAssocID="{FE077BF4-63A1-4C5E-A61F-008712D518E9}" presName="tile4text" presStyleLbl="node1" presStyleIdx="3" presStyleCnt="4">
        <dgm:presLayoutVars>
          <dgm:chMax val="0"/>
          <dgm:chPref val="0"/>
          <dgm:bulletEnabled val="1"/>
        </dgm:presLayoutVars>
      </dgm:prSet>
      <dgm:spPr/>
    </dgm:pt>
    <dgm:pt modelId="{B7E1E877-FBD2-4820-9D85-9D942232ADDD}" type="pres">
      <dgm:prSet presAssocID="{FE077BF4-63A1-4C5E-A61F-008712D518E9}" presName="centerTile" presStyleLbl="fgShp" presStyleIdx="0" presStyleCnt="1">
        <dgm:presLayoutVars>
          <dgm:chMax val="0"/>
          <dgm:chPref val="0"/>
        </dgm:presLayoutVars>
      </dgm:prSet>
      <dgm:spPr/>
    </dgm:pt>
  </dgm:ptLst>
  <dgm:cxnLst>
    <dgm:cxn modelId="{1B3ADB16-2F0D-41CD-82F0-6EC2C39F0A29}" type="presOf" srcId="{DC993ACD-01BC-47E7-B76C-BA2F1B2AF3F3}" destId="{C88E6458-B456-4A31-83D5-1F9DD5D1B5F2}" srcOrd="1" destOrd="0" presId="urn:microsoft.com/office/officeart/2005/8/layout/matrix1"/>
    <dgm:cxn modelId="{9526B73A-553F-40D3-AB4B-BF00B014A1FE}" srcId="{FE077BF4-63A1-4C5E-A61F-008712D518E9}" destId="{1C2B3B2D-67D1-49BC-8253-CE2AA7156F21}" srcOrd="0" destOrd="0" parTransId="{037BB3D1-0583-4146-B054-C0C55B213ABA}" sibTransId="{9305573C-DFB9-4781-8C08-21D4D9DA7B97}"/>
    <dgm:cxn modelId="{6FA7013D-48A7-40E6-81EB-EBD6EA989C3B}" type="presOf" srcId="{4FD08F6F-B7B8-4CA3-AFFE-CC7B6494722B}" destId="{644A985D-2AD8-4F87-BC96-C7A80A2DADC4}" srcOrd="1" destOrd="0" presId="urn:microsoft.com/office/officeart/2005/8/layout/matrix1"/>
    <dgm:cxn modelId="{922C1942-BB7A-459C-A58E-AC13B7786A38}" type="presOf" srcId="{5B0199B1-97F6-476E-88E4-8754F8D6DEA2}" destId="{CEC57E33-54D6-4367-AF8F-B608E36836BF}" srcOrd="1" destOrd="0" presId="urn:microsoft.com/office/officeart/2005/8/layout/matrix1"/>
    <dgm:cxn modelId="{614F8263-604D-4A0D-8600-5E45C7EB160F}" srcId="{1C2B3B2D-67D1-49BC-8253-CE2AA7156F21}" destId="{BB6A6F6C-CA39-4D95-9854-BD0492E30705}" srcOrd="1" destOrd="0" parTransId="{17084166-09DD-40A8-8522-F371BD9F75E1}" sibTransId="{B381AA00-3343-447D-8BE9-86F092456AC1}"/>
    <dgm:cxn modelId="{9B73C049-C999-4DB5-85CB-67A9C5F1DB0F}" srcId="{1C2B3B2D-67D1-49BC-8253-CE2AA7156F21}" destId="{4FD08F6F-B7B8-4CA3-AFFE-CC7B6494722B}" srcOrd="3" destOrd="0" parTransId="{2DE3C58B-84F3-4389-98CE-FE52FE4ECB92}" sibTransId="{A1CB9671-1F79-4453-A5AF-7F93F5A1F861}"/>
    <dgm:cxn modelId="{B1D3C66D-A9E7-4A95-B568-D0A2F268FE65}" type="presOf" srcId="{5B0199B1-97F6-476E-88E4-8754F8D6DEA2}" destId="{374BDCAD-8133-4612-A5A0-72AC1223C8FC}" srcOrd="0" destOrd="0" presId="urn:microsoft.com/office/officeart/2005/8/layout/matrix1"/>
    <dgm:cxn modelId="{5E974B83-46C1-4D05-ACFB-0EFA9BE980BF}" srcId="{1C2B3B2D-67D1-49BC-8253-CE2AA7156F21}" destId="{5B0199B1-97F6-476E-88E4-8754F8D6DEA2}" srcOrd="2" destOrd="0" parTransId="{28659E19-4EF7-4D5B-9797-FF176451ED03}" sibTransId="{112AE16E-70E7-44E4-A8EE-EC3C941F1C57}"/>
    <dgm:cxn modelId="{EC00DF87-8238-4900-9341-494BF4573F95}" type="presOf" srcId="{FE077BF4-63A1-4C5E-A61F-008712D518E9}" destId="{63402474-D066-4670-994B-8524CBDDB16D}" srcOrd="0" destOrd="0" presId="urn:microsoft.com/office/officeart/2005/8/layout/matrix1"/>
    <dgm:cxn modelId="{C7B1A496-61EB-4025-B016-1F8D7D430A66}" type="presOf" srcId="{1C2B3B2D-67D1-49BC-8253-CE2AA7156F21}" destId="{B7E1E877-FBD2-4820-9D85-9D942232ADDD}" srcOrd="0" destOrd="0" presId="urn:microsoft.com/office/officeart/2005/8/layout/matrix1"/>
    <dgm:cxn modelId="{183D3A9D-4D77-4B28-8486-55B17FB63977}" type="presOf" srcId="{DC993ACD-01BC-47E7-B76C-BA2F1B2AF3F3}" destId="{0580C3D2-5293-4680-8D7D-55AD4810062B}" srcOrd="0" destOrd="0" presId="urn:microsoft.com/office/officeart/2005/8/layout/matrix1"/>
    <dgm:cxn modelId="{339C9ADB-BEB0-43A9-A5EE-5F4D6E0610FE}" srcId="{1C2B3B2D-67D1-49BC-8253-CE2AA7156F21}" destId="{DC993ACD-01BC-47E7-B76C-BA2F1B2AF3F3}" srcOrd="0" destOrd="0" parTransId="{F0B34EF6-FD25-4E93-975F-AF02F4707F7D}" sibTransId="{1AFE9C66-C768-4379-A7B1-FD4A28AAE525}"/>
    <dgm:cxn modelId="{EE21F0DC-3F1E-4B19-A0CE-ABC56A313DA4}" type="presOf" srcId="{BB6A6F6C-CA39-4D95-9854-BD0492E30705}" destId="{04382DDB-8EFF-499E-A542-3D88FA643FCA}" srcOrd="0" destOrd="0" presId="urn:microsoft.com/office/officeart/2005/8/layout/matrix1"/>
    <dgm:cxn modelId="{987BB2DD-C49A-408F-B0B1-4DDAE2286B28}" type="presOf" srcId="{BB6A6F6C-CA39-4D95-9854-BD0492E30705}" destId="{73DD921B-33F5-455C-8CA9-F45CD1252365}" srcOrd="1" destOrd="0" presId="urn:microsoft.com/office/officeart/2005/8/layout/matrix1"/>
    <dgm:cxn modelId="{7AB07AFD-5B87-4C0F-8EED-4BAB703C797F}" type="presOf" srcId="{4FD08F6F-B7B8-4CA3-AFFE-CC7B6494722B}" destId="{F68AC5AD-D860-4DA0-A404-6134A8AF30C4}" srcOrd="0" destOrd="0" presId="urn:microsoft.com/office/officeart/2005/8/layout/matrix1"/>
    <dgm:cxn modelId="{9D0A7514-DB16-4C83-9229-E9C8374DCE63}" type="presParOf" srcId="{63402474-D066-4670-994B-8524CBDDB16D}" destId="{A8CD0641-4CD9-4404-8BD0-9E84A5E62958}" srcOrd="0" destOrd="0" presId="urn:microsoft.com/office/officeart/2005/8/layout/matrix1"/>
    <dgm:cxn modelId="{6ADA996B-EA6D-40CA-8F9E-9A76B2AD0D87}" type="presParOf" srcId="{A8CD0641-4CD9-4404-8BD0-9E84A5E62958}" destId="{0580C3D2-5293-4680-8D7D-55AD4810062B}" srcOrd="0" destOrd="0" presId="urn:microsoft.com/office/officeart/2005/8/layout/matrix1"/>
    <dgm:cxn modelId="{D1D2B9F9-FA57-494A-A8CC-AC696CAD995A}" type="presParOf" srcId="{A8CD0641-4CD9-4404-8BD0-9E84A5E62958}" destId="{C88E6458-B456-4A31-83D5-1F9DD5D1B5F2}" srcOrd="1" destOrd="0" presId="urn:microsoft.com/office/officeart/2005/8/layout/matrix1"/>
    <dgm:cxn modelId="{CAAD54E2-13B4-46F3-B4B6-22DD610E8247}" type="presParOf" srcId="{A8CD0641-4CD9-4404-8BD0-9E84A5E62958}" destId="{04382DDB-8EFF-499E-A542-3D88FA643FCA}" srcOrd="2" destOrd="0" presId="urn:microsoft.com/office/officeart/2005/8/layout/matrix1"/>
    <dgm:cxn modelId="{F5920FED-B2B8-4948-B4BF-9FD33D772C44}" type="presParOf" srcId="{A8CD0641-4CD9-4404-8BD0-9E84A5E62958}" destId="{73DD921B-33F5-455C-8CA9-F45CD1252365}" srcOrd="3" destOrd="0" presId="urn:microsoft.com/office/officeart/2005/8/layout/matrix1"/>
    <dgm:cxn modelId="{1065E7E2-0FFF-4B75-85E1-486556663E40}" type="presParOf" srcId="{A8CD0641-4CD9-4404-8BD0-9E84A5E62958}" destId="{374BDCAD-8133-4612-A5A0-72AC1223C8FC}" srcOrd="4" destOrd="0" presId="urn:microsoft.com/office/officeart/2005/8/layout/matrix1"/>
    <dgm:cxn modelId="{DECA157B-C6FD-4060-A77A-A06087280584}" type="presParOf" srcId="{A8CD0641-4CD9-4404-8BD0-9E84A5E62958}" destId="{CEC57E33-54D6-4367-AF8F-B608E36836BF}" srcOrd="5" destOrd="0" presId="urn:microsoft.com/office/officeart/2005/8/layout/matrix1"/>
    <dgm:cxn modelId="{1957F158-BDF5-4FD9-9201-1095D7FC4F8E}" type="presParOf" srcId="{A8CD0641-4CD9-4404-8BD0-9E84A5E62958}" destId="{F68AC5AD-D860-4DA0-A404-6134A8AF30C4}" srcOrd="6" destOrd="0" presId="urn:microsoft.com/office/officeart/2005/8/layout/matrix1"/>
    <dgm:cxn modelId="{1470D0EA-2EFF-47D5-8728-CB8E44D20FB0}" type="presParOf" srcId="{A8CD0641-4CD9-4404-8BD0-9E84A5E62958}" destId="{644A985D-2AD8-4F87-BC96-C7A80A2DADC4}" srcOrd="7" destOrd="0" presId="urn:microsoft.com/office/officeart/2005/8/layout/matrix1"/>
    <dgm:cxn modelId="{B9AA6929-A55A-4FAF-AE7B-ED3DE68F9F29}" type="presParOf" srcId="{63402474-D066-4670-994B-8524CBDDB16D}" destId="{B7E1E877-FBD2-4820-9D85-9D942232ADDD}"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077BF4-63A1-4C5E-A61F-008712D518E9}"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1C2B3B2D-67D1-49BC-8253-CE2AA7156F21}">
      <dgm:prSet phldrT="[Text]" custT="1"/>
      <dgm:spPr/>
      <dgm:t>
        <a:bodyPr/>
        <a:lstStyle/>
        <a:p>
          <a:r>
            <a:rPr lang="en-NZ" sz="2800" b="1" dirty="0">
              <a:latin typeface="+mn-lt"/>
              <a:cs typeface="C Univers 57 Condensed" pitchFamily="-28" charset="0"/>
            </a:rPr>
            <a:t>General oral presentation </a:t>
          </a:r>
          <a:r>
            <a:rPr lang="en-NZ" sz="2800" b="1" dirty="0">
              <a:solidFill>
                <a:schemeClr val="accent1"/>
              </a:solidFill>
              <a:latin typeface="+mn-lt"/>
              <a:cs typeface="C Univers 57 Condensed" pitchFamily="-28" charset="0"/>
            </a:rPr>
            <a:t>nerves</a:t>
          </a:r>
          <a:r>
            <a:rPr lang="en-NZ" sz="2800" b="1" dirty="0">
              <a:latin typeface="+mn-lt"/>
              <a:cs typeface="C Univers 57 Condensed" pitchFamily="-28" charset="0"/>
            </a:rPr>
            <a:t>!</a:t>
          </a:r>
          <a:endParaRPr lang="en-US" sz="28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37BB3D1-0583-4146-B054-C0C55B213ABA}" type="parTrans" cxnId="{9526B73A-553F-40D3-AB4B-BF00B014A1FE}">
      <dgm:prSet/>
      <dgm:spPr/>
      <dgm:t>
        <a:bodyPr/>
        <a:lstStyle/>
        <a:p>
          <a:endParaRPr lang="en-US"/>
        </a:p>
      </dgm:t>
    </dgm:pt>
    <dgm:pt modelId="{9305573C-DFB9-4781-8C08-21D4D9DA7B97}" type="sibTrans" cxnId="{9526B73A-553F-40D3-AB4B-BF00B014A1FE}">
      <dgm:prSet/>
      <dgm:spPr/>
      <dgm:t>
        <a:bodyPr/>
        <a:lstStyle/>
        <a:p>
          <a:endParaRPr lang="en-US"/>
        </a:p>
      </dgm:t>
    </dgm:pt>
    <dgm:pt modelId="{DC993ACD-01BC-47E7-B76C-BA2F1B2AF3F3}">
      <dgm:prSet phldrT="[Text]" custT="1"/>
      <dgm:spPr/>
      <dgm:t>
        <a:bodyPr/>
        <a:lstStyle/>
        <a:p>
          <a:pPr lvl="0" defTabSz="622300">
            <a:lnSpc>
              <a:spcPct val="90000"/>
            </a:lnSpc>
            <a:spcBef>
              <a:spcPct val="0"/>
            </a:spcBef>
            <a:spcAft>
              <a:spcPct val="35000"/>
            </a:spcAft>
          </a:pPr>
          <a:r>
            <a:rPr lang="en-NZ" sz="2800" b="1" dirty="0">
              <a:latin typeface="+mn-lt"/>
              <a:cs typeface="C Univers 57 Condensed" pitchFamily="-28" charset="0"/>
            </a:rPr>
            <a:t>Working out the format – the overall </a:t>
          </a:r>
          <a:r>
            <a:rPr lang="en-NZ" sz="2800" b="1" dirty="0">
              <a:solidFill>
                <a:srgbClr val="92D050"/>
              </a:solidFill>
              <a:latin typeface="+mn-lt"/>
              <a:cs typeface="C Univers 57 Condensed" pitchFamily="-28" charset="0"/>
            </a:rPr>
            <a:t>structure</a:t>
          </a:r>
          <a:r>
            <a:rPr lang="en-NZ" sz="2800" b="1" dirty="0">
              <a:latin typeface="+mn-lt"/>
              <a:cs typeface="C Univers 57 Condensed" pitchFamily="-28" charset="0"/>
            </a:rPr>
            <a:t> of this presentation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0B34EF6-FD25-4E93-975F-AF02F4707F7D}" type="parTrans" cxnId="{339C9ADB-BEB0-43A9-A5EE-5F4D6E0610FE}">
      <dgm:prSet/>
      <dgm:spPr/>
      <dgm:t>
        <a:bodyPr/>
        <a:lstStyle/>
        <a:p>
          <a:endParaRPr lang="en-US"/>
        </a:p>
      </dgm:t>
    </dgm:pt>
    <dgm:pt modelId="{1AFE9C66-C768-4379-A7B1-FD4A28AAE525}" type="sibTrans" cxnId="{339C9ADB-BEB0-43A9-A5EE-5F4D6E0610FE}">
      <dgm:prSet/>
      <dgm:spPr/>
      <dgm:t>
        <a:bodyPr/>
        <a:lstStyle/>
        <a:p>
          <a:endParaRPr lang="en-US"/>
        </a:p>
      </dgm:t>
    </dgm:pt>
    <dgm:pt modelId="{BB6A6F6C-CA39-4D95-9854-BD0492E30705}">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a:t>
          </a:r>
          <a:r>
            <a:rPr lang="en-NZ" sz="2800" b="1" dirty="0">
              <a:solidFill>
                <a:srgbClr val="92D050"/>
              </a:solidFill>
              <a:latin typeface="+mn-lt"/>
              <a:cs typeface="C Univers 57 Condensed" pitchFamily="-28" charset="0"/>
            </a:rPr>
            <a:t>what</a:t>
          </a:r>
          <a:r>
            <a:rPr lang="en-NZ" sz="2800" b="1" dirty="0">
              <a:latin typeface="+mn-lt"/>
              <a:cs typeface="C Univers 57 Condensed" pitchFamily="-28" charset="0"/>
            </a:rPr>
            <a:t> to say</a:t>
          </a:r>
        </a:p>
        <a:p>
          <a:endParaRPr lang="en-US" sz="2500"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17084166-09DD-40A8-8522-F371BD9F75E1}" type="parTrans" cxnId="{614F8263-604D-4A0D-8600-5E45C7EB160F}">
      <dgm:prSet/>
      <dgm:spPr/>
      <dgm:t>
        <a:bodyPr/>
        <a:lstStyle/>
        <a:p>
          <a:endParaRPr lang="en-US"/>
        </a:p>
      </dgm:t>
    </dgm:pt>
    <dgm:pt modelId="{B381AA00-3343-447D-8BE9-86F092456AC1}" type="sibTrans" cxnId="{614F8263-604D-4A0D-8600-5E45C7EB160F}">
      <dgm:prSet/>
      <dgm:spPr/>
      <dgm:t>
        <a:bodyPr/>
        <a:lstStyle/>
        <a:p>
          <a:endParaRPr lang="en-US"/>
        </a:p>
      </dgm:t>
    </dgm:pt>
    <dgm:pt modelId="{5B0199B1-97F6-476E-88E4-8754F8D6DEA2}">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to best present it </a:t>
          </a:r>
          <a:r>
            <a:rPr lang="en-NZ" sz="2800" b="1" dirty="0">
              <a:solidFill>
                <a:srgbClr val="92D050"/>
              </a:solidFill>
              <a:latin typeface="+mn-lt"/>
              <a:cs typeface="C Univers 57 Condensed" pitchFamily="-28" charset="0"/>
            </a:rPr>
            <a:t>visually</a:t>
          </a:r>
        </a:p>
        <a:p>
          <a:endParaRPr lang="en-US" sz="2500" dirty="0"/>
        </a:p>
      </dgm:t>
    </dgm:pt>
    <dgm:pt modelId="{28659E19-4EF7-4D5B-9797-FF176451ED03}" type="parTrans" cxnId="{5E974B83-46C1-4D05-ACFB-0EFA9BE980BF}">
      <dgm:prSet/>
      <dgm:spPr/>
      <dgm:t>
        <a:bodyPr/>
        <a:lstStyle/>
        <a:p>
          <a:endParaRPr lang="en-US"/>
        </a:p>
      </dgm:t>
    </dgm:pt>
    <dgm:pt modelId="{112AE16E-70E7-44E4-A8EE-EC3C941F1C57}" type="sibTrans" cxnId="{5E974B83-46C1-4D05-ACFB-0EFA9BE980BF}">
      <dgm:prSet/>
      <dgm:spPr/>
      <dgm:t>
        <a:bodyPr/>
        <a:lstStyle/>
        <a:p>
          <a:endParaRPr lang="en-US"/>
        </a:p>
      </dgm:t>
    </dgm:pt>
    <dgm:pt modelId="{4FD08F6F-B7B8-4CA3-AFFE-CC7B6494722B}">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best to </a:t>
          </a:r>
          <a:r>
            <a:rPr lang="en-NZ" sz="2800" b="1" dirty="0">
              <a:solidFill>
                <a:srgbClr val="92D050"/>
              </a:solidFill>
              <a:latin typeface="+mn-lt"/>
              <a:cs typeface="C Univers 57 Condensed" pitchFamily="-28" charset="0"/>
            </a:rPr>
            <a:t>deliver</a:t>
          </a:r>
          <a:r>
            <a:rPr lang="en-NZ" sz="2800" b="1" dirty="0">
              <a:latin typeface="+mn-lt"/>
              <a:cs typeface="C Univers 57 Condensed" pitchFamily="-28" charset="0"/>
            </a:rPr>
            <a:t>/present it</a:t>
          </a:r>
          <a:endParaRPr lang="en-US" sz="2800" dirty="0"/>
        </a:p>
        <a:p>
          <a:endParaRPr lang="en-US" sz="2500" dirty="0"/>
        </a:p>
      </dgm:t>
    </dgm:pt>
    <dgm:pt modelId="{2DE3C58B-84F3-4389-98CE-FE52FE4ECB92}" type="parTrans" cxnId="{9B73C049-C999-4DB5-85CB-67A9C5F1DB0F}">
      <dgm:prSet/>
      <dgm:spPr/>
      <dgm:t>
        <a:bodyPr/>
        <a:lstStyle/>
        <a:p>
          <a:endParaRPr lang="en-US"/>
        </a:p>
      </dgm:t>
    </dgm:pt>
    <dgm:pt modelId="{A1CB9671-1F79-4453-A5AF-7F93F5A1F861}" type="sibTrans" cxnId="{9B73C049-C999-4DB5-85CB-67A9C5F1DB0F}">
      <dgm:prSet/>
      <dgm:spPr/>
      <dgm:t>
        <a:bodyPr/>
        <a:lstStyle/>
        <a:p>
          <a:endParaRPr lang="en-US"/>
        </a:p>
      </dgm:t>
    </dgm:pt>
    <dgm:pt modelId="{63402474-D066-4670-994B-8524CBDDB16D}" type="pres">
      <dgm:prSet presAssocID="{FE077BF4-63A1-4C5E-A61F-008712D518E9}" presName="diagram" presStyleCnt="0">
        <dgm:presLayoutVars>
          <dgm:chMax val="1"/>
          <dgm:dir/>
          <dgm:animLvl val="ctr"/>
          <dgm:resizeHandles val="exact"/>
        </dgm:presLayoutVars>
      </dgm:prSet>
      <dgm:spPr/>
    </dgm:pt>
    <dgm:pt modelId="{A8CD0641-4CD9-4404-8BD0-9E84A5E62958}" type="pres">
      <dgm:prSet presAssocID="{FE077BF4-63A1-4C5E-A61F-008712D518E9}" presName="matrix" presStyleCnt="0"/>
      <dgm:spPr/>
    </dgm:pt>
    <dgm:pt modelId="{0580C3D2-5293-4680-8D7D-55AD4810062B}" type="pres">
      <dgm:prSet presAssocID="{FE077BF4-63A1-4C5E-A61F-008712D518E9}" presName="tile1" presStyleLbl="node1" presStyleIdx="0" presStyleCnt="4"/>
      <dgm:spPr/>
    </dgm:pt>
    <dgm:pt modelId="{C88E6458-B456-4A31-83D5-1F9DD5D1B5F2}" type="pres">
      <dgm:prSet presAssocID="{FE077BF4-63A1-4C5E-A61F-008712D518E9}" presName="tile1text" presStyleLbl="node1" presStyleIdx="0" presStyleCnt="4">
        <dgm:presLayoutVars>
          <dgm:chMax val="0"/>
          <dgm:chPref val="0"/>
          <dgm:bulletEnabled val="1"/>
        </dgm:presLayoutVars>
      </dgm:prSet>
      <dgm:spPr/>
    </dgm:pt>
    <dgm:pt modelId="{04382DDB-8EFF-499E-A542-3D88FA643FCA}" type="pres">
      <dgm:prSet presAssocID="{FE077BF4-63A1-4C5E-A61F-008712D518E9}" presName="tile2" presStyleLbl="node1" presStyleIdx="1" presStyleCnt="4"/>
      <dgm:spPr/>
    </dgm:pt>
    <dgm:pt modelId="{73DD921B-33F5-455C-8CA9-F45CD1252365}" type="pres">
      <dgm:prSet presAssocID="{FE077BF4-63A1-4C5E-A61F-008712D518E9}" presName="tile2text" presStyleLbl="node1" presStyleIdx="1" presStyleCnt="4">
        <dgm:presLayoutVars>
          <dgm:chMax val="0"/>
          <dgm:chPref val="0"/>
          <dgm:bulletEnabled val="1"/>
        </dgm:presLayoutVars>
      </dgm:prSet>
      <dgm:spPr/>
    </dgm:pt>
    <dgm:pt modelId="{374BDCAD-8133-4612-A5A0-72AC1223C8FC}" type="pres">
      <dgm:prSet presAssocID="{FE077BF4-63A1-4C5E-A61F-008712D518E9}" presName="tile3" presStyleLbl="node1" presStyleIdx="2" presStyleCnt="4"/>
      <dgm:spPr/>
    </dgm:pt>
    <dgm:pt modelId="{CEC57E33-54D6-4367-AF8F-B608E36836BF}" type="pres">
      <dgm:prSet presAssocID="{FE077BF4-63A1-4C5E-A61F-008712D518E9}" presName="tile3text" presStyleLbl="node1" presStyleIdx="2" presStyleCnt="4">
        <dgm:presLayoutVars>
          <dgm:chMax val="0"/>
          <dgm:chPref val="0"/>
          <dgm:bulletEnabled val="1"/>
        </dgm:presLayoutVars>
      </dgm:prSet>
      <dgm:spPr/>
    </dgm:pt>
    <dgm:pt modelId="{F68AC5AD-D860-4DA0-A404-6134A8AF30C4}" type="pres">
      <dgm:prSet presAssocID="{FE077BF4-63A1-4C5E-A61F-008712D518E9}" presName="tile4" presStyleLbl="node1" presStyleIdx="3" presStyleCnt="4"/>
      <dgm:spPr/>
    </dgm:pt>
    <dgm:pt modelId="{644A985D-2AD8-4F87-BC96-C7A80A2DADC4}" type="pres">
      <dgm:prSet presAssocID="{FE077BF4-63A1-4C5E-A61F-008712D518E9}" presName="tile4text" presStyleLbl="node1" presStyleIdx="3" presStyleCnt="4">
        <dgm:presLayoutVars>
          <dgm:chMax val="0"/>
          <dgm:chPref val="0"/>
          <dgm:bulletEnabled val="1"/>
        </dgm:presLayoutVars>
      </dgm:prSet>
      <dgm:spPr/>
    </dgm:pt>
    <dgm:pt modelId="{B7E1E877-FBD2-4820-9D85-9D942232ADDD}" type="pres">
      <dgm:prSet presAssocID="{FE077BF4-63A1-4C5E-A61F-008712D518E9}" presName="centerTile" presStyleLbl="fgShp" presStyleIdx="0" presStyleCnt="1">
        <dgm:presLayoutVars>
          <dgm:chMax val="0"/>
          <dgm:chPref val="0"/>
        </dgm:presLayoutVars>
      </dgm:prSet>
      <dgm:spPr/>
    </dgm:pt>
  </dgm:ptLst>
  <dgm:cxnLst>
    <dgm:cxn modelId="{1B3ADB16-2F0D-41CD-82F0-6EC2C39F0A29}" type="presOf" srcId="{DC993ACD-01BC-47E7-B76C-BA2F1B2AF3F3}" destId="{C88E6458-B456-4A31-83D5-1F9DD5D1B5F2}" srcOrd="1" destOrd="0" presId="urn:microsoft.com/office/officeart/2005/8/layout/matrix1"/>
    <dgm:cxn modelId="{9526B73A-553F-40D3-AB4B-BF00B014A1FE}" srcId="{FE077BF4-63A1-4C5E-A61F-008712D518E9}" destId="{1C2B3B2D-67D1-49BC-8253-CE2AA7156F21}" srcOrd="0" destOrd="0" parTransId="{037BB3D1-0583-4146-B054-C0C55B213ABA}" sibTransId="{9305573C-DFB9-4781-8C08-21D4D9DA7B97}"/>
    <dgm:cxn modelId="{6FA7013D-48A7-40E6-81EB-EBD6EA989C3B}" type="presOf" srcId="{4FD08F6F-B7B8-4CA3-AFFE-CC7B6494722B}" destId="{644A985D-2AD8-4F87-BC96-C7A80A2DADC4}" srcOrd="1" destOrd="0" presId="urn:microsoft.com/office/officeart/2005/8/layout/matrix1"/>
    <dgm:cxn modelId="{922C1942-BB7A-459C-A58E-AC13B7786A38}" type="presOf" srcId="{5B0199B1-97F6-476E-88E4-8754F8D6DEA2}" destId="{CEC57E33-54D6-4367-AF8F-B608E36836BF}" srcOrd="1" destOrd="0" presId="urn:microsoft.com/office/officeart/2005/8/layout/matrix1"/>
    <dgm:cxn modelId="{614F8263-604D-4A0D-8600-5E45C7EB160F}" srcId="{1C2B3B2D-67D1-49BC-8253-CE2AA7156F21}" destId="{BB6A6F6C-CA39-4D95-9854-BD0492E30705}" srcOrd="1" destOrd="0" parTransId="{17084166-09DD-40A8-8522-F371BD9F75E1}" sibTransId="{B381AA00-3343-447D-8BE9-86F092456AC1}"/>
    <dgm:cxn modelId="{9B73C049-C999-4DB5-85CB-67A9C5F1DB0F}" srcId="{1C2B3B2D-67D1-49BC-8253-CE2AA7156F21}" destId="{4FD08F6F-B7B8-4CA3-AFFE-CC7B6494722B}" srcOrd="3" destOrd="0" parTransId="{2DE3C58B-84F3-4389-98CE-FE52FE4ECB92}" sibTransId="{A1CB9671-1F79-4453-A5AF-7F93F5A1F861}"/>
    <dgm:cxn modelId="{B1D3C66D-A9E7-4A95-B568-D0A2F268FE65}" type="presOf" srcId="{5B0199B1-97F6-476E-88E4-8754F8D6DEA2}" destId="{374BDCAD-8133-4612-A5A0-72AC1223C8FC}" srcOrd="0" destOrd="0" presId="urn:microsoft.com/office/officeart/2005/8/layout/matrix1"/>
    <dgm:cxn modelId="{5E974B83-46C1-4D05-ACFB-0EFA9BE980BF}" srcId="{1C2B3B2D-67D1-49BC-8253-CE2AA7156F21}" destId="{5B0199B1-97F6-476E-88E4-8754F8D6DEA2}" srcOrd="2" destOrd="0" parTransId="{28659E19-4EF7-4D5B-9797-FF176451ED03}" sibTransId="{112AE16E-70E7-44E4-A8EE-EC3C941F1C57}"/>
    <dgm:cxn modelId="{EC00DF87-8238-4900-9341-494BF4573F95}" type="presOf" srcId="{FE077BF4-63A1-4C5E-A61F-008712D518E9}" destId="{63402474-D066-4670-994B-8524CBDDB16D}" srcOrd="0" destOrd="0" presId="urn:microsoft.com/office/officeart/2005/8/layout/matrix1"/>
    <dgm:cxn modelId="{C7B1A496-61EB-4025-B016-1F8D7D430A66}" type="presOf" srcId="{1C2B3B2D-67D1-49BC-8253-CE2AA7156F21}" destId="{B7E1E877-FBD2-4820-9D85-9D942232ADDD}" srcOrd="0" destOrd="0" presId="urn:microsoft.com/office/officeart/2005/8/layout/matrix1"/>
    <dgm:cxn modelId="{183D3A9D-4D77-4B28-8486-55B17FB63977}" type="presOf" srcId="{DC993ACD-01BC-47E7-B76C-BA2F1B2AF3F3}" destId="{0580C3D2-5293-4680-8D7D-55AD4810062B}" srcOrd="0" destOrd="0" presId="urn:microsoft.com/office/officeart/2005/8/layout/matrix1"/>
    <dgm:cxn modelId="{339C9ADB-BEB0-43A9-A5EE-5F4D6E0610FE}" srcId="{1C2B3B2D-67D1-49BC-8253-CE2AA7156F21}" destId="{DC993ACD-01BC-47E7-B76C-BA2F1B2AF3F3}" srcOrd="0" destOrd="0" parTransId="{F0B34EF6-FD25-4E93-975F-AF02F4707F7D}" sibTransId="{1AFE9C66-C768-4379-A7B1-FD4A28AAE525}"/>
    <dgm:cxn modelId="{EE21F0DC-3F1E-4B19-A0CE-ABC56A313DA4}" type="presOf" srcId="{BB6A6F6C-CA39-4D95-9854-BD0492E30705}" destId="{04382DDB-8EFF-499E-A542-3D88FA643FCA}" srcOrd="0" destOrd="0" presId="urn:microsoft.com/office/officeart/2005/8/layout/matrix1"/>
    <dgm:cxn modelId="{987BB2DD-C49A-408F-B0B1-4DDAE2286B28}" type="presOf" srcId="{BB6A6F6C-CA39-4D95-9854-BD0492E30705}" destId="{73DD921B-33F5-455C-8CA9-F45CD1252365}" srcOrd="1" destOrd="0" presId="urn:microsoft.com/office/officeart/2005/8/layout/matrix1"/>
    <dgm:cxn modelId="{7AB07AFD-5B87-4C0F-8EED-4BAB703C797F}" type="presOf" srcId="{4FD08F6F-B7B8-4CA3-AFFE-CC7B6494722B}" destId="{F68AC5AD-D860-4DA0-A404-6134A8AF30C4}" srcOrd="0" destOrd="0" presId="urn:microsoft.com/office/officeart/2005/8/layout/matrix1"/>
    <dgm:cxn modelId="{9D0A7514-DB16-4C83-9229-E9C8374DCE63}" type="presParOf" srcId="{63402474-D066-4670-994B-8524CBDDB16D}" destId="{A8CD0641-4CD9-4404-8BD0-9E84A5E62958}" srcOrd="0" destOrd="0" presId="urn:microsoft.com/office/officeart/2005/8/layout/matrix1"/>
    <dgm:cxn modelId="{6ADA996B-EA6D-40CA-8F9E-9A76B2AD0D87}" type="presParOf" srcId="{A8CD0641-4CD9-4404-8BD0-9E84A5E62958}" destId="{0580C3D2-5293-4680-8D7D-55AD4810062B}" srcOrd="0" destOrd="0" presId="urn:microsoft.com/office/officeart/2005/8/layout/matrix1"/>
    <dgm:cxn modelId="{D1D2B9F9-FA57-494A-A8CC-AC696CAD995A}" type="presParOf" srcId="{A8CD0641-4CD9-4404-8BD0-9E84A5E62958}" destId="{C88E6458-B456-4A31-83D5-1F9DD5D1B5F2}" srcOrd="1" destOrd="0" presId="urn:microsoft.com/office/officeart/2005/8/layout/matrix1"/>
    <dgm:cxn modelId="{CAAD54E2-13B4-46F3-B4B6-22DD610E8247}" type="presParOf" srcId="{A8CD0641-4CD9-4404-8BD0-9E84A5E62958}" destId="{04382DDB-8EFF-499E-A542-3D88FA643FCA}" srcOrd="2" destOrd="0" presId="urn:microsoft.com/office/officeart/2005/8/layout/matrix1"/>
    <dgm:cxn modelId="{F5920FED-B2B8-4948-B4BF-9FD33D772C44}" type="presParOf" srcId="{A8CD0641-4CD9-4404-8BD0-9E84A5E62958}" destId="{73DD921B-33F5-455C-8CA9-F45CD1252365}" srcOrd="3" destOrd="0" presId="urn:microsoft.com/office/officeart/2005/8/layout/matrix1"/>
    <dgm:cxn modelId="{1065E7E2-0FFF-4B75-85E1-486556663E40}" type="presParOf" srcId="{A8CD0641-4CD9-4404-8BD0-9E84A5E62958}" destId="{374BDCAD-8133-4612-A5A0-72AC1223C8FC}" srcOrd="4" destOrd="0" presId="urn:microsoft.com/office/officeart/2005/8/layout/matrix1"/>
    <dgm:cxn modelId="{DECA157B-C6FD-4060-A77A-A06087280584}" type="presParOf" srcId="{A8CD0641-4CD9-4404-8BD0-9E84A5E62958}" destId="{CEC57E33-54D6-4367-AF8F-B608E36836BF}" srcOrd="5" destOrd="0" presId="urn:microsoft.com/office/officeart/2005/8/layout/matrix1"/>
    <dgm:cxn modelId="{1957F158-BDF5-4FD9-9201-1095D7FC4F8E}" type="presParOf" srcId="{A8CD0641-4CD9-4404-8BD0-9E84A5E62958}" destId="{F68AC5AD-D860-4DA0-A404-6134A8AF30C4}" srcOrd="6" destOrd="0" presId="urn:microsoft.com/office/officeart/2005/8/layout/matrix1"/>
    <dgm:cxn modelId="{1470D0EA-2EFF-47D5-8728-CB8E44D20FB0}" type="presParOf" srcId="{A8CD0641-4CD9-4404-8BD0-9E84A5E62958}" destId="{644A985D-2AD8-4F87-BC96-C7A80A2DADC4}" srcOrd="7" destOrd="0" presId="urn:microsoft.com/office/officeart/2005/8/layout/matrix1"/>
    <dgm:cxn modelId="{B9AA6929-A55A-4FAF-AE7B-ED3DE68F9F29}" type="presParOf" srcId="{63402474-D066-4670-994B-8524CBDDB16D}" destId="{B7E1E877-FBD2-4820-9D85-9D942232ADDD}"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077BF4-63A1-4C5E-A61F-008712D518E9}"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1C2B3B2D-67D1-49BC-8253-CE2AA7156F21}">
      <dgm:prSet phldrT="[Text]" custT="1"/>
      <dgm:spPr/>
      <dgm:t>
        <a:bodyPr/>
        <a:lstStyle/>
        <a:p>
          <a:r>
            <a:rPr lang="en-NZ" sz="2800" b="1" dirty="0">
              <a:latin typeface="+mn-lt"/>
              <a:cs typeface="C Univers 57 Condensed" pitchFamily="-28" charset="0"/>
            </a:rPr>
            <a:t>General oral presentation </a:t>
          </a:r>
          <a:r>
            <a:rPr lang="en-NZ" sz="2800" b="1" dirty="0">
              <a:solidFill>
                <a:schemeClr val="accent1"/>
              </a:solidFill>
              <a:latin typeface="+mn-lt"/>
              <a:cs typeface="C Univers 57 Condensed" pitchFamily="-28" charset="0"/>
            </a:rPr>
            <a:t>nerves</a:t>
          </a:r>
          <a:r>
            <a:rPr lang="en-NZ" sz="2800" b="1" dirty="0">
              <a:latin typeface="+mn-lt"/>
              <a:cs typeface="C Univers 57 Condensed" pitchFamily="-28" charset="0"/>
            </a:rPr>
            <a:t>!</a:t>
          </a:r>
          <a:endParaRPr lang="en-US" sz="28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37BB3D1-0583-4146-B054-C0C55B213ABA}" type="parTrans" cxnId="{9526B73A-553F-40D3-AB4B-BF00B014A1FE}">
      <dgm:prSet/>
      <dgm:spPr/>
      <dgm:t>
        <a:bodyPr/>
        <a:lstStyle/>
        <a:p>
          <a:endParaRPr lang="en-US"/>
        </a:p>
      </dgm:t>
    </dgm:pt>
    <dgm:pt modelId="{9305573C-DFB9-4781-8C08-21D4D9DA7B97}" type="sibTrans" cxnId="{9526B73A-553F-40D3-AB4B-BF00B014A1FE}">
      <dgm:prSet/>
      <dgm:spPr/>
      <dgm:t>
        <a:bodyPr/>
        <a:lstStyle/>
        <a:p>
          <a:endParaRPr lang="en-US"/>
        </a:p>
      </dgm:t>
    </dgm:pt>
    <dgm:pt modelId="{DC993ACD-01BC-47E7-B76C-BA2F1B2AF3F3}">
      <dgm:prSet phldrT="[Text]" custT="1"/>
      <dgm:spPr/>
      <dgm:t>
        <a:bodyPr/>
        <a:lstStyle/>
        <a:p>
          <a:pPr lvl="0" defTabSz="622300">
            <a:lnSpc>
              <a:spcPct val="90000"/>
            </a:lnSpc>
            <a:spcBef>
              <a:spcPct val="0"/>
            </a:spcBef>
            <a:spcAft>
              <a:spcPct val="35000"/>
            </a:spcAft>
          </a:pPr>
          <a:r>
            <a:rPr lang="en-NZ" sz="2800" b="1" dirty="0">
              <a:latin typeface="+mn-lt"/>
              <a:cs typeface="C Univers 57 Condensed" pitchFamily="-28" charset="0"/>
            </a:rPr>
            <a:t>Working out the format – the overall </a:t>
          </a:r>
          <a:r>
            <a:rPr lang="en-NZ" sz="2800" b="1" dirty="0">
              <a:solidFill>
                <a:srgbClr val="92D050"/>
              </a:solidFill>
              <a:latin typeface="+mn-lt"/>
              <a:cs typeface="C Univers 57 Condensed" pitchFamily="-28" charset="0"/>
            </a:rPr>
            <a:t>structure</a:t>
          </a:r>
          <a:r>
            <a:rPr lang="en-NZ" sz="2800" b="1" dirty="0">
              <a:latin typeface="+mn-lt"/>
              <a:cs typeface="C Univers 57 Condensed" pitchFamily="-28" charset="0"/>
            </a:rPr>
            <a:t> of this presentation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0B34EF6-FD25-4E93-975F-AF02F4707F7D}" type="parTrans" cxnId="{339C9ADB-BEB0-43A9-A5EE-5F4D6E0610FE}">
      <dgm:prSet/>
      <dgm:spPr/>
      <dgm:t>
        <a:bodyPr/>
        <a:lstStyle/>
        <a:p>
          <a:endParaRPr lang="en-US"/>
        </a:p>
      </dgm:t>
    </dgm:pt>
    <dgm:pt modelId="{1AFE9C66-C768-4379-A7B1-FD4A28AAE525}" type="sibTrans" cxnId="{339C9ADB-BEB0-43A9-A5EE-5F4D6E0610FE}">
      <dgm:prSet/>
      <dgm:spPr/>
      <dgm:t>
        <a:bodyPr/>
        <a:lstStyle/>
        <a:p>
          <a:endParaRPr lang="en-US"/>
        </a:p>
      </dgm:t>
    </dgm:pt>
    <dgm:pt modelId="{BB6A6F6C-CA39-4D95-9854-BD0492E30705}">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a:t>
          </a:r>
          <a:r>
            <a:rPr lang="en-NZ" sz="2800" b="1" dirty="0">
              <a:solidFill>
                <a:srgbClr val="92D050"/>
              </a:solidFill>
              <a:latin typeface="+mn-lt"/>
              <a:cs typeface="C Univers 57 Condensed" pitchFamily="-28" charset="0"/>
            </a:rPr>
            <a:t>what</a:t>
          </a:r>
          <a:r>
            <a:rPr lang="en-NZ" sz="2800" b="1" dirty="0">
              <a:latin typeface="+mn-lt"/>
              <a:cs typeface="C Univers 57 Condensed" pitchFamily="-28" charset="0"/>
            </a:rPr>
            <a:t> to say</a:t>
          </a:r>
        </a:p>
        <a:p>
          <a:endParaRPr lang="en-US" sz="2500"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17084166-09DD-40A8-8522-F371BD9F75E1}" type="parTrans" cxnId="{614F8263-604D-4A0D-8600-5E45C7EB160F}">
      <dgm:prSet/>
      <dgm:spPr/>
      <dgm:t>
        <a:bodyPr/>
        <a:lstStyle/>
        <a:p>
          <a:endParaRPr lang="en-US"/>
        </a:p>
      </dgm:t>
    </dgm:pt>
    <dgm:pt modelId="{B381AA00-3343-447D-8BE9-86F092456AC1}" type="sibTrans" cxnId="{614F8263-604D-4A0D-8600-5E45C7EB160F}">
      <dgm:prSet/>
      <dgm:spPr/>
      <dgm:t>
        <a:bodyPr/>
        <a:lstStyle/>
        <a:p>
          <a:endParaRPr lang="en-US"/>
        </a:p>
      </dgm:t>
    </dgm:pt>
    <dgm:pt modelId="{5B0199B1-97F6-476E-88E4-8754F8D6DEA2}">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to best present it </a:t>
          </a:r>
          <a:r>
            <a:rPr lang="en-NZ" sz="2800" b="1" dirty="0">
              <a:solidFill>
                <a:srgbClr val="92D050"/>
              </a:solidFill>
              <a:latin typeface="+mn-lt"/>
              <a:cs typeface="C Univers 57 Condensed" pitchFamily="-28" charset="0"/>
            </a:rPr>
            <a:t>visually</a:t>
          </a:r>
        </a:p>
        <a:p>
          <a:endParaRPr lang="en-US" sz="2500" dirty="0"/>
        </a:p>
      </dgm:t>
    </dgm:pt>
    <dgm:pt modelId="{28659E19-4EF7-4D5B-9797-FF176451ED03}" type="parTrans" cxnId="{5E974B83-46C1-4D05-ACFB-0EFA9BE980BF}">
      <dgm:prSet/>
      <dgm:spPr/>
      <dgm:t>
        <a:bodyPr/>
        <a:lstStyle/>
        <a:p>
          <a:endParaRPr lang="en-US"/>
        </a:p>
      </dgm:t>
    </dgm:pt>
    <dgm:pt modelId="{112AE16E-70E7-44E4-A8EE-EC3C941F1C57}" type="sibTrans" cxnId="{5E974B83-46C1-4D05-ACFB-0EFA9BE980BF}">
      <dgm:prSet/>
      <dgm:spPr/>
      <dgm:t>
        <a:bodyPr/>
        <a:lstStyle/>
        <a:p>
          <a:endParaRPr lang="en-US"/>
        </a:p>
      </dgm:t>
    </dgm:pt>
    <dgm:pt modelId="{4FD08F6F-B7B8-4CA3-AFFE-CC7B6494722B}">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best to </a:t>
          </a:r>
          <a:r>
            <a:rPr lang="en-NZ" sz="2800" b="1" dirty="0">
              <a:solidFill>
                <a:srgbClr val="92D050"/>
              </a:solidFill>
              <a:latin typeface="+mn-lt"/>
              <a:cs typeface="C Univers 57 Condensed" pitchFamily="-28" charset="0"/>
            </a:rPr>
            <a:t>deliver</a:t>
          </a:r>
          <a:r>
            <a:rPr lang="en-NZ" sz="2800" b="1" dirty="0">
              <a:latin typeface="+mn-lt"/>
              <a:cs typeface="C Univers 57 Condensed" pitchFamily="-28" charset="0"/>
            </a:rPr>
            <a:t>/present it</a:t>
          </a:r>
          <a:endParaRPr lang="en-US" sz="2800" dirty="0"/>
        </a:p>
        <a:p>
          <a:endParaRPr lang="en-US" sz="2500" dirty="0"/>
        </a:p>
      </dgm:t>
    </dgm:pt>
    <dgm:pt modelId="{2DE3C58B-84F3-4389-98CE-FE52FE4ECB92}" type="parTrans" cxnId="{9B73C049-C999-4DB5-85CB-67A9C5F1DB0F}">
      <dgm:prSet/>
      <dgm:spPr/>
      <dgm:t>
        <a:bodyPr/>
        <a:lstStyle/>
        <a:p>
          <a:endParaRPr lang="en-US"/>
        </a:p>
      </dgm:t>
    </dgm:pt>
    <dgm:pt modelId="{A1CB9671-1F79-4453-A5AF-7F93F5A1F861}" type="sibTrans" cxnId="{9B73C049-C999-4DB5-85CB-67A9C5F1DB0F}">
      <dgm:prSet/>
      <dgm:spPr/>
      <dgm:t>
        <a:bodyPr/>
        <a:lstStyle/>
        <a:p>
          <a:endParaRPr lang="en-US"/>
        </a:p>
      </dgm:t>
    </dgm:pt>
    <dgm:pt modelId="{63402474-D066-4670-994B-8524CBDDB16D}" type="pres">
      <dgm:prSet presAssocID="{FE077BF4-63A1-4C5E-A61F-008712D518E9}" presName="diagram" presStyleCnt="0">
        <dgm:presLayoutVars>
          <dgm:chMax val="1"/>
          <dgm:dir/>
          <dgm:animLvl val="ctr"/>
          <dgm:resizeHandles val="exact"/>
        </dgm:presLayoutVars>
      </dgm:prSet>
      <dgm:spPr/>
    </dgm:pt>
    <dgm:pt modelId="{A8CD0641-4CD9-4404-8BD0-9E84A5E62958}" type="pres">
      <dgm:prSet presAssocID="{FE077BF4-63A1-4C5E-A61F-008712D518E9}" presName="matrix" presStyleCnt="0"/>
      <dgm:spPr/>
    </dgm:pt>
    <dgm:pt modelId="{0580C3D2-5293-4680-8D7D-55AD4810062B}" type="pres">
      <dgm:prSet presAssocID="{FE077BF4-63A1-4C5E-A61F-008712D518E9}" presName="tile1" presStyleLbl="node1" presStyleIdx="0" presStyleCnt="4"/>
      <dgm:spPr/>
    </dgm:pt>
    <dgm:pt modelId="{C88E6458-B456-4A31-83D5-1F9DD5D1B5F2}" type="pres">
      <dgm:prSet presAssocID="{FE077BF4-63A1-4C5E-A61F-008712D518E9}" presName="tile1text" presStyleLbl="node1" presStyleIdx="0" presStyleCnt="4">
        <dgm:presLayoutVars>
          <dgm:chMax val="0"/>
          <dgm:chPref val="0"/>
          <dgm:bulletEnabled val="1"/>
        </dgm:presLayoutVars>
      </dgm:prSet>
      <dgm:spPr/>
    </dgm:pt>
    <dgm:pt modelId="{04382DDB-8EFF-499E-A542-3D88FA643FCA}" type="pres">
      <dgm:prSet presAssocID="{FE077BF4-63A1-4C5E-A61F-008712D518E9}" presName="tile2" presStyleLbl="node1" presStyleIdx="1" presStyleCnt="4"/>
      <dgm:spPr/>
    </dgm:pt>
    <dgm:pt modelId="{73DD921B-33F5-455C-8CA9-F45CD1252365}" type="pres">
      <dgm:prSet presAssocID="{FE077BF4-63A1-4C5E-A61F-008712D518E9}" presName="tile2text" presStyleLbl="node1" presStyleIdx="1" presStyleCnt="4">
        <dgm:presLayoutVars>
          <dgm:chMax val="0"/>
          <dgm:chPref val="0"/>
          <dgm:bulletEnabled val="1"/>
        </dgm:presLayoutVars>
      </dgm:prSet>
      <dgm:spPr/>
    </dgm:pt>
    <dgm:pt modelId="{374BDCAD-8133-4612-A5A0-72AC1223C8FC}" type="pres">
      <dgm:prSet presAssocID="{FE077BF4-63A1-4C5E-A61F-008712D518E9}" presName="tile3" presStyleLbl="node1" presStyleIdx="2" presStyleCnt="4"/>
      <dgm:spPr/>
    </dgm:pt>
    <dgm:pt modelId="{CEC57E33-54D6-4367-AF8F-B608E36836BF}" type="pres">
      <dgm:prSet presAssocID="{FE077BF4-63A1-4C5E-A61F-008712D518E9}" presName="tile3text" presStyleLbl="node1" presStyleIdx="2" presStyleCnt="4">
        <dgm:presLayoutVars>
          <dgm:chMax val="0"/>
          <dgm:chPref val="0"/>
          <dgm:bulletEnabled val="1"/>
        </dgm:presLayoutVars>
      </dgm:prSet>
      <dgm:spPr/>
    </dgm:pt>
    <dgm:pt modelId="{F68AC5AD-D860-4DA0-A404-6134A8AF30C4}" type="pres">
      <dgm:prSet presAssocID="{FE077BF4-63A1-4C5E-A61F-008712D518E9}" presName="tile4" presStyleLbl="node1" presStyleIdx="3" presStyleCnt="4"/>
      <dgm:spPr/>
    </dgm:pt>
    <dgm:pt modelId="{644A985D-2AD8-4F87-BC96-C7A80A2DADC4}" type="pres">
      <dgm:prSet presAssocID="{FE077BF4-63A1-4C5E-A61F-008712D518E9}" presName="tile4text" presStyleLbl="node1" presStyleIdx="3" presStyleCnt="4">
        <dgm:presLayoutVars>
          <dgm:chMax val="0"/>
          <dgm:chPref val="0"/>
          <dgm:bulletEnabled val="1"/>
        </dgm:presLayoutVars>
      </dgm:prSet>
      <dgm:spPr/>
    </dgm:pt>
    <dgm:pt modelId="{B7E1E877-FBD2-4820-9D85-9D942232ADDD}" type="pres">
      <dgm:prSet presAssocID="{FE077BF4-63A1-4C5E-A61F-008712D518E9}" presName="centerTile" presStyleLbl="fgShp" presStyleIdx="0" presStyleCnt="1">
        <dgm:presLayoutVars>
          <dgm:chMax val="0"/>
          <dgm:chPref val="0"/>
        </dgm:presLayoutVars>
      </dgm:prSet>
      <dgm:spPr/>
    </dgm:pt>
  </dgm:ptLst>
  <dgm:cxnLst>
    <dgm:cxn modelId="{1B3ADB16-2F0D-41CD-82F0-6EC2C39F0A29}" type="presOf" srcId="{DC993ACD-01BC-47E7-B76C-BA2F1B2AF3F3}" destId="{C88E6458-B456-4A31-83D5-1F9DD5D1B5F2}" srcOrd="1" destOrd="0" presId="urn:microsoft.com/office/officeart/2005/8/layout/matrix1"/>
    <dgm:cxn modelId="{9526B73A-553F-40D3-AB4B-BF00B014A1FE}" srcId="{FE077BF4-63A1-4C5E-A61F-008712D518E9}" destId="{1C2B3B2D-67D1-49BC-8253-CE2AA7156F21}" srcOrd="0" destOrd="0" parTransId="{037BB3D1-0583-4146-B054-C0C55B213ABA}" sibTransId="{9305573C-DFB9-4781-8C08-21D4D9DA7B97}"/>
    <dgm:cxn modelId="{6FA7013D-48A7-40E6-81EB-EBD6EA989C3B}" type="presOf" srcId="{4FD08F6F-B7B8-4CA3-AFFE-CC7B6494722B}" destId="{644A985D-2AD8-4F87-BC96-C7A80A2DADC4}" srcOrd="1" destOrd="0" presId="urn:microsoft.com/office/officeart/2005/8/layout/matrix1"/>
    <dgm:cxn modelId="{922C1942-BB7A-459C-A58E-AC13B7786A38}" type="presOf" srcId="{5B0199B1-97F6-476E-88E4-8754F8D6DEA2}" destId="{CEC57E33-54D6-4367-AF8F-B608E36836BF}" srcOrd="1" destOrd="0" presId="urn:microsoft.com/office/officeart/2005/8/layout/matrix1"/>
    <dgm:cxn modelId="{614F8263-604D-4A0D-8600-5E45C7EB160F}" srcId="{1C2B3B2D-67D1-49BC-8253-CE2AA7156F21}" destId="{BB6A6F6C-CA39-4D95-9854-BD0492E30705}" srcOrd="1" destOrd="0" parTransId="{17084166-09DD-40A8-8522-F371BD9F75E1}" sibTransId="{B381AA00-3343-447D-8BE9-86F092456AC1}"/>
    <dgm:cxn modelId="{9B73C049-C999-4DB5-85CB-67A9C5F1DB0F}" srcId="{1C2B3B2D-67D1-49BC-8253-CE2AA7156F21}" destId="{4FD08F6F-B7B8-4CA3-AFFE-CC7B6494722B}" srcOrd="3" destOrd="0" parTransId="{2DE3C58B-84F3-4389-98CE-FE52FE4ECB92}" sibTransId="{A1CB9671-1F79-4453-A5AF-7F93F5A1F861}"/>
    <dgm:cxn modelId="{B1D3C66D-A9E7-4A95-B568-D0A2F268FE65}" type="presOf" srcId="{5B0199B1-97F6-476E-88E4-8754F8D6DEA2}" destId="{374BDCAD-8133-4612-A5A0-72AC1223C8FC}" srcOrd="0" destOrd="0" presId="urn:microsoft.com/office/officeart/2005/8/layout/matrix1"/>
    <dgm:cxn modelId="{5E974B83-46C1-4D05-ACFB-0EFA9BE980BF}" srcId="{1C2B3B2D-67D1-49BC-8253-CE2AA7156F21}" destId="{5B0199B1-97F6-476E-88E4-8754F8D6DEA2}" srcOrd="2" destOrd="0" parTransId="{28659E19-4EF7-4D5B-9797-FF176451ED03}" sibTransId="{112AE16E-70E7-44E4-A8EE-EC3C941F1C57}"/>
    <dgm:cxn modelId="{EC00DF87-8238-4900-9341-494BF4573F95}" type="presOf" srcId="{FE077BF4-63A1-4C5E-A61F-008712D518E9}" destId="{63402474-D066-4670-994B-8524CBDDB16D}" srcOrd="0" destOrd="0" presId="urn:microsoft.com/office/officeart/2005/8/layout/matrix1"/>
    <dgm:cxn modelId="{C7B1A496-61EB-4025-B016-1F8D7D430A66}" type="presOf" srcId="{1C2B3B2D-67D1-49BC-8253-CE2AA7156F21}" destId="{B7E1E877-FBD2-4820-9D85-9D942232ADDD}" srcOrd="0" destOrd="0" presId="urn:microsoft.com/office/officeart/2005/8/layout/matrix1"/>
    <dgm:cxn modelId="{183D3A9D-4D77-4B28-8486-55B17FB63977}" type="presOf" srcId="{DC993ACD-01BC-47E7-B76C-BA2F1B2AF3F3}" destId="{0580C3D2-5293-4680-8D7D-55AD4810062B}" srcOrd="0" destOrd="0" presId="urn:microsoft.com/office/officeart/2005/8/layout/matrix1"/>
    <dgm:cxn modelId="{339C9ADB-BEB0-43A9-A5EE-5F4D6E0610FE}" srcId="{1C2B3B2D-67D1-49BC-8253-CE2AA7156F21}" destId="{DC993ACD-01BC-47E7-B76C-BA2F1B2AF3F3}" srcOrd="0" destOrd="0" parTransId="{F0B34EF6-FD25-4E93-975F-AF02F4707F7D}" sibTransId="{1AFE9C66-C768-4379-A7B1-FD4A28AAE525}"/>
    <dgm:cxn modelId="{EE21F0DC-3F1E-4B19-A0CE-ABC56A313DA4}" type="presOf" srcId="{BB6A6F6C-CA39-4D95-9854-BD0492E30705}" destId="{04382DDB-8EFF-499E-A542-3D88FA643FCA}" srcOrd="0" destOrd="0" presId="urn:microsoft.com/office/officeart/2005/8/layout/matrix1"/>
    <dgm:cxn modelId="{987BB2DD-C49A-408F-B0B1-4DDAE2286B28}" type="presOf" srcId="{BB6A6F6C-CA39-4D95-9854-BD0492E30705}" destId="{73DD921B-33F5-455C-8CA9-F45CD1252365}" srcOrd="1" destOrd="0" presId="urn:microsoft.com/office/officeart/2005/8/layout/matrix1"/>
    <dgm:cxn modelId="{7AB07AFD-5B87-4C0F-8EED-4BAB703C797F}" type="presOf" srcId="{4FD08F6F-B7B8-4CA3-AFFE-CC7B6494722B}" destId="{F68AC5AD-D860-4DA0-A404-6134A8AF30C4}" srcOrd="0" destOrd="0" presId="urn:microsoft.com/office/officeart/2005/8/layout/matrix1"/>
    <dgm:cxn modelId="{9D0A7514-DB16-4C83-9229-E9C8374DCE63}" type="presParOf" srcId="{63402474-D066-4670-994B-8524CBDDB16D}" destId="{A8CD0641-4CD9-4404-8BD0-9E84A5E62958}" srcOrd="0" destOrd="0" presId="urn:microsoft.com/office/officeart/2005/8/layout/matrix1"/>
    <dgm:cxn modelId="{6ADA996B-EA6D-40CA-8F9E-9A76B2AD0D87}" type="presParOf" srcId="{A8CD0641-4CD9-4404-8BD0-9E84A5E62958}" destId="{0580C3D2-5293-4680-8D7D-55AD4810062B}" srcOrd="0" destOrd="0" presId="urn:microsoft.com/office/officeart/2005/8/layout/matrix1"/>
    <dgm:cxn modelId="{D1D2B9F9-FA57-494A-A8CC-AC696CAD995A}" type="presParOf" srcId="{A8CD0641-4CD9-4404-8BD0-9E84A5E62958}" destId="{C88E6458-B456-4A31-83D5-1F9DD5D1B5F2}" srcOrd="1" destOrd="0" presId="urn:microsoft.com/office/officeart/2005/8/layout/matrix1"/>
    <dgm:cxn modelId="{CAAD54E2-13B4-46F3-B4B6-22DD610E8247}" type="presParOf" srcId="{A8CD0641-4CD9-4404-8BD0-9E84A5E62958}" destId="{04382DDB-8EFF-499E-A542-3D88FA643FCA}" srcOrd="2" destOrd="0" presId="urn:microsoft.com/office/officeart/2005/8/layout/matrix1"/>
    <dgm:cxn modelId="{F5920FED-B2B8-4948-B4BF-9FD33D772C44}" type="presParOf" srcId="{A8CD0641-4CD9-4404-8BD0-9E84A5E62958}" destId="{73DD921B-33F5-455C-8CA9-F45CD1252365}" srcOrd="3" destOrd="0" presId="urn:microsoft.com/office/officeart/2005/8/layout/matrix1"/>
    <dgm:cxn modelId="{1065E7E2-0FFF-4B75-85E1-486556663E40}" type="presParOf" srcId="{A8CD0641-4CD9-4404-8BD0-9E84A5E62958}" destId="{374BDCAD-8133-4612-A5A0-72AC1223C8FC}" srcOrd="4" destOrd="0" presId="urn:microsoft.com/office/officeart/2005/8/layout/matrix1"/>
    <dgm:cxn modelId="{DECA157B-C6FD-4060-A77A-A06087280584}" type="presParOf" srcId="{A8CD0641-4CD9-4404-8BD0-9E84A5E62958}" destId="{CEC57E33-54D6-4367-AF8F-B608E36836BF}" srcOrd="5" destOrd="0" presId="urn:microsoft.com/office/officeart/2005/8/layout/matrix1"/>
    <dgm:cxn modelId="{1957F158-BDF5-4FD9-9201-1095D7FC4F8E}" type="presParOf" srcId="{A8CD0641-4CD9-4404-8BD0-9E84A5E62958}" destId="{F68AC5AD-D860-4DA0-A404-6134A8AF30C4}" srcOrd="6" destOrd="0" presId="urn:microsoft.com/office/officeart/2005/8/layout/matrix1"/>
    <dgm:cxn modelId="{1470D0EA-2EFF-47D5-8728-CB8E44D20FB0}" type="presParOf" srcId="{A8CD0641-4CD9-4404-8BD0-9E84A5E62958}" destId="{644A985D-2AD8-4F87-BC96-C7A80A2DADC4}" srcOrd="7" destOrd="0" presId="urn:microsoft.com/office/officeart/2005/8/layout/matrix1"/>
    <dgm:cxn modelId="{B9AA6929-A55A-4FAF-AE7B-ED3DE68F9F29}" type="presParOf" srcId="{63402474-D066-4670-994B-8524CBDDB16D}" destId="{B7E1E877-FBD2-4820-9D85-9D942232ADDD}"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077BF4-63A1-4C5E-A61F-008712D518E9}"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1C2B3B2D-67D1-49BC-8253-CE2AA7156F21}">
      <dgm:prSet phldrT="[Text]" custT="1"/>
      <dgm:spPr/>
      <dgm:t>
        <a:bodyPr/>
        <a:lstStyle/>
        <a:p>
          <a:r>
            <a:rPr lang="en-NZ" sz="2800" b="1" dirty="0">
              <a:latin typeface="+mn-lt"/>
              <a:cs typeface="C Univers 57 Condensed" pitchFamily="-28" charset="0"/>
            </a:rPr>
            <a:t>General oral presentation </a:t>
          </a:r>
          <a:r>
            <a:rPr lang="en-NZ" sz="2800" b="1" dirty="0">
              <a:solidFill>
                <a:schemeClr val="accent1"/>
              </a:solidFill>
              <a:latin typeface="+mn-lt"/>
              <a:cs typeface="C Univers 57 Condensed" pitchFamily="-28" charset="0"/>
            </a:rPr>
            <a:t>nerves</a:t>
          </a:r>
          <a:r>
            <a:rPr lang="en-NZ" sz="2800" b="1" dirty="0">
              <a:latin typeface="+mn-lt"/>
              <a:cs typeface="C Univers 57 Condensed" pitchFamily="-28" charset="0"/>
            </a:rPr>
            <a:t>!</a:t>
          </a:r>
          <a:endParaRPr lang="en-US" sz="28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37BB3D1-0583-4146-B054-C0C55B213ABA}" type="parTrans" cxnId="{9526B73A-553F-40D3-AB4B-BF00B014A1FE}">
      <dgm:prSet/>
      <dgm:spPr/>
      <dgm:t>
        <a:bodyPr/>
        <a:lstStyle/>
        <a:p>
          <a:endParaRPr lang="en-US"/>
        </a:p>
      </dgm:t>
    </dgm:pt>
    <dgm:pt modelId="{9305573C-DFB9-4781-8C08-21D4D9DA7B97}" type="sibTrans" cxnId="{9526B73A-553F-40D3-AB4B-BF00B014A1FE}">
      <dgm:prSet/>
      <dgm:spPr/>
      <dgm:t>
        <a:bodyPr/>
        <a:lstStyle/>
        <a:p>
          <a:endParaRPr lang="en-US"/>
        </a:p>
      </dgm:t>
    </dgm:pt>
    <dgm:pt modelId="{DC993ACD-01BC-47E7-B76C-BA2F1B2AF3F3}">
      <dgm:prSet phldrT="[Text]" custT="1"/>
      <dgm:spPr/>
      <dgm:t>
        <a:bodyPr/>
        <a:lstStyle/>
        <a:p>
          <a:pPr lvl="0" defTabSz="622300">
            <a:lnSpc>
              <a:spcPct val="90000"/>
            </a:lnSpc>
            <a:spcBef>
              <a:spcPct val="0"/>
            </a:spcBef>
            <a:spcAft>
              <a:spcPct val="35000"/>
            </a:spcAft>
          </a:pPr>
          <a:r>
            <a:rPr lang="en-NZ" sz="2800" b="1" dirty="0">
              <a:latin typeface="+mn-lt"/>
              <a:cs typeface="C Univers 57 Condensed" pitchFamily="-28" charset="0"/>
            </a:rPr>
            <a:t>Working out the format – the overall </a:t>
          </a:r>
          <a:r>
            <a:rPr lang="en-NZ" sz="2800" b="1" dirty="0">
              <a:solidFill>
                <a:srgbClr val="92D050"/>
              </a:solidFill>
              <a:latin typeface="+mn-lt"/>
              <a:cs typeface="C Univers 57 Condensed" pitchFamily="-28" charset="0"/>
            </a:rPr>
            <a:t>structure</a:t>
          </a:r>
          <a:r>
            <a:rPr lang="en-NZ" sz="2800" b="1" dirty="0">
              <a:latin typeface="+mn-lt"/>
              <a:cs typeface="C Univers 57 Condensed" pitchFamily="-28" charset="0"/>
            </a:rPr>
            <a:t> of this presentation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0B34EF6-FD25-4E93-975F-AF02F4707F7D}" type="parTrans" cxnId="{339C9ADB-BEB0-43A9-A5EE-5F4D6E0610FE}">
      <dgm:prSet/>
      <dgm:spPr/>
      <dgm:t>
        <a:bodyPr/>
        <a:lstStyle/>
        <a:p>
          <a:endParaRPr lang="en-US"/>
        </a:p>
      </dgm:t>
    </dgm:pt>
    <dgm:pt modelId="{1AFE9C66-C768-4379-A7B1-FD4A28AAE525}" type="sibTrans" cxnId="{339C9ADB-BEB0-43A9-A5EE-5F4D6E0610FE}">
      <dgm:prSet/>
      <dgm:spPr/>
      <dgm:t>
        <a:bodyPr/>
        <a:lstStyle/>
        <a:p>
          <a:endParaRPr lang="en-US"/>
        </a:p>
      </dgm:t>
    </dgm:pt>
    <dgm:pt modelId="{BB6A6F6C-CA39-4D95-9854-BD0492E30705}">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a:t>
          </a:r>
          <a:r>
            <a:rPr lang="en-NZ" sz="2800" b="1" dirty="0">
              <a:solidFill>
                <a:srgbClr val="92D050"/>
              </a:solidFill>
              <a:latin typeface="+mn-lt"/>
              <a:cs typeface="C Univers 57 Condensed" pitchFamily="-28" charset="0"/>
            </a:rPr>
            <a:t>what</a:t>
          </a:r>
          <a:r>
            <a:rPr lang="en-NZ" sz="2800" b="1" dirty="0">
              <a:latin typeface="+mn-lt"/>
              <a:cs typeface="C Univers 57 Condensed" pitchFamily="-28" charset="0"/>
            </a:rPr>
            <a:t> to say</a:t>
          </a:r>
        </a:p>
        <a:p>
          <a:endParaRPr lang="en-US" sz="2500"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17084166-09DD-40A8-8522-F371BD9F75E1}" type="parTrans" cxnId="{614F8263-604D-4A0D-8600-5E45C7EB160F}">
      <dgm:prSet/>
      <dgm:spPr/>
      <dgm:t>
        <a:bodyPr/>
        <a:lstStyle/>
        <a:p>
          <a:endParaRPr lang="en-US"/>
        </a:p>
      </dgm:t>
    </dgm:pt>
    <dgm:pt modelId="{B381AA00-3343-447D-8BE9-86F092456AC1}" type="sibTrans" cxnId="{614F8263-604D-4A0D-8600-5E45C7EB160F}">
      <dgm:prSet/>
      <dgm:spPr/>
      <dgm:t>
        <a:bodyPr/>
        <a:lstStyle/>
        <a:p>
          <a:endParaRPr lang="en-US"/>
        </a:p>
      </dgm:t>
    </dgm:pt>
    <dgm:pt modelId="{5B0199B1-97F6-476E-88E4-8754F8D6DEA2}">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to best present it </a:t>
          </a:r>
          <a:r>
            <a:rPr lang="en-NZ" sz="2800" b="1" dirty="0">
              <a:solidFill>
                <a:srgbClr val="92D050"/>
              </a:solidFill>
              <a:latin typeface="+mn-lt"/>
              <a:cs typeface="C Univers 57 Condensed" pitchFamily="-28" charset="0"/>
            </a:rPr>
            <a:t>visually</a:t>
          </a:r>
        </a:p>
        <a:p>
          <a:endParaRPr lang="en-US" sz="2500" dirty="0"/>
        </a:p>
      </dgm:t>
    </dgm:pt>
    <dgm:pt modelId="{28659E19-4EF7-4D5B-9797-FF176451ED03}" type="parTrans" cxnId="{5E974B83-46C1-4D05-ACFB-0EFA9BE980BF}">
      <dgm:prSet/>
      <dgm:spPr/>
      <dgm:t>
        <a:bodyPr/>
        <a:lstStyle/>
        <a:p>
          <a:endParaRPr lang="en-US"/>
        </a:p>
      </dgm:t>
    </dgm:pt>
    <dgm:pt modelId="{112AE16E-70E7-44E4-A8EE-EC3C941F1C57}" type="sibTrans" cxnId="{5E974B83-46C1-4D05-ACFB-0EFA9BE980BF}">
      <dgm:prSet/>
      <dgm:spPr/>
      <dgm:t>
        <a:bodyPr/>
        <a:lstStyle/>
        <a:p>
          <a:endParaRPr lang="en-US"/>
        </a:p>
      </dgm:t>
    </dgm:pt>
    <dgm:pt modelId="{4FD08F6F-B7B8-4CA3-AFFE-CC7B6494722B}">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2800" b="1" dirty="0">
              <a:latin typeface="+mn-lt"/>
              <a:cs typeface="C Univers 57 Condensed" pitchFamily="-28" charset="0"/>
            </a:rPr>
            <a:t>Working out how best to </a:t>
          </a:r>
          <a:r>
            <a:rPr lang="en-NZ" sz="2800" b="1" dirty="0">
              <a:solidFill>
                <a:srgbClr val="92D050"/>
              </a:solidFill>
              <a:latin typeface="+mn-lt"/>
              <a:cs typeface="C Univers 57 Condensed" pitchFamily="-28" charset="0"/>
            </a:rPr>
            <a:t>deliver</a:t>
          </a:r>
          <a:r>
            <a:rPr lang="en-NZ" sz="2800" b="1" dirty="0">
              <a:latin typeface="+mn-lt"/>
              <a:cs typeface="C Univers 57 Condensed" pitchFamily="-28" charset="0"/>
            </a:rPr>
            <a:t>/present it</a:t>
          </a:r>
          <a:endParaRPr lang="en-US" sz="2800" dirty="0"/>
        </a:p>
        <a:p>
          <a:endParaRPr lang="en-US" sz="2500" dirty="0"/>
        </a:p>
      </dgm:t>
    </dgm:pt>
    <dgm:pt modelId="{2DE3C58B-84F3-4389-98CE-FE52FE4ECB92}" type="parTrans" cxnId="{9B73C049-C999-4DB5-85CB-67A9C5F1DB0F}">
      <dgm:prSet/>
      <dgm:spPr/>
      <dgm:t>
        <a:bodyPr/>
        <a:lstStyle/>
        <a:p>
          <a:endParaRPr lang="en-US"/>
        </a:p>
      </dgm:t>
    </dgm:pt>
    <dgm:pt modelId="{A1CB9671-1F79-4453-A5AF-7F93F5A1F861}" type="sibTrans" cxnId="{9B73C049-C999-4DB5-85CB-67A9C5F1DB0F}">
      <dgm:prSet/>
      <dgm:spPr/>
      <dgm:t>
        <a:bodyPr/>
        <a:lstStyle/>
        <a:p>
          <a:endParaRPr lang="en-US"/>
        </a:p>
      </dgm:t>
    </dgm:pt>
    <dgm:pt modelId="{63402474-D066-4670-994B-8524CBDDB16D}" type="pres">
      <dgm:prSet presAssocID="{FE077BF4-63A1-4C5E-A61F-008712D518E9}" presName="diagram" presStyleCnt="0">
        <dgm:presLayoutVars>
          <dgm:chMax val="1"/>
          <dgm:dir/>
          <dgm:animLvl val="ctr"/>
          <dgm:resizeHandles val="exact"/>
        </dgm:presLayoutVars>
      </dgm:prSet>
      <dgm:spPr/>
    </dgm:pt>
    <dgm:pt modelId="{A8CD0641-4CD9-4404-8BD0-9E84A5E62958}" type="pres">
      <dgm:prSet presAssocID="{FE077BF4-63A1-4C5E-A61F-008712D518E9}" presName="matrix" presStyleCnt="0"/>
      <dgm:spPr/>
    </dgm:pt>
    <dgm:pt modelId="{0580C3D2-5293-4680-8D7D-55AD4810062B}" type="pres">
      <dgm:prSet presAssocID="{FE077BF4-63A1-4C5E-A61F-008712D518E9}" presName="tile1" presStyleLbl="node1" presStyleIdx="0" presStyleCnt="4"/>
      <dgm:spPr/>
    </dgm:pt>
    <dgm:pt modelId="{C88E6458-B456-4A31-83D5-1F9DD5D1B5F2}" type="pres">
      <dgm:prSet presAssocID="{FE077BF4-63A1-4C5E-A61F-008712D518E9}" presName="tile1text" presStyleLbl="node1" presStyleIdx="0" presStyleCnt="4">
        <dgm:presLayoutVars>
          <dgm:chMax val="0"/>
          <dgm:chPref val="0"/>
          <dgm:bulletEnabled val="1"/>
        </dgm:presLayoutVars>
      </dgm:prSet>
      <dgm:spPr/>
    </dgm:pt>
    <dgm:pt modelId="{04382DDB-8EFF-499E-A542-3D88FA643FCA}" type="pres">
      <dgm:prSet presAssocID="{FE077BF4-63A1-4C5E-A61F-008712D518E9}" presName="tile2" presStyleLbl="node1" presStyleIdx="1" presStyleCnt="4"/>
      <dgm:spPr/>
    </dgm:pt>
    <dgm:pt modelId="{73DD921B-33F5-455C-8CA9-F45CD1252365}" type="pres">
      <dgm:prSet presAssocID="{FE077BF4-63A1-4C5E-A61F-008712D518E9}" presName="tile2text" presStyleLbl="node1" presStyleIdx="1" presStyleCnt="4">
        <dgm:presLayoutVars>
          <dgm:chMax val="0"/>
          <dgm:chPref val="0"/>
          <dgm:bulletEnabled val="1"/>
        </dgm:presLayoutVars>
      </dgm:prSet>
      <dgm:spPr/>
    </dgm:pt>
    <dgm:pt modelId="{374BDCAD-8133-4612-A5A0-72AC1223C8FC}" type="pres">
      <dgm:prSet presAssocID="{FE077BF4-63A1-4C5E-A61F-008712D518E9}" presName="tile3" presStyleLbl="node1" presStyleIdx="2" presStyleCnt="4"/>
      <dgm:spPr/>
    </dgm:pt>
    <dgm:pt modelId="{CEC57E33-54D6-4367-AF8F-B608E36836BF}" type="pres">
      <dgm:prSet presAssocID="{FE077BF4-63A1-4C5E-A61F-008712D518E9}" presName="tile3text" presStyleLbl="node1" presStyleIdx="2" presStyleCnt="4">
        <dgm:presLayoutVars>
          <dgm:chMax val="0"/>
          <dgm:chPref val="0"/>
          <dgm:bulletEnabled val="1"/>
        </dgm:presLayoutVars>
      </dgm:prSet>
      <dgm:spPr/>
    </dgm:pt>
    <dgm:pt modelId="{F68AC5AD-D860-4DA0-A404-6134A8AF30C4}" type="pres">
      <dgm:prSet presAssocID="{FE077BF4-63A1-4C5E-A61F-008712D518E9}" presName="tile4" presStyleLbl="node1" presStyleIdx="3" presStyleCnt="4"/>
      <dgm:spPr/>
    </dgm:pt>
    <dgm:pt modelId="{644A985D-2AD8-4F87-BC96-C7A80A2DADC4}" type="pres">
      <dgm:prSet presAssocID="{FE077BF4-63A1-4C5E-A61F-008712D518E9}" presName="tile4text" presStyleLbl="node1" presStyleIdx="3" presStyleCnt="4">
        <dgm:presLayoutVars>
          <dgm:chMax val="0"/>
          <dgm:chPref val="0"/>
          <dgm:bulletEnabled val="1"/>
        </dgm:presLayoutVars>
      </dgm:prSet>
      <dgm:spPr/>
    </dgm:pt>
    <dgm:pt modelId="{B7E1E877-FBD2-4820-9D85-9D942232ADDD}" type="pres">
      <dgm:prSet presAssocID="{FE077BF4-63A1-4C5E-A61F-008712D518E9}" presName="centerTile" presStyleLbl="fgShp" presStyleIdx="0" presStyleCnt="1">
        <dgm:presLayoutVars>
          <dgm:chMax val="0"/>
          <dgm:chPref val="0"/>
        </dgm:presLayoutVars>
      </dgm:prSet>
      <dgm:spPr/>
    </dgm:pt>
  </dgm:ptLst>
  <dgm:cxnLst>
    <dgm:cxn modelId="{1B3ADB16-2F0D-41CD-82F0-6EC2C39F0A29}" type="presOf" srcId="{DC993ACD-01BC-47E7-B76C-BA2F1B2AF3F3}" destId="{C88E6458-B456-4A31-83D5-1F9DD5D1B5F2}" srcOrd="1" destOrd="0" presId="urn:microsoft.com/office/officeart/2005/8/layout/matrix1"/>
    <dgm:cxn modelId="{9526B73A-553F-40D3-AB4B-BF00B014A1FE}" srcId="{FE077BF4-63A1-4C5E-A61F-008712D518E9}" destId="{1C2B3B2D-67D1-49BC-8253-CE2AA7156F21}" srcOrd="0" destOrd="0" parTransId="{037BB3D1-0583-4146-B054-C0C55B213ABA}" sibTransId="{9305573C-DFB9-4781-8C08-21D4D9DA7B97}"/>
    <dgm:cxn modelId="{6FA7013D-48A7-40E6-81EB-EBD6EA989C3B}" type="presOf" srcId="{4FD08F6F-B7B8-4CA3-AFFE-CC7B6494722B}" destId="{644A985D-2AD8-4F87-BC96-C7A80A2DADC4}" srcOrd="1" destOrd="0" presId="urn:microsoft.com/office/officeart/2005/8/layout/matrix1"/>
    <dgm:cxn modelId="{922C1942-BB7A-459C-A58E-AC13B7786A38}" type="presOf" srcId="{5B0199B1-97F6-476E-88E4-8754F8D6DEA2}" destId="{CEC57E33-54D6-4367-AF8F-B608E36836BF}" srcOrd="1" destOrd="0" presId="urn:microsoft.com/office/officeart/2005/8/layout/matrix1"/>
    <dgm:cxn modelId="{614F8263-604D-4A0D-8600-5E45C7EB160F}" srcId="{1C2B3B2D-67D1-49BC-8253-CE2AA7156F21}" destId="{BB6A6F6C-CA39-4D95-9854-BD0492E30705}" srcOrd="1" destOrd="0" parTransId="{17084166-09DD-40A8-8522-F371BD9F75E1}" sibTransId="{B381AA00-3343-447D-8BE9-86F092456AC1}"/>
    <dgm:cxn modelId="{9B73C049-C999-4DB5-85CB-67A9C5F1DB0F}" srcId="{1C2B3B2D-67D1-49BC-8253-CE2AA7156F21}" destId="{4FD08F6F-B7B8-4CA3-AFFE-CC7B6494722B}" srcOrd="3" destOrd="0" parTransId="{2DE3C58B-84F3-4389-98CE-FE52FE4ECB92}" sibTransId="{A1CB9671-1F79-4453-A5AF-7F93F5A1F861}"/>
    <dgm:cxn modelId="{B1D3C66D-A9E7-4A95-B568-D0A2F268FE65}" type="presOf" srcId="{5B0199B1-97F6-476E-88E4-8754F8D6DEA2}" destId="{374BDCAD-8133-4612-A5A0-72AC1223C8FC}" srcOrd="0" destOrd="0" presId="urn:microsoft.com/office/officeart/2005/8/layout/matrix1"/>
    <dgm:cxn modelId="{5E974B83-46C1-4D05-ACFB-0EFA9BE980BF}" srcId="{1C2B3B2D-67D1-49BC-8253-CE2AA7156F21}" destId="{5B0199B1-97F6-476E-88E4-8754F8D6DEA2}" srcOrd="2" destOrd="0" parTransId="{28659E19-4EF7-4D5B-9797-FF176451ED03}" sibTransId="{112AE16E-70E7-44E4-A8EE-EC3C941F1C57}"/>
    <dgm:cxn modelId="{EC00DF87-8238-4900-9341-494BF4573F95}" type="presOf" srcId="{FE077BF4-63A1-4C5E-A61F-008712D518E9}" destId="{63402474-D066-4670-994B-8524CBDDB16D}" srcOrd="0" destOrd="0" presId="urn:microsoft.com/office/officeart/2005/8/layout/matrix1"/>
    <dgm:cxn modelId="{C7B1A496-61EB-4025-B016-1F8D7D430A66}" type="presOf" srcId="{1C2B3B2D-67D1-49BC-8253-CE2AA7156F21}" destId="{B7E1E877-FBD2-4820-9D85-9D942232ADDD}" srcOrd="0" destOrd="0" presId="urn:microsoft.com/office/officeart/2005/8/layout/matrix1"/>
    <dgm:cxn modelId="{183D3A9D-4D77-4B28-8486-55B17FB63977}" type="presOf" srcId="{DC993ACD-01BC-47E7-B76C-BA2F1B2AF3F3}" destId="{0580C3D2-5293-4680-8D7D-55AD4810062B}" srcOrd="0" destOrd="0" presId="urn:microsoft.com/office/officeart/2005/8/layout/matrix1"/>
    <dgm:cxn modelId="{339C9ADB-BEB0-43A9-A5EE-5F4D6E0610FE}" srcId="{1C2B3B2D-67D1-49BC-8253-CE2AA7156F21}" destId="{DC993ACD-01BC-47E7-B76C-BA2F1B2AF3F3}" srcOrd="0" destOrd="0" parTransId="{F0B34EF6-FD25-4E93-975F-AF02F4707F7D}" sibTransId="{1AFE9C66-C768-4379-A7B1-FD4A28AAE525}"/>
    <dgm:cxn modelId="{EE21F0DC-3F1E-4B19-A0CE-ABC56A313DA4}" type="presOf" srcId="{BB6A6F6C-CA39-4D95-9854-BD0492E30705}" destId="{04382DDB-8EFF-499E-A542-3D88FA643FCA}" srcOrd="0" destOrd="0" presId="urn:microsoft.com/office/officeart/2005/8/layout/matrix1"/>
    <dgm:cxn modelId="{987BB2DD-C49A-408F-B0B1-4DDAE2286B28}" type="presOf" srcId="{BB6A6F6C-CA39-4D95-9854-BD0492E30705}" destId="{73DD921B-33F5-455C-8CA9-F45CD1252365}" srcOrd="1" destOrd="0" presId="urn:microsoft.com/office/officeart/2005/8/layout/matrix1"/>
    <dgm:cxn modelId="{7AB07AFD-5B87-4C0F-8EED-4BAB703C797F}" type="presOf" srcId="{4FD08F6F-B7B8-4CA3-AFFE-CC7B6494722B}" destId="{F68AC5AD-D860-4DA0-A404-6134A8AF30C4}" srcOrd="0" destOrd="0" presId="urn:microsoft.com/office/officeart/2005/8/layout/matrix1"/>
    <dgm:cxn modelId="{9D0A7514-DB16-4C83-9229-E9C8374DCE63}" type="presParOf" srcId="{63402474-D066-4670-994B-8524CBDDB16D}" destId="{A8CD0641-4CD9-4404-8BD0-9E84A5E62958}" srcOrd="0" destOrd="0" presId="urn:microsoft.com/office/officeart/2005/8/layout/matrix1"/>
    <dgm:cxn modelId="{6ADA996B-EA6D-40CA-8F9E-9A76B2AD0D87}" type="presParOf" srcId="{A8CD0641-4CD9-4404-8BD0-9E84A5E62958}" destId="{0580C3D2-5293-4680-8D7D-55AD4810062B}" srcOrd="0" destOrd="0" presId="urn:microsoft.com/office/officeart/2005/8/layout/matrix1"/>
    <dgm:cxn modelId="{D1D2B9F9-FA57-494A-A8CC-AC696CAD995A}" type="presParOf" srcId="{A8CD0641-4CD9-4404-8BD0-9E84A5E62958}" destId="{C88E6458-B456-4A31-83D5-1F9DD5D1B5F2}" srcOrd="1" destOrd="0" presId="urn:microsoft.com/office/officeart/2005/8/layout/matrix1"/>
    <dgm:cxn modelId="{CAAD54E2-13B4-46F3-B4B6-22DD610E8247}" type="presParOf" srcId="{A8CD0641-4CD9-4404-8BD0-9E84A5E62958}" destId="{04382DDB-8EFF-499E-A542-3D88FA643FCA}" srcOrd="2" destOrd="0" presId="urn:microsoft.com/office/officeart/2005/8/layout/matrix1"/>
    <dgm:cxn modelId="{F5920FED-B2B8-4948-B4BF-9FD33D772C44}" type="presParOf" srcId="{A8CD0641-4CD9-4404-8BD0-9E84A5E62958}" destId="{73DD921B-33F5-455C-8CA9-F45CD1252365}" srcOrd="3" destOrd="0" presId="urn:microsoft.com/office/officeart/2005/8/layout/matrix1"/>
    <dgm:cxn modelId="{1065E7E2-0FFF-4B75-85E1-486556663E40}" type="presParOf" srcId="{A8CD0641-4CD9-4404-8BD0-9E84A5E62958}" destId="{374BDCAD-8133-4612-A5A0-72AC1223C8FC}" srcOrd="4" destOrd="0" presId="urn:microsoft.com/office/officeart/2005/8/layout/matrix1"/>
    <dgm:cxn modelId="{DECA157B-C6FD-4060-A77A-A06087280584}" type="presParOf" srcId="{A8CD0641-4CD9-4404-8BD0-9E84A5E62958}" destId="{CEC57E33-54D6-4367-AF8F-B608E36836BF}" srcOrd="5" destOrd="0" presId="urn:microsoft.com/office/officeart/2005/8/layout/matrix1"/>
    <dgm:cxn modelId="{1957F158-BDF5-4FD9-9201-1095D7FC4F8E}" type="presParOf" srcId="{A8CD0641-4CD9-4404-8BD0-9E84A5E62958}" destId="{F68AC5AD-D860-4DA0-A404-6134A8AF30C4}" srcOrd="6" destOrd="0" presId="urn:microsoft.com/office/officeart/2005/8/layout/matrix1"/>
    <dgm:cxn modelId="{1470D0EA-2EFF-47D5-8728-CB8E44D20FB0}" type="presParOf" srcId="{A8CD0641-4CD9-4404-8BD0-9E84A5E62958}" destId="{644A985D-2AD8-4F87-BC96-C7A80A2DADC4}" srcOrd="7" destOrd="0" presId="urn:microsoft.com/office/officeart/2005/8/layout/matrix1"/>
    <dgm:cxn modelId="{B9AA6929-A55A-4FAF-AE7B-ED3DE68F9F29}" type="presParOf" srcId="{63402474-D066-4670-994B-8524CBDDB16D}" destId="{B7E1E877-FBD2-4820-9D85-9D942232ADDD}"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0C3D2-5293-4680-8D7D-55AD4810062B}">
      <dsp:nvSpPr>
        <dsp:cNvPr id="0" name=""/>
        <dsp:cNvSpPr/>
      </dsp:nvSpPr>
      <dsp:spPr>
        <a:xfrm rot="16200000">
          <a:off x="641016" y="-641016"/>
          <a:ext cx="2513931" cy="3795964"/>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622300">
            <a:lnSpc>
              <a:spcPct val="90000"/>
            </a:lnSpc>
            <a:spcBef>
              <a:spcPct val="0"/>
            </a:spcBef>
            <a:spcAft>
              <a:spcPct val="35000"/>
            </a:spcAft>
            <a:buNone/>
          </a:pPr>
          <a:r>
            <a:rPr lang="en-NZ" sz="2800" b="1" kern="1200" dirty="0">
              <a:latin typeface="+mn-lt"/>
              <a:cs typeface="C Univers 57 Condensed" pitchFamily="-28" charset="0"/>
            </a:rPr>
            <a:t>Working out the format – the overall </a:t>
          </a:r>
          <a:r>
            <a:rPr lang="en-NZ" sz="2800" b="1" kern="1200" dirty="0">
              <a:solidFill>
                <a:srgbClr val="92D050"/>
              </a:solidFill>
              <a:latin typeface="+mn-lt"/>
              <a:cs typeface="C Univers 57 Condensed" pitchFamily="-28" charset="0"/>
            </a:rPr>
            <a:t>structure</a:t>
          </a:r>
          <a:r>
            <a:rPr lang="en-NZ" sz="2800" b="1" kern="1200" dirty="0">
              <a:latin typeface="+mn-lt"/>
              <a:cs typeface="C Univers 57 Condensed" pitchFamily="-28" charset="0"/>
            </a:rPr>
            <a:t> of this presentation</a:t>
          </a:r>
        </a:p>
      </dsp:txBody>
      <dsp:txXfrm rot="5400000">
        <a:off x="-1" y="1"/>
        <a:ext cx="3795964" cy="1885448"/>
      </dsp:txXfrm>
    </dsp:sp>
    <dsp:sp modelId="{04382DDB-8EFF-499E-A542-3D88FA643FCA}">
      <dsp:nvSpPr>
        <dsp:cNvPr id="0" name=""/>
        <dsp:cNvSpPr/>
      </dsp:nvSpPr>
      <dsp:spPr>
        <a:xfrm>
          <a:off x="3795964" y="0"/>
          <a:ext cx="3795964" cy="2513931"/>
        </a:xfrm>
        <a:prstGeom prst="round1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a:t>
          </a:r>
          <a:r>
            <a:rPr lang="en-NZ" sz="2800" b="1" kern="1200" dirty="0">
              <a:solidFill>
                <a:srgbClr val="92D050"/>
              </a:solidFill>
              <a:latin typeface="+mn-lt"/>
              <a:cs typeface="C Univers 57 Condensed" pitchFamily="-28" charset="0"/>
            </a:rPr>
            <a:t>what</a:t>
          </a:r>
          <a:r>
            <a:rPr lang="en-NZ" sz="2800" b="1" kern="1200" dirty="0">
              <a:latin typeface="+mn-lt"/>
              <a:cs typeface="C Univers 57 Condensed" pitchFamily="-28" charset="0"/>
            </a:rPr>
            <a:t> to say</a:t>
          </a:r>
        </a:p>
        <a:p>
          <a:pPr algn="ctr">
            <a:spcBef>
              <a:spcPct val="0"/>
            </a:spcBef>
            <a:buNone/>
          </a:pPr>
          <a:endParaRPr lang="en-US" sz="2500" kern="1200" dirty="0"/>
        </a:p>
      </dsp:txBody>
      <dsp:txXfrm>
        <a:off x="3795964" y="0"/>
        <a:ext cx="3795964" cy="1885448"/>
      </dsp:txXfrm>
    </dsp:sp>
    <dsp:sp modelId="{374BDCAD-8133-4612-A5A0-72AC1223C8FC}">
      <dsp:nvSpPr>
        <dsp:cNvPr id="0" name=""/>
        <dsp:cNvSpPr/>
      </dsp:nvSpPr>
      <dsp:spPr>
        <a:xfrm rot="10800000">
          <a:off x="0" y="2513931"/>
          <a:ext cx="3795964" cy="2513931"/>
        </a:xfrm>
        <a:prstGeom prst="round1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to best present it </a:t>
          </a:r>
          <a:r>
            <a:rPr lang="en-NZ" sz="2800" b="1" kern="1200" dirty="0">
              <a:solidFill>
                <a:srgbClr val="92D050"/>
              </a:solidFill>
              <a:latin typeface="+mn-lt"/>
              <a:cs typeface="C Univers 57 Condensed" pitchFamily="-28" charset="0"/>
            </a:rPr>
            <a:t>visually</a:t>
          </a:r>
        </a:p>
        <a:p>
          <a:pPr algn="ctr">
            <a:spcBef>
              <a:spcPct val="0"/>
            </a:spcBef>
            <a:buNone/>
          </a:pPr>
          <a:endParaRPr lang="en-US" sz="2500" kern="1200" dirty="0"/>
        </a:p>
      </dsp:txBody>
      <dsp:txXfrm rot="10800000">
        <a:off x="0" y="3142414"/>
        <a:ext cx="3795964" cy="1885448"/>
      </dsp:txXfrm>
    </dsp:sp>
    <dsp:sp modelId="{F68AC5AD-D860-4DA0-A404-6134A8AF30C4}">
      <dsp:nvSpPr>
        <dsp:cNvPr id="0" name=""/>
        <dsp:cNvSpPr/>
      </dsp:nvSpPr>
      <dsp:spPr>
        <a:xfrm rot="5400000">
          <a:off x="4436981" y="1872915"/>
          <a:ext cx="2513931" cy="3795964"/>
        </a:xfrm>
        <a:prstGeom prst="round1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best to </a:t>
          </a:r>
          <a:r>
            <a:rPr lang="en-NZ" sz="2800" b="1" kern="1200" dirty="0">
              <a:solidFill>
                <a:srgbClr val="92D050"/>
              </a:solidFill>
              <a:latin typeface="+mn-lt"/>
              <a:cs typeface="C Univers 57 Condensed" pitchFamily="-28" charset="0"/>
            </a:rPr>
            <a:t>deliver</a:t>
          </a:r>
          <a:r>
            <a:rPr lang="en-NZ" sz="2800" b="1" kern="1200" dirty="0">
              <a:latin typeface="+mn-lt"/>
              <a:cs typeface="C Univers 57 Condensed" pitchFamily="-28" charset="0"/>
            </a:rPr>
            <a:t>/present it</a:t>
          </a:r>
          <a:endParaRPr lang="en-US" sz="2800" kern="1200" dirty="0"/>
        </a:p>
        <a:p>
          <a:pPr algn="ctr">
            <a:spcBef>
              <a:spcPct val="0"/>
            </a:spcBef>
            <a:buNone/>
          </a:pPr>
          <a:endParaRPr lang="en-US" sz="2500" kern="1200" dirty="0"/>
        </a:p>
      </dsp:txBody>
      <dsp:txXfrm rot="-5400000">
        <a:off x="3795964" y="3142414"/>
        <a:ext cx="3795964" cy="1885448"/>
      </dsp:txXfrm>
    </dsp:sp>
    <dsp:sp modelId="{B7E1E877-FBD2-4820-9D85-9D942232ADDD}">
      <dsp:nvSpPr>
        <dsp:cNvPr id="0" name=""/>
        <dsp:cNvSpPr/>
      </dsp:nvSpPr>
      <dsp:spPr>
        <a:xfrm>
          <a:off x="2657175" y="1885448"/>
          <a:ext cx="2277578" cy="1256965"/>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NZ" sz="2800" b="1" kern="1200" dirty="0">
              <a:latin typeface="+mn-lt"/>
              <a:cs typeface="C Univers 57 Condensed" pitchFamily="-28" charset="0"/>
            </a:rPr>
            <a:t>General oral presentation </a:t>
          </a:r>
          <a:r>
            <a:rPr lang="en-NZ" sz="2800" b="1" kern="1200" dirty="0">
              <a:solidFill>
                <a:schemeClr val="accent1"/>
              </a:solidFill>
              <a:latin typeface="+mn-lt"/>
              <a:cs typeface="C Univers 57 Condensed" pitchFamily="-28" charset="0"/>
            </a:rPr>
            <a:t>nerves</a:t>
          </a:r>
          <a:r>
            <a:rPr lang="en-NZ" sz="2800" b="1" kern="1200" dirty="0">
              <a:latin typeface="+mn-lt"/>
              <a:cs typeface="C Univers 57 Condensed" pitchFamily="-28" charset="0"/>
            </a:rPr>
            <a:t>!</a:t>
          </a:r>
          <a:endParaRPr lang="en-US" sz="2800" kern="1200" dirty="0"/>
        </a:p>
      </dsp:txBody>
      <dsp:txXfrm>
        <a:off x="2718535" y="1946808"/>
        <a:ext cx="2154858" cy="1134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0C3D2-5293-4680-8D7D-55AD4810062B}">
      <dsp:nvSpPr>
        <dsp:cNvPr id="0" name=""/>
        <dsp:cNvSpPr/>
      </dsp:nvSpPr>
      <dsp:spPr>
        <a:xfrm rot="16200000">
          <a:off x="641016" y="-641016"/>
          <a:ext cx="2513931" cy="3795964"/>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622300">
            <a:lnSpc>
              <a:spcPct val="90000"/>
            </a:lnSpc>
            <a:spcBef>
              <a:spcPct val="0"/>
            </a:spcBef>
            <a:spcAft>
              <a:spcPct val="35000"/>
            </a:spcAft>
            <a:buNone/>
          </a:pPr>
          <a:r>
            <a:rPr lang="en-NZ" sz="2800" b="1" kern="1200" dirty="0">
              <a:latin typeface="+mn-lt"/>
              <a:cs typeface="C Univers 57 Condensed" pitchFamily="-28" charset="0"/>
            </a:rPr>
            <a:t>Working out the format – the overall </a:t>
          </a:r>
          <a:r>
            <a:rPr lang="en-NZ" sz="2800" b="1" kern="1200" dirty="0">
              <a:solidFill>
                <a:srgbClr val="92D050"/>
              </a:solidFill>
              <a:latin typeface="+mn-lt"/>
              <a:cs typeface="C Univers 57 Condensed" pitchFamily="-28" charset="0"/>
            </a:rPr>
            <a:t>structure</a:t>
          </a:r>
          <a:r>
            <a:rPr lang="en-NZ" sz="2800" b="1" kern="1200" dirty="0">
              <a:latin typeface="+mn-lt"/>
              <a:cs typeface="C Univers 57 Condensed" pitchFamily="-28" charset="0"/>
            </a:rPr>
            <a:t> of this presentation</a:t>
          </a:r>
        </a:p>
      </dsp:txBody>
      <dsp:txXfrm rot="5400000">
        <a:off x="-1" y="1"/>
        <a:ext cx="3795964" cy="1885448"/>
      </dsp:txXfrm>
    </dsp:sp>
    <dsp:sp modelId="{04382DDB-8EFF-499E-A542-3D88FA643FCA}">
      <dsp:nvSpPr>
        <dsp:cNvPr id="0" name=""/>
        <dsp:cNvSpPr/>
      </dsp:nvSpPr>
      <dsp:spPr>
        <a:xfrm>
          <a:off x="3795964" y="0"/>
          <a:ext cx="3795964" cy="2513931"/>
        </a:xfrm>
        <a:prstGeom prst="round1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a:t>
          </a:r>
          <a:r>
            <a:rPr lang="en-NZ" sz="2800" b="1" kern="1200" dirty="0">
              <a:solidFill>
                <a:srgbClr val="92D050"/>
              </a:solidFill>
              <a:latin typeface="+mn-lt"/>
              <a:cs typeface="C Univers 57 Condensed" pitchFamily="-28" charset="0"/>
            </a:rPr>
            <a:t>what</a:t>
          </a:r>
          <a:r>
            <a:rPr lang="en-NZ" sz="2800" b="1" kern="1200" dirty="0">
              <a:latin typeface="+mn-lt"/>
              <a:cs typeface="C Univers 57 Condensed" pitchFamily="-28" charset="0"/>
            </a:rPr>
            <a:t> to say</a:t>
          </a:r>
        </a:p>
        <a:p>
          <a:pPr algn="ctr">
            <a:spcBef>
              <a:spcPct val="0"/>
            </a:spcBef>
            <a:buNone/>
          </a:pPr>
          <a:endParaRPr lang="en-US" sz="2500" kern="1200" dirty="0"/>
        </a:p>
      </dsp:txBody>
      <dsp:txXfrm>
        <a:off x="3795964" y="0"/>
        <a:ext cx="3795964" cy="1885448"/>
      </dsp:txXfrm>
    </dsp:sp>
    <dsp:sp modelId="{374BDCAD-8133-4612-A5A0-72AC1223C8FC}">
      <dsp:nvSpPr>
        <dsp:cNvPr id="0" name=""/>
        <dsp:cNvSpPr/>
      </dsp:nvSpPr>
      <dsp:spPr>
        <a:xfrm rot="10800000">
          <a:off x="0" y="2513931"/>
          <a:ext cx="3795964" cy="2513931"/>
        </a:xfrm>
        <a:prstGeom prst="round1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to best present it </a:t>
          </a:r>
          <a:r>
            <a:rPr lang="en-NZ" sz="2800" b="1" kern="1200" dirty="0">
              <a:solidFill>
                <a:srgbClr val="92D050"/>
              </a:solidFill>
              <a:latin typeface="+mn-lt"/>
              <a:cs typeface="C Univers 57 Condensed" pitchFamily="-28" charset="0"/>
            </a:rPr>
            <a:t>visually</a:t>
          </a:r>
        </a:p>
        <a:p>
          <a:pPr algn="ctr">
            <a:spcBef>
              <a:spcPct val="0"/>
            </a:spcBef>
            <a:buNone/>
          </a:pPr>
          <a:endParaRPr lang="en-US" sz="2500" kern="1200" dirty="0"/>
        </a:p>
      </dsp:txBody>
      <dsp:txXfrm rot="10800000">
        <a:off x="0" y="3142414"/>
        <a:ext cx="3795964" cy="1885448"/>
      </dsp:txXfrm>
    </dsp:sp>
    <dsp:sp modelId="{F68AC5AD-D860-4DA0-A404-6134A8AF30C4}">
      <dsp:nvSpPr>
        <dsp:cNvPr id="0" name=""/>
        <dsp:cNvSpPr/>
      </dsp:nvSpPr>
      <dsp:spPr>
        <a:xfrm rot="5400000">
          <a:off x="4436981" y="1872915"/>
          <a:ext cx="2513931" cy="3795964"/>
        </a:xfrm>
        <a:prstGeom prst="round1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best to </a:t>
          </a:r>
          <a:r>
            <a:rPr lang="en-NZ" sz="2800" b="1" kern="1200" dirty="0">
              <a:solidFill>
                <a:srgbClr val="92D050"/>
              </a:solidFill>
              <a:latin typeface="+mn-lt"/>
              <a:cs typeface="C Univers 57 Condensed" pitchFamily="-28" charset="0"/>
            </a:rPr>
            <a:t>deliver</a:t>
          </a:r>
          <a:r>
            <a:rPr lang="en-NZ" sz="2800" b="1" kern="1200" dirty="0">
              <a:latin typeface="+mn-lt"/>
              <a:cs typeface="C Univers 57 Condensed" pitchFamily="-28" charset="0"/>
            </a:rPr>
            <a:t>/present it</a:t>
          </a:r>
          <a:endParaRPr lang="en-US" sz="2800" kern="1200" dirty="0"/>
        </a:p>
        <a:p>
          <a:pPr algn="ctr">
            <a:spcBef>
              <a:spcPct val="0"/>
            </a:spcBef>
            <a:buNone/>
          </a:pPr>
          <a:endParaRPr lang="en-US" sz="2500" kern="1200" dirty="0"/>
        </a:p>
      </dsp:txBody>
      <dsp:txXfrm rot="-5400000">
        <a:off x="3795964" y="3142414"/>
        <a:ext cx="3795964" cy="1885448"/>
      </dsp:txXfrm>
    </dsp:sp>
    <dsp:sp modelId="{B7E1E877-FBD2-4820-9D85-9D942232ADDD}">
      <dsp:nvSpPr>
        <dsp:cNvPr id="0" name=""/>
        <dsp:cNvSpPr/>
      </dsp:nvSpPr>
      <dsp:spPr>
        <a:xfrm>
          <a:off x="2657175" y="1885448"/>
          <a:ext cx="2277578" cy="1256965"/>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NZ" sz="2800" b="1" kern="1200" dirty="0">
              <a:latin typeface="+mn-lt"/>
              <a:cs typeface="C Univers 57 Condensed" pitchFamily="-28" charset="0"/>
            </a:rPr>
            <a:t>General oral presentation </a:t>
          </a:r>
          <a:r>
            <a:rPr lang="en-NZ" sz="2800" b="1" kern="1200" dirty="0">
              <a:solidFill>
                <a:schemeClr val="accent1"/>
              </a:solidFill>
              <a:latin typeface="+mn-lt"/>
              <a:cs typeface="C Univers 57 Condensed" pitchFamily="-28" charset="0"/>
            </a:rPr>
            <a:t>nerves</a:t>
          </a:r>
          <a:r>
            <a:rPr lang="en-NZ" sz="2800" b="1" kern="1200" dirty="0">
              <a:latin typeface="+mn-lt"/>
              <a:cs typeface="C Univers 57 Condensed" pitchFamily="-28" charset="0"/>
            </a:rPr>
            <a:t>!</a:t>
          </a:r>
          <a:endParaRPr lang="en-US" sz="2800" kern="1200" dirty="0"/>
        </a:p>
      </dsp:txBody>
      <dsp:txXfrm>
        <a:off x="2718535" y="1946808"/>
        <a:ext cx="2154858" cy="1134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0C3D2-5293-4680-8D7D-55AD4810062B}">
      <dsp:nvSpPr>
        <dsp:cNvPr id="0" name=""/>
        <dsp:cNvSpPr/>
      </dsp:nvSpPr>
      <dsp:spPr>
        <a:xfrm rot="16200000">
          <a:off x="641016" y="-641016"/>
          <a:ext cx="2513931" cy="3795964"/>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622300">
            <a:lnSpc>
              <a:spcPct val="90000"/>
            </a:lnSpc>
            <a:spcBef>
              <a:spcPct val="0"/>
            </a:spcBef>
            <a:spcAft>
              <a:spcPct val="35000"/>
            </a:spcAft>
            <a:buNone/>
          </a:pPr>
          <a:r>
            <a:rPr lang="en-NZ" sz="2800" b="1" kern="1200" dirty="0">
              <a:latin typeface="+mn-lt"/>
              <a:cs typeface="C Univers 57 Condensed" pitchFamily="-28" charset="0"/>
            </a:rPr>
            <a:t>Working out the format – the overall </a:t>
          </a:r>
          <a:r>
            <a:rPr lang="en-NZ" sz="2800" b="1" kern="1200" dirty="0">
              <a:solidFill>
                <a:srgbClr val="92D050"/>
              </a:solidFill>
              <a:latin typeface="+mn-lt"/>
              <a:cs typeface="C Univers 57 Condensed" pitchFamily="-28" charset="0"/>
            </a:rPr>
            <a:t>structure</a:t>
          </a:r>
          <a:r>
            <a:rPr lang="en-NZ" sz="2800" b="1" kern="1200" dirty="0">
              <a:latin typeface="+mn-lt"/>
              <a:cs typeface="C Univers 57 Condensed" pitchFamily="-28" charset="0"/>
            </a:rPr>
            <a:t> of this presentation</a:t>
          </a:r>
        </a:p>
      </dsp:txBody>
      <dsp:txXfrm rot="5400000">
        <a:off x="-1" y="1"/>
        <a:ext cx="3795964" cy="1885448"/>
      </dsp:txXfrm>
    </dsp:sp>
    <dsp:sp modelId="{04382DDB-8EFF-499E-A542-3D88FA643FCA}">
      <dsp:nvSpPr>
        <dsp:cNvPr id="0" name=""/>
        <dsp:cNvSpPr/>
      </dsp:nvSpPr>
      <dsp:spPr>
        <a:xfrm>
          <a:off x="3795964" y="0"/>
          <a:ext cx="3795964" cy="2513931"/>
        </a:xfrm>
        <a:prstGeom prst="round1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a:t>
          </a:r>
          <a:r>
            <a:rPr lang="en-NZ" sz="2800" b="1" kern="1200" dirty="0">
              <a:solidFill>
                <a:srgbClr val="92D050"/>
              </a:solidFill>
              <a:latin typeface="+mn-lt"/>
              <a:cs typeface="C Univers 57 Condensed" pitchFamily="-28" charset="0"/>
            </a:rPr>
            <a:t>what</a:t>
          </a:r>
          <a:r>
            <a:rPr lang="en-NZ" sz="2800" b="1" kern="1200" dirty="0">
              <a:latin typeface="+mn-lt"/>
              <a:cs typeface="C Univers 57 Condensed" pitchFamily="-28" charset="0"/>
            </a:rPr>
            <a:t> to say</a:t>
          </a:r>
        </a:p>
        <a:p>
          <a:pPr algn="ctr">
            <a:spcBef>
              <a:spcPct val="0"/>
            </a:spcBef>
            <a:buNone/>
          </a:pPr>
          <a:endParaRPr lang="en-US" sz="2500" kern="1200" dirty="0"/>
        </a:p>
      </dsp:txBody>
      <dsp:txXfrm>
        <a:off x="3795964" y="0"/>
        <a:ext cx="3795964" cy="1885448"/>
      </dsp:txXfrm>
    </dsp:sp>
    <dsp:sp modelId="{374BDCAD-8133-4612-A5A0-72AC1223C8FC}">
      <dsp:nvSpPr>
        <dsp:cNvPr id="0" name=""/>
        <dsp:cNvSpPr/>
      </dsp:nvSpPr>
      <dsp:spPr>
        <a:xfrm rot="10800000">
          <a:off x="0" y="2513931"/>
          <a:ext cx="3795964" cy="2513931"/>
        </a:xfrm>
        <a:prstGeom prst="round1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to best present it </a:t>
          </a:r>
          <a:r>
            <a:rPr lang="en-NZ" sz="2800" b="1" kern="1200" dirty="0">
              <a:solidFill>
                <a:srgbClr val="92D050"/>
              </a:solidFill>
              <a:latin typeface="+mn-lt"/>
              <a:cs typeface="C Univers 57 Condensed" pitchFamily="-28" charset="0"/>
            </a:rPr>
            <a:t>visually</a:t>
          </a:r>
        </a:p>
        <a:p>
          <a:pPr algn="ctr">
            <a:spcBef>
              <a:spcPct val="0"/>
            </a:spcBef>
            <a:buNone/>
          </a:pPr>
          <a:endParaRPr lang="en-US" sz="2500" kern="1200" dirty="0"/>
        </a:p>
      </dsp:txBody>
      <dsp:txXfrm rot="10800000">
        <a:off x="0" y="3142414"/>
        <a:ext cx="3795964" cy="1885448"/>
      </dsp:txXfrm>
    </dsp:sp>
    <dsp:sp modelId="{F68AC5AD-D860-4DA0-A404-6134A8AF30C4}">
      <dsp:nvSpPr>
        <dsp:cNvPr id="0" name=""/>
        <dsp:cNvSpPr/>
      </dsp:nvSpPr>
      <dsp:spPr>
        <a:xfrm rot="5400000">
          <a:off x="4436981" y="1872915"/>
          <a:ext cx="2513931" cy="3795964"/>
        </a:xfrm>
        <a:prstGeom prst="round1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best to </a:t>
          </a:r>
          <a:r>
            <a:rPr lang="en-NZ" sz="2800" b="1" kern="1200" dirty="0">
              <a:solidFill>
                <a:srgbClr val="92D050"/>
              </a:solidFill>
              <a:latin typeface="+mn-lt"/>
              <a:cs typeface="C Univers 57 Condensed" pitchFamily="-28" charset="0"/>
            </a:rPr>
            <a:t>deliver</a:t>
          </a:r>
          <a:r>
            <a:rPr lang="en-NZ" sz="2800" b="1" kern="1200" dirty="0">
              <a:latin typeface="+mn-lt"/>
              <a:cs typeface="C Univers 57 Condensed" pitchFamily="-28" charset="0"/>
            </a:rPr>
            <a:t>/present it</a:t>
          </a:r>
          <a:endParaRPr lang="en-US" sz="2800" kern="1200" dirty="0"/>
        </a:p>
        <a:p>
          <a:pPr algn="ctr">
            <a:spcBef>
              <a:spcPct val="0"/>
            </a:spcBef>
            <a:buNone/>
          </a:pPr>
          <a:endParaRPr lang="en-US" sz="2500" kern="1200" dirty="0"/>
        </a:p>
      </dsp:txBody>
      <dsp:txXfrm rot="-5400000">
        <a:off x="3795964" y="3142414"/>
        <a:ext cx="3795964" cy="1885448"/>
      </dsp:txXfrm>
    </dsp:sp>
    <dsp:sp modelId="{B7E1E877-FBD2-4820-9D85-9D942232ADDD}">
      <dsp:nvSpPr>
        <dsp:cNvPr id="0" name=""/>
        <dsp:cNvSpPr/>
      </dsp:nvSpPr>
      <dsp:spPr>
        <a:xfrm>
          <a:off x="2657175" y="1885448"/>
          <a:ext cx="2277578" cy="1256965"/>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NZ" sz="2800" b="1" kern="1200" dirty="0">
              <a:latin typeface="+mn-lt"/>
              <a:cs typeface="C Univers 57 Condensed" pitchFamily="-28" charset="0"/>
            </a:rPr>
            <a:t>General oral presentation </a:t>
          </a:r>
          <a:r>
            <a:rPr lang="en-NZ" sz="2800" b="1" kern="1200" dirty="0">
              <a:solidFill>
                <a:schemeClr val="accent1"/>
              </a:solidFill>
              <a:latin typeface="+mn-lt"/>
              <a:cs typeface="C Univers 57 Condensed" pitchFamily="-28" charset="0"/>
            </a:rPr>
            <a:t>nerves</a:t>
          </a:r>
          <a:r>
            <a:rPr lang="en-NZ" sz="2800" b="1" kern="1200" dirty="0">
              <a:latin typeface="+mn-lt"/>
              <a:cs typeface="C Univers 57 Condensed" pitchFamily="-28" charset="0"/>
            </a:rPr>
            <a:t>!</a:t>
          </a:r>
          <a:endParaRPr lang="en-US" sz="2800" kern="1200" dirty="0"/>
        </a:p>
      </dsp:txBody>
      <dsp:txXfrm>
        <a:off x="2718535" y="1946808"/>
        <a:ext cx="2154858" cy="11342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0C3D2-5293-4680-8D7D-55AD4810062B}">
      <dsp:nvSpPr>
        <dsp:cNvPr id="0" name=""/>
        <dsp:cNvSpPr/>
      </dsp:nvSpPr>
      <dsp:spPr>
        <a:xfrm rot="16200000">
          <a:off x="641016" y="-641016"/>
          <a:ext cx="2513931" cy="3795964"/>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622300">
            <a:lnSpc>
              <a:spcPct val="90000"/>
            </a:lnSpc>
            <a:spcBef>
              <a:spcPct val="0"/>
            </a:spcBef>
            <a:spcAft>
              <a:spcPct val="35000"/>
            </a:spcAft>
            <a:buNone/>
          </a:pPr>
          <a:r>
            <a:rPr lang="en-NZ" sz="2800" b="1" kern="1200" dirty="0">
              <a:latin typeface="+mn-lt"/>
              <a:cs typeface="C Univers 57 Condensed" pitchFamily="-28" charset="0"/>
            </a:rPr>
            <a:t>Working out the format – the overall </a:t>
          </a:r>
          <a:r>
            <a:rPr lang="en-NZ" sz="2800" b="1" kern="1200" dirty="0">
              <a:solidFill>
                <a:srgbClr val="92D050"/>
              </a:solidFill>
              <a:latin typeface="+mn-lt"/>
              <a:cs typeface="C Univers 57 Condensed" pitchFamily="-28" charset="0"/>
            </a:rPr>
            <a:t>structure</a:t>
          </a:r>
          <a:r>
            <a:rPr lang="en-NZ" sz="2800" b="1" kern="1200" dirty="0">
              <a:latin typeface="+mn-lt"/>
              <a:cs typeface="C Univers 57 Condensed" pitchFamily="-28" charset="0"/>
            </a:rPr>
            <a:t> of this presentation</a:t>
          </a:r>
        </a:p>
      </dsp:txBody>
      <dsp:txXfrm rot="5400000">
        <a:off x="-1" y="1"/>
        <a:ext cx="3795964" cy="1885448"/>
      </dsp:txXfrm>
    </dsp:sp>
    <dsp:sp modelId="{04382DDB-8EFF-499E-A542-3D88FA643FCA}">
      <dsp:nvSpPr>
        <dsp:cNvPr id="0" name=""/>
        <dsp:cNvSpPr/>
      </dsp:nvSpPr>
      <dsp:spPr>
        <a:xfrm>
          <a:off x="3795964" y="0"/>
          <a:ext cx="3795964" cy="2513931"/>
        </a:xfrm>
        <a:prstGeom prst="round1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a:t>
          </a:r>
          <a:r>
            <a:rPr lang="en-NZ" sz="2800" b="1" kern="1200" dirty="0">
              <a:solidFill>
                <a:srgbClr val="92D050"/>
              </a:solidFill>
              <a:latin typeface="+mn-lt"/>
              <a:cs typeface="C Univers 57 Condensed" pitchFamily="-28" charset="0"/>
            </a:rPr>
            <a:t>what</a:t>
          </a:r>
          <a:r>
            <a:rPr lang="en-NZ" sz="2800" b="1" kern="1200" dirty="0">
              <a:latin typeface="+mn-lt"/>
              <a:cs typeface="C Univers 57 Condensed" pitchFamily="-28" charset="0"/>
            </a:rPr>
            <a:t> to say</a:t>
          </a:r>
        </a:p>
        <a:p>
          <a:pPr algn="ctr">
            <a:spcBef>
              <a:spcPct val="0"/>
            </a:spcBef>
            <a:buNone/>
          </a:pPr>
          <a:endParaRPr lang="en-US" sz="2500" kern="1200" dirty="0"/>
        </a:p>
      </dsp:txBody>
      <dsp:txXfrm>
        <a:off x="3795964" y="0"/>
        <a:ext cx="3795964" cy="1885448"/>
      </dsp:txXfrm>
    </dsp:sp>
    <dsp:sp modelId="{374BDCAD-8133-4612-A5A0-72AC1223C8FC}">
      <dsp:nvSpPr>
        <dsp:cNvPr id="0" name=""/>
        <dsp:cNvSpPr/>
      </dsp:nvSpPr>
      <dsp:spPr>
        <a:xfrm rot="10800000">
          <a:off x="0" y="2513931"/>
          <a:ext cx="3795964" cy="2513931"/>
        </a:xfrm>
        <a:prstGeom prst="round1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to best present it </a:t>
          </a:r>
          <a:r>
            <a:rPr lang="en-NZ" sz="2800" b="1" kern="1200" dirty="0">
              <a:solidFill>
                <a:srgbClr val="92D050"/>
              </a:solidFill>
              <a:latin typeface="+mn-lt"/>
              <a:cs typeface="C Univers 57 Condensed" pitchFamily="-28" charset="0"/>
            </a:rPr>
            <a:t>visually</a:t>
          </a:r>
        </a:p>
        <a:p>
          <a:pPr algn="ctr">
            <a:spcBef>
              <a:spcPct val="0"/>
            </a:spcBef>
            <a:buNone/>
          </a:pPr>
          <a:endParaRPr lang="en-US" sz="2500" kern="1200" dirty="0"/>
        </a:p>
      </dsp:txBody>
      <dsp:txXfrm rot="10800000">
        <a:off x="0" y="3142414"/>
        <a:ext cx="3795964" cy="1885448"/>
      </dsp:txXfrm>
    </dsp:sp>
    <dsp:sp modelId="{F68AC5AD-D860-4DA0-A404-6134A8AF30C4}">
      <dsp:nvSpPr>
        <dsp:cNvPr id="0" name=""/>
        <dsp:cNvSpPr/>
      </dsp:nvSpPr>
      <dsp:spPr>
        <a:xfrm rot="5400000">
          <a:off x="4436981" y="1872915"/>
          <a:ext cx="2513931" cy="3795964"/>
        </a:xfrm>
        <a:prstGeom prst="round1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best to </a:t>
          </a:r>
          <a:r>
            <a:rPr lang="en-NZ" sz="2800" b="1" kern="1200" dirty="0">
              <a:solidFill>
                <a:srgbClr val="92D050"/>
              </a:solidFill>
              <a:latin typeface="+mn-lt"/>
              <a:cs typeface="C Univers 57 Condensed" pitchFamily="-28" charset="0"/>
            </a:rPr>
            <a:t>deliver</a:t>
          </a:r>
          <a:r>
            <a:rPr lang="en-NZ" sz="2800" b="1" kern="1200" dirty="0">
              <a:latin typeface="+mn-lt"/>
              <a:cs typeface="C Univers 57 Condensed" pitchFamily="-28" charset="0"/>
            </a:rPr>
            <a:t>/present it</a:t>
          </a:r>
          <a:endParaRPr lang="en-US" sz="2800" kern="1200" dirty="0"/>
        </a:p>
        <a:p>
          <a:pPr algn="ctr">
            <a:spcBef>
              <a:spcPct val="0"/>
            </a:spcBef>
            <a:buNone/>
          </a:pPr>
          <a:endParaRPr lang="en-US" sz="2500" kern="1200" dirty="0"/>
        </a:p>
      </dsp:txBody>
      <dsp:txXfrm rot="-5400000">
        <a:off x="3795964" y="3142414"/>
        <a:ext cx="3795964" cy="1885448"/>
      </dsp:txXfrm>
    </dsp:sp>
    <dsp:sp modelId="{B7E1E877-FBD2-4820-9D85-9D942232ADDD}">
      <dsp:nvSpPr>
        <dsp:cNvPr id="0" name=""/>
        <dsp:cNvSpPr/>
      </dsp:nvSpPr>
      <dsp:spPr>
        <a:xfrm>
          <a:off x="2657175" y="1885448"/>
          <a:ext cx="2277578" cy="1256965"/>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NZ" sz="2800" b="1" kern="1200" dirty="0">
              <a:latin typeface="+mn-lt"/>
              <a:cs typeface="C Univers 57 Condensed" pitchFamily="-28" charset="0"/>
            </a:rPr>
            <a:t>General oral presentation </a:t>
          </a:r>
          <a:r>
            <a:rPr lang="en-NZ" sz="2800" b="1" kern="1200" dirty="0">
              <a:solidFill>
                <a:schemeClr val="accent1"/>
              </a:solidFill>
              <a:latin typeface="+mn-lt"/>
              <a:cs typeface="C Univers 57 Condensed" pitchFamily="-28" charset="0"/>
            </a:rPr>
            <a:t>nerves</a:t>
          </a:r>
          <a:r>
            <a:rPr lang="en-NZ" sz="2800" b="1" kern="1200" dirty="0">
              <a:latin typeface="+mn-lt"/>
              <a:cs typeface="C Univers 57 Condensed" pitchFamily="-28" charset="0"/>
            </a:rPr>
            <a:t>!</a:t>
          </a:r>
          <a:endParaRPr lang="en-US" sz="2800" kern="1200" dirty="0"/>
        </a:p>
      </dsp:txBody>
      <dsp:txXfrm>
        <a:off x="2718535" y="1946808"/>
        <a:ext cx="2154858" cy="1134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0C3D2-5293-4680-8D7D-55AD4810062B}">
      <dsp:nvSpPr>
        <dsp:cNvPr id="0" name=""/>
        <dsp:cNvSpPr/>
      </dsp:nvSpPr>
      <dsp:spPr>
        <a:xfrm rot="16200000">
          <a:off x="641016" y="-641016"/>
          <a:ext cx="2513931" cy="3795964"/>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622300">
            <a:lnSpc>
              <a:spcPct val="90000"/>
            </a:lnSpc>
            <a:spcBef>
              <a:spcPct val="0"/>
            </a:spcBef>
            <a:spcAft>
              <a:spcPct val="35000"/>
            </a:spcAft>
            <a:buNone/>
          </a:pPr>
          <a:r>
            <a:rPr lang="en-NZ" sz="2800" b="1" kern="1200" dirty="0">
              <a:latin typeface="+mn-lt"/>
              <a:cs typeface="C Univers 57 Condensed" pitchFamily="-28" charset="0"/>
            </a:rPr>
            <a:t>Working out the format – the overall </a:t>
          </a:r>
          <a:r>
            <a:rPr lang="en-NZ" sz="2800" b="1" kern="1200" dirty="0">
              <a:solidFill>
                <a:srgbClr val="92D050"/>
              </a:solidFill>
              <a:latin typeface="+mn-lt"/>
              <a:cs typeface="C Univers 57 Condensed" pitchFamily="-28" charset="0"/>
            </a:rPr>
            <a:t>structure</a:t>
          </a:r>
          <a:r>
            <a:rPr lang="en-NZ" sz="2800" b="1" kern="1200" dirty="0">
              <a:latin typeface="+mn-lt"/>
              <a:cs typeface="C Univers 57 Condensed" pitchFamily="-28" charset="0"/>
            </a:rPr>
            <a:t> of this presentation</a:t>
          </a:r>
        </a:p>
      </dsp:txBody>
      <dsp:txXfrm rot="5400000">
        <a:off x="-1" y="1"/>
        <a:ext cx="3795964" cy="1885448"/>
      </dsp:txXfrm>
    </dsp:sp>
    <dsp:sp modelId="{04382DDB-8EFF-499E-A542-3D88FA643FCA}">
      <dsp:nvSpPr>
        <dsp:cNvPr id="0" name=""/>
        <dsp:cNvSpPr/>
      </dsp:nvSpPr>
      <dsp:spPr>
        <a:xfrm>
          <a:off x="3795964" y="0"/>
          <a:ext cx="3795964" cy="2513931"/>
        </a:xfrm>
        <a:prstGeom prst="round1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a:t>
          </a:r>
          <a:r>
            <a:rPr lang="en-NZ" sz="2800" b="1" kern="1200" dirty="0">
              <a:solidFill>
                <a:srgbClr val="92D050"/>
              </a:solidFill>
              <a:latin typeface="+mn-lt"/>
              <a:cs typeface="C Univers 57 Condensed" pitchFamily="-28" charset="0"/>
            </a:rPr>
            <a:t>what</a:t>
          </a:r>
          <a:r>
            <a:rPr lang="en-NZ" sz="2800" b="1" kern="1200" dirty="0">
              <a:latin typeface="+mn-lt"/>
              <a:cs typeface="C Univers 57 Condensed" pitchFamily="-28" charset="0"/>
            </a:rPr>
            <a:t> to say</a:t>
          </a:r>
        </a:p>
        <a:p>
          <a:pPr algn="ctr">
            <a:spcBef>
              <a:spcPct val="0"/>
            </a:spcBef>
            <a:buNone/>
          </a:pPr>
          <a:endParaRPr lang="en-US" sz="2500" kern="1200" dirty="0"/>
        </a:p>
      </dsp:txBody>
      <dsp:txXfrm>
        <a:off x="3795964" y="0"/>
        <a:ext cx="3795964" cy="1885448"/>
      </dsp:txXfrm>
    </dsp:sp>
    <dsp:sp modelId="{374BDCAD-8133-4612-A5A0-72AC1223C8FC}">
      <dsp:nvSpPr>
        <dsp:cNvPr id="0" name=""/>
        <dsp:cNvSpPr/>
      </dsp:nvSpPr>
      <dsp:spPr>
        <a:xfrm rot="10800000">
          <a:off x="0" y="2513931"/>
          <a:ext cx="3795964" cy="2513931"/>
        </a:xfrm>
        <a:prstGeom prst="round1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to best present it </a:t>
          </a:r>
          <a:r>
            <a:rPr lang="en-NZ" sz="2800" b="1" kern="1200" dirty="0">
              <a:solidFill>
                <a:srgbClr val="92D050"/>
              </a:solidFill>
              <a:latin typeface="+mn-lt"/>
              <a:cs typeface="C Univers 57 Condensed" pitchFamily="-28" charset="0"/>
            </a:rPr>
            <a:t>visually</a:t>
          </a:r>
        </a:p>
        <a:p>
          <a:pPr algn="ctr">
            <a:spcBef>
              <a:spcPct val="0"/>
            </a:spcBef>
            <a:buNone/>
          </a:pPr>
          <a:endParaRPr lang="en-US" sz="2500" kern="1200" dirty="0"/>
        </a:p>
      </dsp:txBody>
      <dsp:txXfrm rot="10800000">
        <a:off x="0" y="3142414"/>
        <a:ext cx="3795964" cy="1885448"/>
      </dsp:txXfrm>
    </dsp:sp>
    <dsp:sp modelId="{F68AC5AD-D860-4DA0-A404-6134A8AF30C4}">
      <dsp:nvSpPr>
        <dsp:cNvPr id="0" name=""/>
        <dsp:cNvSpPr/>
      </dsp:nvSpPr>
      <dsp:spPr>
        <a:xfrm rot="5400000">
          <a:off x="4436981" y="1872915"/>
          <a:ext cx="2513931" cy="3795964"/>
        </a:xfrm>
        <a:prstGeom prst="round1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NZ" sz="2800" b="1" kern="1200" dirty="0">
              <a:latin typeface="+mn-lt"/>
              <a:cs typeface="C Univers 57 Condensed" pitchFamily="-28" charset="0"/>
            </a:rPr>
            <a:t>Working out how best to </a:t>
          </a:r>
          <a:r>
            <a:rPr lang="en-NZ" sz="2800" b="1" kern="1200" dirty="0">
              <a:solidFill>
                <a:srgbClr val="92D050"/>
              </a:solidFill>
              <a:latin typeface="+mn-lt"/>
              <a:cs typeface="C Univers 57 Condensed" pitchFamily="-28" charset="0"/>
            </a:rPr>
            <a:t>deliver</a:t>
          </a:r>
          <a:r>
            <a:rPr lang="en-NZ" sz="2800" b="1" kern="1200" dirty="0">
              <a:latin typeface="+mn-lt"/>
              <a:cs typeface="C Univers 57 Condensed" pitchFamily="-28" charset="0"/>
            </a:rPr>
            <a:t>/present it</a:t>
          </a:r>
          <a:endParaRPr lang="en-US" sz="2800" kern="1200" dirty="0"/>
        </a:p>
        <a:p>
          <a:pPr algn="ctr">
            <a:spcBef>
              <a:spcPct val="0"/>
            </a:spcBef>
            <a:buNone/>
          </a:pPr>
          <a:endParaRPr lang="en-US" sz="2500" kern="1200" dirty="0"/>
        </a:p>
      </dsp:txBody>
      <dsp:txXfrm rot="-5400000">
        <a:off x="3795964" y="3142414"/>
        <a:ext cx="3795964" cy="1885448"/>
      </dsp:txXfrm>
    </dsp:sp>
    <dsp:sp modelId="{B7E1E877-FBD2-4820-9D85-9D942232ADDD}">
      <dsp:nvSpPr>
        <dsp:cNvPr id="0" name=""/>
        <dsp:cNvSpPr/>
      </dsp:nvSpPr>
      <dsp:spPr>
        <a:xfrm>
          <a:off x="2657175" y="1885448"/>
          <a:ext cx="2277578" cy="1256965"/>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NZ" sz="2800" b="1" kern="1200" dirty="0">
              <a:latin typeface="+mn-lt"/>
              <a:cs typeface="C Univers 57 Condensed" pitchFamily="-28" charset="0"/>
            </a:rPr>
            <a:t>General oral presentation </a:t>
          </a:r>
          <a:r>
            <a:rPr lang="en-NZ" sz="2800" b="1" kern="1200" dirty="0">
              <a:solidFill>
                <a:schemeClr val="accent1"/>
              </a:solidFill>
              <a:latin typeface="+mn-lt"/>
              <a:cs typeface="C Univers 57 Condensed" pitchFamily="-28" charset="0"/>
            </a:rPr>
            <a:t>nerves</a:t>
          </a:r>
          <a:r>
            <a:rPr lang="en-NZ" sz="2800" b="1" kern="1200" dirty="0">
              <a:latin typeface="+mn-lt"/>
              <a:cs typeface="C Univers 57 Condensed" pitchFamily="-28" charset="0"/>
            </a:rPr>
            <a:t>!</a:t>
          </a:r>
          <a:endParaRPr lang="en-US" sz="2800" kern="1200" dirty="0"/>
        </a:p>
      </dsp:txBody>
      <dsp:txXfrm>
        <a:off x="2718535" y="1946808"/>
        <a:ext cx="2154858" cy="113424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322D1-794A-4C40-9C2A-3A1D3C054206}" type="datetimeFigureOut">
              <a:rPr lang="en-NZ" smtClean="0"/>
              <a:t>1/03/2024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B5EA9-B300-401E-B52C-F2EDB654EAD5}" type="slidenum">
              <a:rPr lang="en-NZ" smtClean="0"/>
              <a:t>‹#›</a:t>
            </a:fld>
            <a:endParaRPr lang="en-NZ"/>
          </a:p>
        </p:txBody>
      </p:sp>
    </p:spTree>
    <p:extLst>
      <p:ext uri="{BB962C8B-B14F-4D97-AF65-F5344CB8AC3E}">
        <p14:creationId xmlns:p14="http://schemas.microsoft.com/office/powerpoint/2010/main" val="321942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kern="1200" dirty="0">
                <a:solidFill>
                  <a:schemeClr val="tx1"/>
                </a:solidFill>
                <a:latin typeface="+mn-lt"/>
                <a:ea typeface="+mn-ea"/>
                <a:cs typeface="+mn-cs"/>
              </a:rPr>
              <a:t>Story</a:t>
            </a:r>
            <a:r>
              <a:rPr lang="en-NZ" sz="1300" kern="1200" baseline="0" dirty="0">
                <a:solidFill>
                  <a:schemeClr val="tx1"/>
                </a:solidFill>
                <a:latin typeface="+mn-lt"/>
                <a:ea typeface="+mn-ea"/>
                <a:cs typeface="+mn-cs"/>
              </a:rPr>
              <a:t> about having to give a speech at my sister’s wedding. Knew about it from the start, knew I wanted to do it, but kept putting it off. Terrified because when I usually plan something I make a few slides, brainstorm a bit, and know the content really well because I teach it all the time. I know the audience fairly well, because I see lots of students often, and if I have to I can draw stuff on the board or make activities for the learners to do.</a:t>
            </a:r>
          </a:p>
          <a:p>
            <a:endParaRPr lang="en-NZ" sz="1300" kern="1200" baseline="0" dirty="0">
              <a:solidFill>
                <a:schemeClr val="tx1"/>
              </a:solidFill>
              <a:latin typeface="+mn-lt"/>
              <a:ea typeface="+mn-ea"/>
              <a:cs typeface="+mn-cs"/>
            </a:endParaRPr>
          </a:p>
          <a:p>
            <a:r>
              <a:rPr lang="en-NZ" sz="1300" kern="1200" baseline="0" dirty="0">
                <a:solidFill>
                  <a:schemeClr val="tx1"/>
                </a:solidFill>
                <a:latin typeface="+mn-lt"/>
                <a:ea typeface="+mn-ea"/>
                <a:cs typeface="+mn-cs"/>
              </a:rPr>
              <a:t>But in this case I felt like I was starting from scratch. I put off planning it, I had no idea what to talk about, how long to go on for, how to engage a room full of people who are friends of my sister and her partner. So four days beforehand I started googling other people’s speeches, and there is basically nothing about what the head bridesmaid should say or what the sister of the bride should say. Or they’re really cheesy. </a:t>
            </a:r>
          </a:p>
          <a:p>
            <a:endParaRPr lang="en-NZ" sz="1300" kern="1200" baseline="0" dirty="0">
              <a:solidFill>
                <a:schemeClr val="tx1"/>
              </a:solidFill>
              <a:latin typeface="+mn-lt"/>
              <a:ea typeface="+mn-ea"/>
              <a:cs typeface="+mn-cs"/>
            </a:endParaRPr>
          </a:p>
          <a:p>
            <a:r>
              <a:rPr lang="en-NZ" sz="1300" kern="1200" baseline="0" dirty="0">
                <a:solidFill>
                  <a:schemeClr val="tx1"/>
                </a:solidFill>
                <a:latin typeface="+mn-lt"/>
                <a:ea typeface="+mn-ea"/>
                <a:cs typeface="+mn-cs"/>
              </a:rPr>
              <a:t>So after being pretty confident about speaking in general, I was back in a position you guys might be in at the moment – looking ahead to the group assignment, knowing you’ve got to give this presentation, and not knowing exactly where to head with it.</a:t>
            </a:r>
          </a:p>
          <a:p>
            <a:endParaRPr lang="en-NZ" sz="1300" kern="1200" baseline="0" dirty="0">
              <a:solidFill>
                <a:schemeClr val="tx1"/>
              </a:solidFill>
              <a:latin typeface="+mn-lt"/>
              <a:ea typeface="+mn-ea"/>
              <a:cs typeface="+mn-cs"/>
            </a:endParaRPr>
          </a:p>
          <a:p>
            <a:r>
              <a:rPr lang="en-NZ" sz="1300" kern="1200" baseline="0" dirty="0">
                <a:solidFill>
                  <a:schemeClr val="tx1"/>
                </a:solidFill>
                <a:latin typeface="+mn-lt"/>
                <a:ea typeface="+mn-ea"/>
                <a:cs typeface="+mn-cs"/>
              </a:rPr>
              <a:t>This session is to help you with that!</a:t>
            </a:r>
            <a:endParaRPr lang="en-NZ" dirty="0"/>
          </a:p>
          <a:p>
            <a:endParaRPr lang="en-NZ" sz="13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594233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b="0" u="none" kern="1200" dirty="0">
                <a:solidFill>
                  <a:schemeClr val="tx1"/>
                </a:solidFill>
                <a:effectLst/>
                <a:latin typeface="+mn-lt"/>
                <a:ea typeface="+mn-ea"/>
                <a:cs typeface="+mn-cs"/>
              </a:rPr>
              <a:t>Bring paper</a:t>
            </a:r>
            <a:r>
              <a:rPr lang="en-NZ" sz="1300" b="0" u="none" kern="1200" baseline="0" dirty="0">
                <a:solidFill>
                  <a:schemeClr val="tx1"/>
                </a:solidFill>
                <a:effectLst/>
                <a:latin typeface="+mn-lt"/>
                <a:ea typeface="+mn-ea"/>
                <a:cs typeface="+mn-cs"/>
              </a:rPr>
              <a:t> for this? </a:t>
            </a:r>
          </a:p>
          <a:p>
            <a:endParaRPr lang="en-NZ" sz="1300" b="0" u="none" kern="1200" baseline="0" dirty="0">
              <a:solidFill>
                <a:schemeClr val="tx1"/>
              </a:solidFill>
              <a:effectLst/>
              <a:latin typeface="+mn-lt"/>
              <a:ea typeface="+mn-ea"/>
              <a:cs typeface="+mn-cs"/>
            </a:endParaRPr>
          </a:p>
          <a:p>
            <a:pPr marL="0" marR="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Go around and check how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are going (maybe half the class)</a:t>
            </a:r>
          </a:p>
          <a:p>
            <a:pPr marL="0" marR="0" lvl="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Feedback to board. Aim to have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points under the headings ‘Speaking skills’, Visual skills’, Organisation skills’, and leave gaps beside each point as we’ll come back to them in a minute. </a:t>
            </a:r>
          </a:p>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219264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0488" y="746125"/>
            <a:ext cx="6626225" cy="3727450"/>
          </a:xfrm>
          <a:ln/>
        </p:spPr>
      </p:sp>
      <p:sp>
        <p:nvSpPr>
          <p:cNvPr id="109571" name="Rectangle 3"/>
          <p:cNvSpPr>
            <a:spLocks noGrp="1" noChangeArrowheads="1"/>
          </p:cNvSpPr>
          <p:nvPr>
            <p:ph type="body" idx="1"/>
          </p:nvPr>
        </p:nvSpPr>
        <p:spPr>
          <a:noFill/>
          <a:ln/>
        </p:spPr>
        <p:txBody>
          <a:bodyPr/>
          <a:lstStyle/>
          <a:p>
            <a:pPr defTabSz="915497"/>
            <a:r>
              <a:rPr lang="en-GB" baseline="0" dirty="0"/>
              <a:t>KL: There’s a bit of a jump from previous experience into first-year </a:t>
            </a:r>
            <a:r>
              <a:rPr lang="en-GB" baseline="0" dirty="0" err="1"/>
              <a:t>uni</a:t>
            </a:r>
            <a:r>
              <a:rPr lang="en-GB" baseline="0" dirty="0"/>
              <a:t>; also a jump from first and second year to 300 level. What differences have you noticed so far, or do you expect there to be?</a:t>
            </a:r>
          </a:p>
          <a:p>
            <a:pPr defTabSz="915497"/>
            <a:r>
              <a:rPr lang="en-GB" baseline="0" dirty="0"/>
              <a:t>KL: “maybe think back to comments you may have received on your last few assignments – what were the common pitfalls?”</a:t>
            </a:r>
          </a:p>
          <a:p>
            <a:pPr defTabSz="915497"/>
            <a:endParaRPr lang="en-GB" baseline="0" dirty="0"/>
          </a:p>
          <a:p>
            <a:pPr defTabSz="915497"/>
            <a:r>
              <a:rPr lang="en-GB" baseline="0" dirty="0">
                <a:sym typeface="Wingdings" pitchFamily="2" charset="2"/>
              </a:rPr>
              <a:t>After activity completed (5 </a:t>
            </a:r>
            <a:r>
              <a:rPr lang="en-GB" baseline="0" dirty="0" err="1">
                <a:sym typeface="Wingdings" pitchFamily="2" charset="2"/>
              </a:rPr>
              <a:t>mins</a:t>
            </a:r>
            <a:r>
              <a:rPr lang="en-GB" baseline="0" dirty="0">
                <a:sym typeface="Wingdings" pitchFamily="2" charset="2"/>
              </a:rPr>
              <a:t>) </a:t>
            </a:r>
            <a:endParaRPr lang="en-GB" baseline="0" dirty="0"/>
          </a:p>
        </p:txBody>
      </p:sp>
    </p:spTree>
    <p:extLst>
      <p:ext uri="{BB962C8B-B14F-4D97-AF65-F5344CB8AC3E}">
        <p14:creationId xmlns:p14="http://schemas.microsoft.com/office/powerpoint/2010/main" val="2006297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b="0" u="none" kern="1200" dirty="0">
                <a:solidFill>
                  <a:schemeClr val="tx1"/>
                </a:solidFill>
                <a:effectLst/>
                <a:latin typeface="+mn-lt"/>
                <a:ea typeface="+mn-ea"/>
                <a:cs typeface="+mn-cs"/>
              </a:rPr>
              <a:t>Bring paper</a:t>
            </a:r>
            <a:r>
              <a:rPr lang="en-NZ" sz="1300" b="0" u="none" kern="1200" baseline="0" dirty="0">
                <a:solidFill>
                  <a:schemeClr val="tx1"/>
                </a:solidFill>
                <a:effectLst/>
                <a:latin typeface="+mn-lt"/>
                <a:ea typeface="+mn-ea"/>
                <a:cs typeface="+mn-cs"/>
              </a:rPr>
              <a:t> for this? </a:t>
            </a:r>
          </a:p>
          <a:p>
            <a:endParaRPr lang="en-NZ" sz="1300" b="0" u="none" kern="1200" baseline="0" dirty="0">
              <a:solidFill>
                <a:schemeClr val="tx1"/>
              </a:solidFill>
              <a:effectLst/>
              <a:latin typeface="+mn-lt"/>
              <a:ea typeface="+mn-ea"/>
              <a:cs typeface="+mn-cs"/>
            </a:endParaRPr>
          </a:p>
          <a:p>
            <a:pPr marL="0" marR="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Go around and check how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are going (maybe half the class)</a:t>
            </a:r>
          </a:p>
          <a:p>
            <a:pPr marL="0" marR="0" lvl="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Feedback to board. Aim to have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points under the headings ‘Speaking skills’, Visual skills’, Organisation skills’, and leave gaps beside each point as we’ll come back to them in a minute. </a:t>
            </a:r>
          </a:p>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919398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14</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300595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400" b="0" dirty="0">
                <a:solidFill>
                  <a:schemeClr val="tx2"/>
                </a:solidFill>
                <a:effectLst/>
                <a:latin typeface="+mn-lt"/>
                <a:ea typeface="Calibri"/>
                <a:cs typeface="Times New Roman"/>
              </a:rPr>
              <a:t>point of presentation and structure.</a:t>
            </a:r>
            <a:r>
              <a:rPr lang="en-NZ" sz="1400" b="0" baseline="0" dirty="0">
                <a:solidFill>
                  <a:schemeClr val="tx2"/>
                </a:solidFill>
                <a:effectLst/>
                <a:latin typeface="+mn-lt"/>
                <a:ea typeface="Calibri"/>
                <a:cs typeface="Times New Roman"/>
              </a:rPr>
              <a:t> </a:t>
            </a:r>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15</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3440286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400" b="0" dirty="0">
                <a:solidFill>
                  <a:schemeClr val="tx2"/>
                </a:solidFill>
                <a:effectLst/>
                <a:latin typeface="+mn-lt"/>
                <a:ea typeface="Calibri"/>
                <a:cs typeface="Times New Roman"/>
              </a:rPr>
              <a:t>point of presentation and structure.</a:t>
            </a:r>
            <a:r>
              <a:rPr lang="en-NZ" sz="1400" b="0" baseline="0" dirty="0">
                <a:solidFill>
                  <a:schemeClr val="tx2"/>
                </a:solidFill>
                <a:effectLst/>
                <a:latin typeface="+mn-lt"/>
                <a:ea typeface="Calibri"/>
                <a:cs typeface="Times New Roman"/>
              </a:rPr>
              <a:t> </a:t>
            </a:r>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16</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767407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400" b="0" dirty="0">
                <a:solidFill>
                  <a:schemeClr val="tx2"/>
                </a:solidFill>
                <a:effectLst/>
                <a:latin typeface="+mn-lt"/>
                <a:ea typeface="Calibri"/>
                <a:cs typeface="Times New Roman"/>
              </a:rPr>
              <a:t>point of presentation and structure.</a:t>
            </a:r>
            <a:r>
              <a:rPr lang="en-NZ" sz="1400" b="0" baseline="0" dirty="0">
                <a:solidFill>
                  <a:schemeClr val="tx2"/>
                </a:solidFill>
                <a:effectLst/>
                <a:latin typeface="+mn-lt"/>
                <a:ea typeface="Calibri"/>
                <a:cs typeface="Times New Roman"/>
              </a:rPr>
              <a:t> </a:t>
            </a:r>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17</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275383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400" b="0" dirty="0">
                <a:solidFill>
                  <a:schemeClr val="tx2"/>
                </a:solidFill>
                <a:effectLst/>
                <a:latin typeface="+mn-lt"/>
                <a:ea typeface="Calibri"/>
                <a:cs typeface="Times New Roman"/>
              </a:rPr>
              <a:t>point of presentation and structure.</a:t>
            </a:r>
            <a:r>
              <a:rPr lang="en-NZ" sz="1400" b="0" baseline="0" dirty="0">
                <a:solidFill>
                  <a:schemeClr val="tx2"/>
                </a:solidFill>
                <a:effectLst/>
                <a:latin typeface="+mn-lt"/>
                <a:ea typeface="Calibri"/>
                <a:cs typeface="Times New Roman"/>
              </a:rPr>
              <a:t> </a:t>
            </a:r>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18</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417097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400" b="0" dirty="0">
                <a:solidFill>
                  <a:schemeClr val="tx2"/>
                </a:solidFill>
                <a:effectLst/>
                <a:latin typeface="+mn-lt"/>
                <a:ea typeface="Calibri"/>
                <a:cs typeface="Times New Roman"/>
              </a:rPr>
              <a:t>point of presentation and structure.</a:t>
            </a:r>
            <a:r>
              <a:rPr lang="en-NZ" sz="1400" b="0" baseline="0" dirty="0">
                <a:solidFill>
                  <a:schemeClr val="tx2"/>
                </a:solidFill>
                <a:effectLst/>
                <a:latin typeface="+mn-lt"/>
                <a:ea typeface="Calibri"/>
                <a:cs typeface="Times New Roman"/>
              </a:rPr>
              <a:t> </a:t>
            </a:r>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19</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3486587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0488" y="746125"/>
            <a:ext cx="6626225" cy="3727450"/>
          </a:xfrm>
          <a:ln/>
        </p:spPr>
      </p:sp>
      <p:sp>
        <p:nvSpPr>
          <p:cNvPr id="109571" name="Rectangle 3"/>
          <p:cNvSpPr>
            <a:spLocks noGrp="1" noChangeArrowheads="1"/>
          </p:cNvSpPr>
          <p:nvPr>
            <p:ph type="body" idx="1"/>
          </p:nvPr>
        </p:nvSpPr>
        <p:spPr>
          <a:noFill/>
          <a:ln/>
        </p:spPr>
        <p:txBody>
          <a:bodyPr/>
          <a:lstStyle/>
          <a:p>
            <a:pPr defTabSz="915497"/>
            <a:r>
              <a:rPr lang="en-GB" baseline="0" dirty="0"/>
              <a:t>KL: There’s a bit of a jump from previous experience into first-year </a:t>
            </a:r>
            <a:r>
              <a:rPr lang="en-GB" baseline="0" dirty="0" err="1"/>
              <a:t>uni</a:t>
            </a:r>
            <a:r>
              <a:rPr lang="en-GB" baseline="0" dirty="0"/>
              <a:t>; also a jump from first and second year to 300 level. What differences have you noticed so far, or do you expect there to be?</a:t>
            </a:r>
          </a:p>
          <a:p>
            <a:pPr defTabSz="915497"/>
            <a:r>
              <a:rPr lang="en-GB" baseline="0" dirty="0"/>
              <a:t>KL: “maybe think back to comments you may have received on your last few assignments – what were the common pitfalls?”</a:t>
            </a:r>
          </a:p>
          <a:p>
            <a:pPr defTabSz="915497"/>
            <a:endParaRPr lang="en-GB" baseline="0" dirty="0"/>
          </a:p>
          <a:p>
            <a:pPr defTabSz="915497"/>
            <a:r>
              <a:rPr lang="en-GB" baseline="0" dirty="0">
                <a:sym typeface="Wingdings" pitchFamily="2" charset="2"/>
              </a:rPr>
              <a:t>After activity completed (5 </a:t>
            </a:r>
            <a:r>
              <a:rPr lang="en-GB" baseline="0" dirty="0" err="1">
                <a:sym typeface="Wingdings" pitchFamily="2" charset="2"/>
              </a:rPr>
              <a:t>mins</a:t>
            </a:r>
            <a:r>
              <a:rPr lang="en-GB" baseline="0" dirty="0">
                <a:sym typeface="Wingdings" pitchFamily="2" charset="2"/>
              </a:rPr>
              <a:t>) </a:t>
            </a:r>
            <a:endParaRPr lang="en-GB" baseline="0" dirty="0"/>
          </a:p>
        </p:txBody>
      </p:sp>
    </p:spTree>
    <p:extLst>
      <p:ext uri="{BB962C8B-B14F-4D97-AF65-F5344CB8AC3E}">
        <p14:creationId xmlns:p14="http://schemas.microsoft.com/office/powerpoint/2010/main" val="3666514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b="1" kern="1200" dirty="0">
                <a:solidFill>
                  <a:schemeClr val="tx1"/>
                </a:solidFill>
                <a:latin typeface="+mn-lt"/>
                <a:ea typeface="+mn-ea"/>
                <a:cs typeface="+mn-cs"/>
              </a:rPr>
              <a:t>Beforehand:</a:t>
            </a:r>
            <a:endParaRPr lang="en-NZ" sz="1300" kern="1200" dirty="0">
              <a:solidFill>
                <a:schemeClr val="tx1"/>
              </a:solidFill>
              <a:latin typeface="+mn-lt"/>
              <a:ea typeface="+mn-ea"/>
              <a:cs typeface="+mn-cs"/>
            </a:endParaRPr>
          </a:p>
          <a:p>
            <a:pPr lvl="0"/>
            <a:r>
              <a:rPr lang="en-NZ" sz="1300" b="1" kern="1200" dirty="0">
                <a:solidFill>
                  <a:schemeClr val="tx1"/>
                </a:solidFill>
                <a:latin typeface="+mn-lt"/>
                <a:ea typeface="+mn-ea"/>
                <a:cs typeface="+mn-cs"/>
              </a:rPr>
              <a:t>Load up the TED talks in Chrome ready to go </a:t>
            </a:r>
            <a:endParaRPr lang="en-NZ" sz="1300" kern="1200" dirty="0">
              <a:solidFill>
                <a:schemeClr val="tx1"/>
              </a:solidFill>
              <a:latin typeface="+mn-lt"/>
              <a:ea typeface="+mn-ea"/>
              <a:cs typeface="+mn-cs"/>
            </a:endParaRPr>
          </a:p>
          <a:p>
            <a:pPr lvl="0"/>
            <a:r>
              <a:rPr lang="en-NZ" sz="1300" b="1" kern="1200" dirty="0">
                <a:solidFill>
                  <a:schemeClr val="tx1"/>
                </a:solidFill>
                <a:latin typeface="+mn-lt"/>
                <a:ea typeface="+mn-ea"/>
                <a:cs typeface="+mn-cs"/>
              </a:rPr>
              <a:t>Bring: </a:t>
            </a:r>
            <a:r>
              <a:rPr lang="en-NZ" sz="1300" b="1" kern="1200" dirty="0" err="1">
                <a:solidFill>
                  <a:schemeClr val="tx1"/>
                </a:solidFill>
                <a:latin typeface="+mn-lt"/>
                <a:ea typeface="+mn-ea"/>
                <a:cs typeface="+mn-cs"/>
              </a:rPr>
              <a:t>ppt</a:t>
            </a:r>
            <a:r>
              <a:rPr lang="en-NZ" sz="1300" b="1" kern="1200" dirty="0">
                <a:solidFill>
                  <a:schemeClr val="tx1"/>
                </a:solidFill>
                <a:latin typeface="+mn-lt"/>
                <a:ea typeface="+mn-ea"/>
                <a:cs typeface="+mn-cs"/>
              </a:rPr>
              <a:t> (including examples of storyboards), brainstorming paper (two per group), speech ideas handout (enough for one each), and assignment rubric (one each?). </a:t>
            </a:r>
            <a:endParaRPr lang="en-NZ" sz="1300" kern="1200" dirty="0">
              <a:solidFill>
                <a:schemeClr val="tx1"/>
              </a:solidFill>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3</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250526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Feedback to board. Aim to have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points under the headings ‘Speaking skills’, Visual skills’, Organisation skills’, and leave gaps beside each point as we’ll come back to them in a minute. </a:t>
            </a:r>
          </a:p>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21</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3915448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0488" y="746125"/>
            <a:ext cx="6626225" cy="3727450"/>
          </a:xfrm>
          <a:ln/>
        </p:spPr>
      </p:sp>
      <p:sp>
        <p:nvSpPr>
          <p:cNvPr id="109571" name="Rectangle 3"/>
          <p:cNvSpPr>
            <a:spLocks noGrp="1" noChangeArrowheads="1"/>
          </p:cNvSpPr>
          <p:nvPr>
            <p:ph type="body" idx="1"/>
          </p:nvPr>
        </p:nvSpPr>
        <p:spPr>
          <a:noFill/>
          <a:ln/>
        </p:spPr>
        <p:txBody>
          <a:bodyPr/>
          <a:lstStyle/>
          <a:p>
            <a:pPr defTabSz="915497"/>
            <a:r>
              <a:rPr lang="en-GB" baseline="0" dirty="0"/>
              <a:t>KL: There’s a bit of a jump from previous experience into first-year </a:t>
            </a:r>
            <a:r>
              <a:rPr lang="en-GB" baseline="0" dirty="0" err="1"/>
              <a:t>uni</a:t>
            </a:r>
            <a:r>
              <a:rPr lang="en-GB" baseline="0" dirty="0"/>
              <a:t>; also a jump from first and second year to 300 level. What differences have you noticed so far, or do you expect there to be?</a:t>
            </a:r>
          </a:p>
          <a:p>
            <a:pPr defTabSz="915497"/>
            <a:r>
              <a:rPr lang="en-GB" baseline="0" dirty="0"/>
              <a:t>KL: “maybe think back to comments you may have received on your last few assignments – what were the common pitfalls?”</a:t>
            </a:r>
          </a:p>
          <a:p>
            <a:pPr defTabSz="915497"/>
            <a:endParaRPr lang="en-GB" baseline="0" dirty="0"/>
          </a:p>
          <a:p>
            <a:pPr defTabSz="915497"/>
            <a:r>
              <a:rPr lang="en-GB" baseline="0" dirty="0">
                <a:sym typeface="Wingdings" pitchFamily="2" charset="2"/>
              </a:rPr>
              <a:t>After activity completed (5 </a:t>
            </a:r>
            <a:r>
              <a:rPr lang="en-GB" baseline="0" dirty="0" err="1">
                <a:sym typeface="Wingdings" pitchFamily="2" charset="2"/>
              </a:rPr>
              <a:t>mins</a:t>
            </a:r>
            <a:r>
              <a:rPr lang="en-GB" baseline="0" dirty="0">
                <a:sym typeface="Wingdings" pitchFamily="2" charset="2"/>
              </a:rPr>
              <a:t>) </a:t>
            </a:r>
            <a:endParaRPr lang="en-GB" baseline="0" dirty="0"/>
          </a:p>
        </p:txBody>
      </p:sp>
    </p:spTree>
    <p:extLst>
      <p:ext uri="{BB962C8B-B14F-4D97-AF65-F5344CB8AC3E}">
        <p14:creationId xmlns:p14="http://schemas.microsoft.com/office/powerpoint/2010/main" val="2432561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Feedback to board. Aim to have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points under the headings ‘Speaking skills’, Visual skills’, Organisation skills’, and leave gaps beside each point as we’ll come back to them in a minute. </a:t>
            </a:r>
          </a:p>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23</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2325695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Feedback to board. Aim to have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points under the headings ‘Speaking skills’, Visual skills’, Organisation skills’, and leave gaps beside each point as we’ll come back to them in a minute. </a:t>
            </a:r>
          </a:p>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24</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1161325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Feedback to board. Aim to have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points under the headings ‘Speaking skills’, Visual skills’, Organisation skills’, and leave gaps beside each point as we’ll come back to them in a minute. </a:t>
            </a:r>
          </a:p>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25</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191814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“My main tips are for you to </a:t>
            </a:r>
            <a:r>
              <a:rPr lang="en-NZ" sz="1200" b="1" kern="1200" dirty="0">
                <a:solidFill>
                  <a:schemeClr val="tx1"/>
                </a:solidFill>
                <a:effectLst/>
                <a:latin typeface="+mn-lt"/>
                <a:ea typeface="+mn-ea"/>
                <a:cs typeface="+mn-cs"/>
              </a:rPr>
              <a:t>plan</a:t>
            </a:r>
            <a:r>
              <a:rPr lang="en-NZ" sz="1200" kern="1200" dirty="0">
                <a:solidFill>
                  <a:schemeClr val="tx1"/>
                </a:solidFill>
                <a:effectLst/>
                <a:latin typeface="+mn-lt"/>
                <a:ea typeface="+mn-ea"/>
                <a:cs typeface="+mn-cs"/>
              </a:rPr>
              <a:t>, and to </a:t>
            </a:r>
            <a:r>
              <a:rPr lang="en-NZ" sz="1200" b="1" kern="1200" dirty="0">
                <a:solidFill>
                  <a:schemeClr val="tx1"/>
                </a:solidFill>
                <a:effectLst/>
                <a:latin typeface="+mn-lt"/>
                <a:ea typeface="+mn-ea"/>
                <a:cs typeface="+mn-cs"/>
              </a:rPr>
              <a:t>practice</a:t>
            </a:r>
            <a:r>
              <a:rPr lang="en-NZ" sz="1200" kern="1200" dirty="0">
                <a:solidFill>
                  <a:schemeClr val="tx1"/>
                </a:solidFill>
                <a:effectLst/>
                <a:latin typeface="+mn-lt"/>
                <a:ea typeface="+mn-ea"/>
                <a:cs typeface="+mn-cs"/>
              </a:rPr>
              <a:t>. Planning helps you get your ideas organised and logical, and practicing helps you be sure of what you’re doing, and feel more confident and perform better on the day. It helps you learn the ideas for delivery so you’re not reading from your slides, and so that when you get questions you’re more likely to be able to answer them. The rest of the workshop will help you get started with planning and practicing </a:t>
            </a:r>
            <a:r>
              <a:rPr lang="en-NZ" sz="1200" kern="1200" dirty="0">
                <a:solidFill>
                  <a:schemeClr val="tx1"/>
                </a:solidFill>
                <a:effectLst/>
                <a:latin typeface="+mn-lt"/>
                <a:ea typeface="+mn-ea"/>
                <a:cs typeface="+mn-cs"/>
                <a:sym typeface="Wingdings"/>
              </a:rPr>
              <a:t></a:t>
            </a:r>
            <a:r>
              <a:rPr lang="en-NZ"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26</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3636720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kern="1200" dirty="0">
                <a:solidFill>
                  <a:schemeClr val="tx1"/>
                </a:solidFill>
                <a:effectLst/>
                <a:latin typeface="+mn-lt"/>
                <a:ea typeface="+mn-ea"/>
                <a:cs typeface="+mn-cs"/>
              </a:rPr>
              <a:t>“Here are some examples of KL’s storyboards – they can start out quite linear, or quite </a:t>
            </a:r>
            <a:r>
              <a:rPr lang="en-NZ" sz="1300" kern="1200" dirty="0" err="1">
                <a:solidFill>
                  <a:schemeClr val="tx1"/>
                </a:solidFill>
                <a:effectLst/>
                <a:latin typeface="+mn-lt"/>
                <a:ea typeface="+mn-ea"/>
                <a:cs typeface="+mn-cs"/>
              </a:rPr>
              <a:t>brainstormy</a:t>
            </a:r>
            <a:r>
              <a:rPr lang="en-NZ" sz="1300" kern="1200" dirty="0">
                <a:solidFill>
                  <a:schemeClr val="tx1"/>
                </a:solidFill>
                <a:effectLst/>
                <a:latin typeface="+mn-lt"/>
                <a:ea typeface="+mn-ea"/>
                <a:cs typeface="+mn-cs"/>
              </a:rPr>
              <a:t>, but eventually they end up as little blocks. You can change later of course, but this planning saves a lot of time later on – especially if you do go with </a:t>
            </a:r>
            <a:r>
              <a:rPr lang="en-NZ" sz="1300" kern="1200" dirty="0" err="1">
                <a:solidFill>
                  <a:schemeClr val="tx1"/>
                </a:solidFill>
                <a:effectLst/>
                <a:latin typeface="+mn-lt"/>
                <a:ea typeface="+mn-ea"/>
                <a:cs typeface="+mn-cs"/>
              </a:rPr>
              <a:t>prezi</a:t>
            </a:r>
            <a:r>
              <a:rPr lang="en-NZ" sz="1300" kern="1200" dirty="0">
                <a:solidFill>
                  <a:schemeClr val="tx1"/>
                </a:solidFill>
                <a:effectLst/>
                <a:latin typeface="+mn-lt"/>
                <a:ea typeface="+mn-ea"/>
                <a:cs typeface="+mn-cs"/>
              </a:rPr>
              <a:t>, or with images/diagrams, which may need </a:t>
            </a:r>
            <a:r>
              <a:rPr lang="en-NZ" sz="1300" b="1" kern="1200" dirty="0">
                <a:solidFill>
                  <a:schemeClr val="tx1"/>
                </a:solidFill>
                <a:effectLst/>
                <a:latin typeface="+mn-lt"/>
                <a:ea typeface="+mn-ea"/>
                <a:cs typeface="+mn-cs"/>
              </a:rPr>
              <a:t>conceptual thinking to make sure you don’t have to redo stuff </a:t>
            </a:r>
            <a:r>
              <a:rPr lang="en-NZ" sz="1300" kern="1200" dirty="0">
                <a:solidFill>
                  <a:schemeClr val="tx1"/>
                </a:solidFill>
                <a:effectLst/>
                <a:latin typeface="+mn-lt"/>
                <a:ea typeface="+mn-ea"/>
                <a:cs typeface="+mn-cs"/>
              </a:rPr>
              <a:t>later on.” </a:t>
            </a: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27</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2951318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kern="1200" dirty="0">
                <a:solidFill>
                  <a:schemeClr val="tx1"/>
                </a:solidFill>
                <a:effectLst/>
                <a:latin typeface="+mn-lt"/>
                <a:ea typeface="+mn-ea"/>
                <a:cs typeface="+mn-cs"/>
              </a:rPr>
              <a:t>“Here are some examples of </a:t>
            </a:r>
            <a:r>
              <a:rPr lang="en-NZ" sz="1300" kern="1200" dirty="0" err="1">
                <a:solidFill>
                  <a:schemeClr val="tx1"/>
                </a:solidFill>
                <a:effectLst/>
                <a:latin typeface="+mn-lt"/>
                <a:ea typeface="+mn-ea"/>
                <a:cs typeface="+mn-cs"/>
              </a:rPr>
              <a:t>Fleur’s</a:t>
            </a:r>
            <a:r>
              <a:rPr lang="en-NZ" sz="1300" kern="1200" dirty="0">
                <a:solidFill>
                  <a:schemeClr val="tx1"/>
                </a:solidFill>
                <a:effectLst/>
                <a:latin typeface="+mn-lt"/>
                <a:ea typeface="+mn-ea"/>
                <a:cs typeface="+mn-cs"/>
              </a:rPr>
              <a:t> storyboards – they can start out quite linear, or quite </a:t>
            </a:r>
            <a:r>
              <a:rPr lang="en-NZ" sz="1300" kern="1200" dirty="0" err="1">
                <a:solidFill>
                  <a:schemeClr val="tx1"/>
                </a:solidFill>
                <a:effectLst/>
                <a:latin typeface="+mn-lt"/>
                <a:ea typeface="+mn-ea"/>
                <a:cs typeface="+mn-cs"/>
              </a:rPr>
              <a:t>brainstormy</a:t>
            </a:r>
            <a:r>
              <a:rPr lang="en-NZ" sz="1300" kern="1200" dirty="0">
                <a:solidFill>
                  <a:schemeClr val="tx1"/>
                </a:solidFill>
                <a:effectLst/>
                <a:latin typeface="+mn-lt"/>
                <a:ea typeface="+mn-ea"/>
                <a:cs typeface="+mn-cs"/>
              </a:rPr>
              <a:t>, but eventually they end up as little blocks. You can change later of course, but this planning saves a lot of time later on – especially if you do go with </a:t>
            </a:r>
            <a:r>
              <a:rPr lang="en-NZ" sz="1300" kern="1200" dirty="0" err="1">
                <a:solidFill>
                  <a:schemeClr val="tx1"/>
                </a:solidFill>
                <a:effectLst/>
                <a:latin typeface="+mn-lt"/>
                <a:ea typeface="+mn-ea"/>
                <a:cs typeface="+mn-cs"/>
              </a:rPr>
              <a:t>prezi</a:t>
            </a:r>
            <a:r>
              <a:rPr lang="en-NZ" sz="1300" kern="1200" dirty="0">
                <a:solidFill>
                  <a:schemeClr val="tx1"/>
                </a:solidFill>
                <a:effectLst/>
                <a:latin typeface="+mn-lt"/>
                <a:ea typeface="+mn-ea"/>
                <a:cs typeface="+mn-cs"/>
              </a:rPr>
              <a:t>, or with images/diagrams, which may need conceptual thinking to make sure you don’t have to redo stuff later on.” </a:t>
            </a: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28</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136852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kern="1200" dirty="0">
                <a:solidFill>
                  <a:schemeClr val="tx1"/>
                </a:solidFill>
                <a:effectLst/>
                <a:latin typeface="+mn-lt"/>
                <a:ea typeface="+mn-ea"/>
                <a:cs typeface="+mn-cs"/>
              </a:rPr>
              <a:t>“Here are some examples of </a:t>
            </a:r>
            <a:r>
              <a:rPr lang="en-NZ" sz="1300" kern="1200" dirty="0" err="1">
                <a:solidFill>
                  <a:schemeClr val="tx1"/>
                </a:solidFill>
                <a:effectLst/>
                <a:latin typeface="+mn-lt"/>
                <a:ea typeface="+mn-ea"/>
                <a:cs typeface="+mn-cs"/>
              </a:rPr>
              <a:t>Fleur’s</a:t>
            </a:r>
            <a:r>
              <a:rPr lang="en-NZ" sz="1300" kern="1200" dirty="0">
                <a:solidFill>
                  <a:schemeClr val="tx1"/>
                </a:solidFill>
                <a:effectLst/>
                <a:latin typeface="+mn-lt"/>
                <a:ea typeface="+mn-ea"/>
                <a:cs typeface="+mn-cs"/>
              </a:rPr>
              <a:t> storyboards – see they can start out quite linear, or quite </a:t>
            </a:r>
            <a:r>
              <a:rPr lang="en-NZ" sz="1300" kern="1200" dirty="0" err="1">
                <a:solidFill>
                  <a:schemeClr val="tx1"/>
                </a:solidFill>
                <a:effectLst/>
                <a:latin typeface="+mn-lt"/>
                <a:ea typeface="+mn-ea"/>
                <a:cs typeface="+mn-cs"/>
              </a:rPr>
              <a:t>brainstormy</a:t>
            </a:r>
            <a:r>
              <a:rPr lang="en-NZ" sz="1300" kern="1200" dirty="0">
                <a:solidFill>
                  <a:schemeClr val="tx1"/>
                </a:solidFill>
                <a:effectLst/>
                <a:latin typeface="+mn-lt"/>
                <a:ea typeface="+mn-ea"/>
                <a:cs typeface="+mn-cs"/>
              </a:rPr>
              <a:t>, but eventually they end up as little blocks. You can change later of course, but this planning saves a lot of time later on – especially if you do go with </a:t>
            </a:r>
            <a:r>
              <a:rPr lang="en-NZ" sz="1300" kern="1200" dirty="0" err="1">
                <a:solidFill>
                  <a:schemeClr val="tx1"/>
                </a:solidFill>
                <a:effectLst/>
                <a:latin typeface="+mn-lt"/>
                <a:ea typeface="+mn-ea"/>
                <a:cs typeface="+mn-cs"/>
              </a:rPr>
              <a:t>prezi</a:t>
            </a:r>
            <a:r>
              <a:rPr lang="en-NZ" sz="1300" kern="1200" dirty="0">
                <a:solidFill>
                  <a:schemeClr val="tx1"/>
                </a:solidFill>
                <a:effectLst/>
                <a:latin typeface="+mn-lt"/>
                <a:ea typeface="+mn-ea"/>
                <a:cs typeface="+mn-cs"/>
              </a:rPr>
              <a:t>, or with images/diagrams, which may need conceptual thinking to make sure you don’t have to redo stuff later on.” </a:t>
            </a: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29</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1287068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kern="1200" dirty="0">
                <a:solidFill>
                  <a:schemeClr val="tx1"/>
                </a:solidFill>
                <a:effectLst/>
                <a:latin typeface="+mn-lt"/>
                <a:ea typeface="+mn-ea"/>
                <a:cs typeface="+mn-cs"/>
              </a:rPr>
              <a:t>Make sure to discuss these points as you go:</a:t>
            </a:r>
          </a:p>
          <a:p>
            <a:r>
              <a:rPr lang="en-NZ" sz="1300" kern="1200" dirty="0">
                <a:solidFill>
                  <a:schemeClr val="tx1"/>
                </a:solidFill>
                <a:effectLst/>
                <a:latin typeface="+mn-lt"/>
                <a:ea typeface="+mn-ea"/>
                <a:cs typeface="+mn-cs"/>
              </a:rPr>
              <a:t>Do you guys have any questions for me? </a:t>
            </a: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30</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282721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0488" y="746125"/>
            <a:ext cx="6626225" cy="3727450"/>
          </a:xfrm>
          <a:ln/>
        </p:spPr>
      </p:sp>
      <p:sp>
        <p:nvSpPr>
          <p:cNvPr id="109571" name="Rectangle 3"/>
          <p:cNvSpPr>
            <a:spLocks noGrp="1" noChangeArrowheads="1"/>
          </p:cNvSpPr>
          <p:nvPr>
            <p:ph type="body" idx="1"/>
          </p:nvPr>
        </p:nvSpPr>
        <p:spPr>
          <a:noFill/>
          <a:ln/>
        </p:spPr>
        <p:txBody>
          <a:bodyPr/>
          <a:lstStyle/>
          <a:p>
            <a:pPr defTabSz="915497"/>
            <a:r>
              <a:rPr lang="en-GB" baseline="0" dirty="0"/>
              <a:t>KL: There’s a bit of a jump from previous experience into first-year </a:t>
            </a:r>
            <a:r>
              <a:rPr lang="en-GB" baseline="0" dirty="0" err="1"/>
              <a:t>uni</a:t>
            </a:r>
            <a:r>
              <a:rPr lang="en-GB" baseline="0" dirty="0"/>
              <a:t>; also a jump from first and second year to 300 level. What differences have you noticed so far, or do you expect there to be?</a:t>
            </a:r>
          </a:p>
          <a:p>
            <a:pPr defTabSz="915497"/>
            <a:r>
              <a:rPr lang="en-GB" baseline="0" dirty="0"/>
              <a:t>KL: “maybe think back to comments you may have received on your last few assignments – what were the common pitfalls?”</a:t>
            </a:r>
          </a:p>
          <a:p>
            <a:pPr defTabSz="915497"/>
            <a:endParaRPr lang="en-GB" baseline="0" dirty="0"/>
          </a:p>
          <a:p>
            <a:pPr defTabSz="915497"/>
            <a:r>
              <a:rPr lang="en-GB" baseline="0" dirty="0">
                <a:sym typeface="Wingdings" pitchFamily="2" charset="2"/>
              </a:rPr>
              <a:t>After activity completed (5 </a:t>
            </a:r>
            <a:r>
              <a:rPr lang="en-GB" baseline="0" dirty="0" err="1">
                <a:sym typeface="Wingdings" pitchFamily="2" charset="2"/>
              </a:rPr>
              <a:t>mins</a:t>
            </a:r>
            <a:r>
              <a:rPr lang="en-GB" baseline="0" dirty="0">
                <a:sym typeface="Wingdings" pitchFamily="2" charset="2"/>
              </a:rPr>
              <a:t>) </a:t>
            </a:r>
            <a:endParaRPr lang="en-GB" baseline="0" dirty="0"/>
          </a:p>
        </p:txBody>
      </p:sp>
    </p:spTree>
    <p:extLst>
      <p:ext uri="{BB962C8B-B14F-4D97-AF65-F5344CB8AC3E}">
        <p14:creationId xmlns:p14="http://schemas.microsoft.com/office/powerpoint/2010/main" val="622052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kern="1200" dirty="0">
                <a:solidFill>
                  <a:schemeClr val="tx1"/>
                </a:solidFill>
                <a:effectLst/>
                <a:latin typeface="+mn-lt"/>
                <a:ea typeface="+mn-ea"/>
                <a:cs typeface="+mn-cs"/>
              </a:rPr>
              <a:t>Practice – record yourself</a:t>
            </a:r>
          </a:p>
          <a:p>
            <a:r>
              <a:rPr lang="en-NZ" sz="1300" kern="1200" dirty="0">
                <a:solidFill>
                  <a:schemeClr val="tx1"/>
                </a:solidFill>
                <a:effectLst/>
                <a:latin typeface="+mn-lt"/>
                <a:ea typeface="+mn-ea"/>
                <a:cs typeface="+mn-cs"/>
              </a:rPr>
              <a:t>Get feedback from a friend</a:t>
            </a:r>
          </a:p>
          <a:p>
            <a:r>
              <a:rPr lang="en-NZ" sz="1300" kern="1200" dirty="0">
                <a:solidFill>
                  <a:schemeClr val="tx1"/>
                </a:solidFill>
                <a:effectLst/>
                <a:latin typeface="+mn-lt"/>
                <a:ea typeface="+mn-ea"/>
                <a:cs typeface="+mn-cs"/>
              </a:rPr>
              <a:t>Check out the tech, the room, etc. </a:t>
            </a: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31</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1189800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kern="1200" dirty="0">
                <a:solidFill>
                  <a:schemeClr val="tx1"/>
                </a:solidFill>
                <a:effectLst/>
                <a:latin typeface="+mn-lt"/>
                <a:ea typeface="+mn-ea"/>
                <a:cs typeface="+mn-cs"/>
              </a:rPr>
              <a:t>we want to be supportive of everyone, so make you kindest audience faces(!) and think of what each speaker is doing well, and how to help them improve for next time too.  </a:t>
            </a:r>
          </a:p>
          <a:p>
            <a:endParaRPr lang="en-NZ" sz="1300" kern="1200" dirty="0">
              <a:solidFill>
                <a:schemeClr val="tx1"/>
              </a:solidFill>
              <a:effectLst/>
              <a:latin typeface="+mn-lt"/>
              <a:ea typeface="+mn-ea"/>
              <a:cs typeface="+mn-cs"/>
            </a:endParaRPr>
          </a:p>
          <a:p>
            <a:r>
              <a:rPr lang="en-NZ" sz="1300" kern="1200" dirty="0">
                <a:solidFill>
                  <a:schemeClr val="tx1"/>
                </a:solidFill>
                <a:effectLst/>
                <a:latin typeface="+mn-lt"/>
                <a:ea typeface="+mn-ea"/>
                <a:cs typeface="+mn-cs"/>
              </a:rPr>
              <a:t>Extra points:</a:t>
            </a:r>
            <a:r>
              <a:rPr lang="en-NZ" sz="1300" kern="1200" baseline="0" dirty="0">
                <a:solidFill>
                  <a:schemeClr val="tx1"/>
                </a:solidFill>
                <a:effectLst/>
                <a:latin typeface="+mn-lt"/>
                <a:ea typeface="+mn-ea"/>
                <a:cs typeface="+mn-cs"/>
              </a:rPr>
              <a:t> keep balanced – don’t change position partway through. Don’t stand in front of slides</a:t>
            </a:r>
            <a:endParaRPr lang="en-NZ" sz="1300" kern="1200" dirty="0">
              <a:solidFill>
                <a:schemeClr val="tx1"/>
              </a:solidFill>
              <a:effectLst/>
              <a:latin typeface="+mn-lt"/>
              <a:ea typeface="+mn-ea"/>
              <a:cs typeface="+mn-cs"/>
            </a:endParaRPr>
          </a:p>
          <a:p>
            <a:endParaRPr lang="en-NZ" sz="1300" kern="1200" dirty="0">
              <a:solidFill>
                <a:schemeClr val="tx1"/>
              </a:solidFill>
              <a:effectLst/>
              <a:latin typeface="+mn-lt"/>
              <a:ea typeface="+mn-ea"/>
              <a:cs typeface="+mn-cs"/>
            </a:endParaRPr>
          </a:p>
          <a:p>
            <a:r>
              <a:rPr lang="en-NZ" sz="1300" kern="1200" dirty="0">
                <a:solidFill>
                  <a:schemeClr val="tx1"/>
                </a:solidFill>
                <a:effectLst/>
                <a:latin typeface="+mn-lt"/>
                <a:ea typeface="+mn-ea"/>
                <a:cs typeface="+mn-cs"/>
              </a:rPr>
              <a:t>Around 6-8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deliver their topics, plus feedback of around 2-3 mins max each = 16+24 = </a:t>
            </a:r>
            <a:r>
              <a:rPr lang="en-NZ" sz="1300" b="1" kern="1200" dirty="0">
                <a:solidFill>
                  <a:schemeClr val="tx1"/>
                </a:solidFill>
                <a:effectLst/>
                <a:latin typeface="+mn-lt"/>
                <a:ea typeface="+mn-ea"/>
                <a:cs typeface="+mn-cs"/>
              </a:rPr>
              <a:t>30 mins</a:t>
            </a:r>
            <a:r>
              <a:rPr lang="en-NZ" sz="1300" kern="1200" dirty="0">
                <a:solidFill>
                  <a:schemeClr val="tx1"/>
                </a:solidFill>
                <a:effectLst/>
                <a:latin typeface="+mn-lt"/>
                <a:ea typeface="+mn-ea"/>
                <a:cs typeface="+mn-cs"/>
              </a:rPr>
              <a:t> for this part. </a:t>
            </a:r>
          </a:p>
          <a:p>
            <a:r>
              <a:rPr lang="en-NZ" sz="1300" kern="1200" dirty="0">
                <a:solidFill>
                  <a:schemeClr val="tx1"/>
                </a:solidFill>
                <a:effectLst/>
                <a:latin typeface="+mn-lt"/>
                <a:ea typeface="+mn-ea"/>
                <a:cs typeface="+mn-cs"/>
              </a:rPr>
              <a:t>Have students applaud each speaker, and list pros as well as cons (maybe one pro and one con per student from the class, and perhaps a follow up from you if needed). Keep the mood supportive. </a:t>
            </a:r>
          </a:p>
          <a:p>
            <a:endParaRPr lang="en-NZ" sz="1300" kern="1200" dirty="0">
              <a:solidFill>
                <a:schemeClr val="tx1"/>
              </a:solidFill>
              <a:effectLst/>
              <a:latin typeface="+mn-lt"/>
              <a:ea typeface="+mn-ea"/>
              <a:cs typeface="+mn-cs"/>
            </a:endParaRPr>
          </a:p>
          <a:p>
            <a:r>
              <a:rPr lang="en-NZ" sz="1300" kern="1200" dirty="0">
                <a:solidFill>
                  <a:schemeClr val="tx1"/>
                </a:solidFill>
                <a:effectLst/>
                <a:latin typeface="+mn-lt"/>
                <a:ea typeface="+mn-ea"/>
                <a:cs typeface="+mn-cs"/>
              </a:rPr>
              <a:t>Then same thing in groups. If 4-5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per group, but one has spoken already, that’s  3-4x3minutes=</a:t>
            </a:r>
            <a:r>
              <a:rPr lang="en-NZ" sz="1300" b="1" kern="1200" dirty="0">
                <a:solidFill>
                  <a:schemeClr val="tx1"/>
                </a:solidFill>
                <a:effectLst/>
                <a:latin typeface="+mn-lt"/>
                <a:ea typeface="+mn-ea"/>
                <a:cs typeface="+mn-cs"/>
              </a:rPr>
              <a:t>12 mins</a:t>
            </a:r>
            <a:r>
              <a:rPr lang="en-NZ" sz="1300" kern="1200" dirty="0">
                <a:solidFill>
                  <a:schemeClr val="tx1"/>
                </a:solidFill>
                <a:effectLst/>
                <a:latin typeface="+mn-lt"/>
                <a:ea typeface="+mn-ea"/>
                <a:cs typeface="+mn-cs"/>
              </a:rPr>
              <a:t> for this part. Walk around and check all ok. </a:t>
            </a:r>
          </a:p>
          <a:p>
            <a:endParaRPr lang="en-NZ" sz="1300" kern="1200" dirty="0">
              <a:solidFill>
                <a:schemeClr val="tx1"/>
              </a:solidFill>
              <a:effectLst/>
              <a:latin typeface="+mn-lt"/>
              <a:ea typeface="+mn-ea"/>
              <a:cs typeface="+mn-cs"/>
            </a:endParaRPr>
          </a:p>
          <a:p>
            <a:r>
              <a:rPr lang="en-NZ" sz="1300" kern="1200" dirty="0">
                <a:solidFill>
                  <a:schemeClr val="tx1"/>
                </a:solidFill>
                <a:effectLst/>
                <a:latin typeface="+mn-lt"/>
                <a:ea typeface="+mn-ea"/>
                <a:cs typeface="+mn-cs"/>
              </a:rPr>
              <a:t>“ Any extra pointers from people about speaking from that exercise? Hope you’re starting to feel more confident and able to build your skills now. Remember the more practice you do, the more confident you’ll feel. </a:t>
            </a:r>
          </a:p>
          <a:p>
            <a:r>
              <a:rPr lang="en-NZ" sz="1300" kern="1200" dirty="0">
                <a:solidFill>
                  <a:schemeClr val="tx1"/>
                </a:solidFill>
                <a:effectLst/>
                <a:latin typeface="+mn-lt"/>
                <a:ea typeface="+mn-ea"/>
                <a:cs typeface="+mn-cs"/>
              </a:rPr>
              <a:t>Your actual speeches will need to be not </a:t>
            </a:r>
            <a:r>
              <a:rPr lang="en-NZ" sz="1300" kern="1200" dirty="0" err="1">
                <a:solidFill>
                  <a:schemeClr val="tx1"/>
                </a:solidFill>
                <a:effectLst/>
                <a:latin typeface="+mn-lt"/>
                <a:ea typeface="+mn-ea"/>
                <a:cs typeface="+mn-cs"/>
              </a:rPr>
              <a:t>improv</a:t>
            </a:r>
            <a:r>
              <a:rPr lang="en-NZ" sz="1300" kern="1200" dirty="0">
                <a:solidFill>
                  <a:schemeClr val="tx1"/>
                </a:solidFill>
                <a:effectLst/>
                <a:latin typeface="+mn-lt"/>
                <a:ea typeface="+mn-ea"/>
                <a:cs typeface="+mn-cs"/>
              </a:rPr>
              <a:t> though! The best presentations are well organised. Group presentations should have transitions between speakers, and you’ll need to practice those too.” </a:t>
            </a:r>
          </a:p>
          <a:p>
            <a:endParaRPr lang="en-NZ" sz="13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32</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1370804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kern="1200" dirty="0">
                <a:solidFill>
                  <a:schemeClr val="tx1"/>
                </a:solidFill>
                <a:effectLst/>
                <a:latin typeface="+mn-lt"/>
                <a:ea typeface="+mn-ea"/>
                <a:cs typeface="+mn-cs"/>
              </a:rPr>
              <a:t>There’s time for </a:t>
            </a:r>
            <a:r>
              <a:rPr lang="en-NZ" sz="1300" b="1" kern="1200" dirty="0">
                <a:solidFill>
                  <a:schemeClr val="tx1"/>
                </a:solidFill>
                <a:effectLst/>
                <a:latin typeface="+mn-lt"/>
                <a:ea typeface="+mn-ea"/>
                <a:cs typeface="+mn-cs"/>
              </a:rPr>
              <a:t>questions in your real presentations</a:t>
            </a:r>
            <a:r>
              <a:rPr lang="en-NZ" sz="1300" kern="1200" dirty="0">
                <a:solidFill>
                  <a:schemeClr val="tx1"/>
                </a:solidFill>
                <a:effectLst/>
                <a:latin typeface="+mn-lt"/>
                <a:ea typeface="+mn-ea"/>
                <a:cs typeface="+mn-cs"/>
              </a:rPr>
              <a:t>. You can plan for those too – think about what a critical audience member might have issues with in your presentation. Maybe they’ll just want more detail. How might you address this? One more advantage of </a:t>
            </a:r>
            <a:r>
              <a:rPr lang="en-NZ" sz="1300" b="1" kern="1200" dirty="0">
                <a:solidFill>
                  <a:schemeClr val="tx1"/>
                </a:solidFill>
                <a:effectLst/>
                <a:latin typeface="+mn-lt"/>
                <a:ea typeface="+mn-ea"/>
                <a:cs typeface="+mn-cs"/>
              </a:rPr>
              <a:t>knowing your topic well is that it helps you explain it at question time – so keep researching; don’t only know what’s in your speech, but know a bit more.</a:t>
            </a:r>
            <a:r>
              <a:rPr lang="en-NZ" sz="1300" kern="1200" dirty="0">
                <a:solidFill>
                  <a:schemeClr val="tx1"/>
                </a:solidFill>
                <a:effectLst/>
                <a:latin typeface="+mn-lt"/>
                <a:ea typeface="+mn-ea"/>
                <a:cs typeface="+mn-cs"/>
              </a:rPr>
              <a:t> Take five mins now to think about any questions audience members might have about your topics, and how you might address those questions. </a:t>
            </a: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33</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2542145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session has two</a:t>
            </a:r>
            <a:r>
              <a:rPr lang="en-NZ" baseline="0" dirty="0"/>
              <a:t> main aims: focusing of the importance of associations to improve learning and recall, and</a:t>
            </a:r>
          </a:p>
          <a:p>
            <a:r>
              <a:rPr lang="en-NZ" baseline="0" dirty="0"/>
              <a:t>How to build on associations through memory systems to memorise sets of facts.</a:t>
            </a:r>
            <a:endParaRPr lang="en-NZ" dirty="0"/>
          </a:p>
          <a:p>
            <a:endParaRPr lang="en-NZ" dirty="0"/>
          </a:p>
        </p:txBody>
      </p:sp>
      <p:sp>
        <p:nvSpPr>
          <p:cNvPr id="4" name="Slide Number Placeholder 3"/>
          <p:cNvSpPr>
            <a:spLocks noGrp="1"/>
          </p:cNvSpPr>
          <p:nvPr>
            <p:ph type="sldNum" sz="quarter" idx="5"/>
          </p:nvPr>
        </p:nvSpPr>
        <p:spPr/>
        <p:txBody>
          <a:bodyPr/>
          <a:lstStyle/>
          <a:p>
            <a:fld id="{2E566F09-3F8D-46DE-A07C-2DBF6B5CB22F}" type="slidenum">
              <a:rPr lang="en-NZ" smtClean="0"/>
              <a:t>34</a:t>
            </a:fld>
            <a:endParaRPr lang="en-NZ"/>
          </a:p>
        </p:txBody>
      </p:sp>
    </p:spTree>
    <p:extLst>
      <p:ext uri="{BB962C8B-B14F-4D97-AF65-F5344CB8AC3E}">
        <p14:creationId xmlns:p14="http://schemas.microsoft.com/office/powerpoint/2010/main" val="1928103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0488" y="746125"/>
            <a:ext cx="6626225" cy="3727450"/>
          </a:xfrm>
          <a:ln/>
        </p:spPr>
      </p:sp>
      <p:sp>
        <p:nvSpPr>
          <p:cNvPr id="109571" name="Rectangle 3"/>
          <p:cNvSpPr>
            <a:spLocks noGrp="1" noChangeArrowheads="1"/>
          </p:cNvSpPr>
          <p:nvPr>
            <p:ph type="body" idx="1"/>
          </p:nvPr>
        </p:nvSpPr>
        <p:spPr>
          <a:noFill/>
          <a:ln/>
        </p:spPr>
        <p:txBody>
          <a:bodyPr/>
          <a:lstStyle/>
          <a:p>
            <a:pPr defTabSz="915497"/>
            <a:r>
              <a:rPr lang="en-GB" baseline="0" dirty="0"/>
              <a:t>KL: There’s a bit of a jump from previous experience into first-year </a:t>
            </a:r>
            <a:r>
              <a:rPr lang="en-GB" baseline="0" dirty="0" err="1"/>
              <a:t>uni</a:t>
            </a:r>
            <a:r>
              <a:rPr lang="en-GB" baseline="0" dirty="0"/>
              <a:t>; also a jump from first and second year to 300 level. What differences have you noticed so far, or do you expect there to be?</a:t>
            </a:r>
          </a:p>
          <a:p>
            <a:pPr defTabSz="915497"/>
            <a:r>
              <a:rPr lang="en-GB" baseline="0" dirty="0"/>
              <a:t>KL: “maybe think back to comments you may have received on your last few assignments – what were the common pitfalls?”</a:t>
            </a:r>
          </a:p>
          <a:p>
            <a:pPr defTabSz="915497"/>
            <a:endParaRPr lang="en-GB" baseline="0" dirty="0"/>
          </a:p>
          <a:p>
            <a:pPr defTabSz="915497"/>
            <a:r>
              <a:rPr lang="en-GB" baseline="0" dirty="0">
                <a:sym typeface="Wingdings" pitchFamily="2" charset="2"/>
              </a:rPr>
              <a:t>After activity completed (5 </a:t>
            </a:r>
            <a:r>
              <a:rPr lang="en-GB" baseline="0" dirty="0" err="1">
                <a:sym typeface="Wingdings" pitchFamily="2" charset="2"/>
              </a:rPr>
              <a:t>mins</a:t>
            </a:r>
            <a:r>
              <a:rPr lang="en-GB" baseline="0" dirty="0">
                <a:sym typeface="Wingdings" pitchFamily="2" charset="2"/>
              </a:rPr>
              <a:t>) </a:t>
            </a:r>
            <a:endParaRPr lang="en-GB" baseline="0" dirty="0"/>
          </a:p>
        </p:txBody>
      </p:sp>
    </p:spTree>
    <p:extLst>
      <p:ext uri="{BB962C8B-B14F-4D97-AF65-F5344CB8AC3E}">
        <p14:creationId xmlns:p14="http://schemas.microsoft.com/office/powerpoint/2010/main" val="3201959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b="0" u="none" kern="1200" dirty="0">
                <a:solidFill>
                  <a:schemeClr val="tx1"/>
                </a:solidFill>
                <a:effectLst/>
                <a:latin typeface="+mn-lt"/>
                <a:ea typeface="+mn-ea"/>
                <a:cs typeface="+mn-cs"/>
              </a:rPr>
              <a:t>So being stressed might be natural for a lot of you, but that doesn’t have to prevent you from doing well, and it doesn’t have to prevent you from improving. </a:t>
            </a: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6</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410736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b="0" u="none" kern="1200" dirty="0">
                <a:solidFill>
                  <a:schemeClr val="tx1"/>
                </a:solidFill>
                <a:effectLst/>
                <a:latin typeface="+mn-lt"/>
                <a:ea typeface="+mn-ea"/>
                <a:cs typeface="+mn-cs"/>
              </a:rPr>
              <a:t>So being stressed might be natural for a lot of you, but that doesn’t have to prevent you from doing well, and it doesn’t have to prevent you from improving. </a:t>
            </a: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7</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19892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b="0" u="none" kern="1200" dirty="0">
                <a:solidFill>
                  <a:schemeClr val="tx1"/>
                </a:solidFill>
                <a:effectLst/>
                <a:latin typeface="+mn-lt"/>
                <a:ea typeface="+mn-ea"/>
                <a:cs typeface="+mn-cs"/>
              </a:rPr>
              <a:t>Adrenaline</a:t>
            </a:r>
            <a:r>
              <a:rPr lang="en-NZ" sz="1300" b="0" u="none" kern="1200" baseline="0" dirty="0">
                <a:solidFill>
                  <a:schemeClr val="tx1"/>
                </a:solidFill>
                <a:effectLst/>
                <a:latin typeface="+mn-lt"/>
                <a:ea typeface="+mn-ea"/>
                <a:cs typeface="+mn-cs"/>
              </a:rPr>
              <a:t> – excitement, enthusiasm</a:t>
            </a:r>
          </a:p>
          <a:p>
            <a:r>
              <a:rPr lang="en-NZ" sz="1300" b="0" u="none" kern="1200" baseline="0" dirty="0">
                <a:solidFill>
                  <a:schemeClr val="tx1"/>
                </a:solidFill>
                <a:effectLst/>
                <a:latin typeface="+mn-lt"/>
                <a:ea typeface="+mn-ea"/>
                <a:cs typeface="+mn-cs"/>
              </a:rPr>
              <a:t>Also – synapses that fire together wire together</a:t>
            </a:r>
          </a:p>
          <a:p>
            <a:endParaRPr lang="en-NZ" sz="1300" b="0" u="none" kern="1200" baseline="0" dirty="0">
              <a:solidFill>
                <a:schemeClr val="tx1"/>
              </a:solidFill>
              <a:effectLst/>
              <a:latin typeface="+mn-lt"/>
              <a:ea typeface="+mn-ea"/>
              <a:cs typeface="+mn-cs"/>
            </a:endParaRPr>
          </a:p>
          <a:p>
            <a:pPr marL="0" marR="0" lvl="0" indent="0" algn="l" defTabSz="457143" rtl="0" eaLnBrk="1" fontAlgn="auto" latinLnBrk="0" hangingPunct="1">
              <a:lnSpc>
                <a:spcPct val="115000"/>
              </a:lnSpc>
              <a:spcBef>
                <a:spcPts val="0"/>
              </a:spcBef>
              <a:spcAft>
                <a:spcPts val="0"/>
              </a:spcAft>
              <a:buClrTx/>
              <a:buSzTx/>
              <a:buFontTx/>
              <a:buNone/>
              <a:tabLst/>
              <a:defRPr/>
            </a:pPr>
            <a:r>
              <a:rPr lang="en-NZ" sz="1400" dirty="0">
                <a:solidFill>
                  <a:schemeClr val="bg2"/>
                </a:solidFill>
                <a:latin typeface="+mn-lt"/>
                <a:ea typeface="Calibri"/>
                <a:cs typeface="Times New Roman"/>
              </a:rPr>
              <a:t>Be </a:t>
            </a:r>
            <a:r>
              <a:rPr lang="en-NZ" sz="1400" b="1" dirty="0">
                <a:solidFill>
                  <a:schemeClr val="bg2"/>
                </a:solidFill>
                <a:latin typeface="+mn-lt"/>
                <a:ea typeface="Calibri"/>
                <a:cs typeface="Times New Roman"/>
              </a:rPr>
              <a:t>organised; </a:t>
            </a:r>
            <a:r>
              <a:rPr lang="en-NZ" sz="1400" dirty="0">
                <a:solidFill>
                  <a:schemeClr val="bg2"/>
                </a:solidFill>
                <a:latin typeface="+mn-lt"/>
                <a:ea typeface="Calibri"/>
                <a:cs typeface="Times New Roman"/>
              </a:rPr>
              <a:t>turn up early – avoid coffee?? Stay hydrated! </a:t>
            </a:r>
          </a:p>
          <a:p>
            <a:pPr marL="0" marR="0" lvl="0" indent="0" algn="l" defTabSz="457143" rtl="0" eaLnBrk="1" fontAlgn="auto" latinLnBrk="0" hangingPunct="1">
              <a:lnSpc>
                <a:spcPct val="115000"/>
              </a:lnSpc>
              <a:spcBef>
                <a:spcPts val="0"/>
              </a:spcBef>
              <a:spcAft>
                <a:spcPts val="0"/>
              </a:spcAft>
              <a:buClrTx/>
              <a:buSzTx/>
              <a:buFontTx/>
              <a:buNone/>
              <a:tabLst/>
              <a:defRPr/>
            </a:pPr>
            <a:r>
              <a:rPr lang="en-NZ" sz="1400" b="1" dirty="0">
                <a:solidFill>
                  <a:schemeClr val="bg2"/>
                </a:solidFill>
                <a:latin typeface="+mn-lt"/>
                <a:ea typeface="Calibri"/>
                <a:cs typeface="Times New Roman"/>
              </a:rPr>
              <a:t>5 minutes </a:t>
            </a:r>
            <a:r>
              <a:rPr lang="en-NZ" sz="1400" dirty="0">
                <a:solidFill>
                  <a:schemeClr val="bg2"/>
                </a:solidFill>
                <a:latin typeface="+mn-lt"/>
                <a:ea typeface="Calibri"/>
                <a:cs typeface="Times New Roman"/>
              </a:rPr>
              <a:t>before class: visualise / run over your key points again</a:t>
            </a:r>
          </a:p>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8</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4228903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b="0" u="none" kern="1200" dirty="0">
                <a:solidFill>
                  <a:schemeClr val="tx1"/>
                </a:solidFill>
                <a:effectLst/>
                <a:latin typeface="+mn-lt"/>
                <a:ea typeface="+mn-ea"/>
                <a:cs typeface="+mn-cs"/>
              </a:rPr>
              <a:t>Adrenaline</a:t>
            </a:r>
            <a:r>
              <a:rPr lang="en-NZ" sz="1300" b="0" u="none" kern="1200" baseline="0" dirty="0">
                <a:solidFill>
                  <a:schemeClr val="tx1"/>
                </a:solidFill>
                <a:effectLst/>
                <a:latin typeface="+mn-lt"/>
                <a:ea typeface="+mn-ea"/>
                <a:cs typeface="+mn-cs"/>
              </a:rPr>
              <a:t> – excitement, enthusiasm</a:t>
            </a:r>
          </a:p>
          <a:p>
            <a:r>
              <a:rPr lang="en-NZ" sz="1300" b="0" u="none" kern="1200" baseline="0" dirty="0">
                <a:solidFill>
                  <a:schemeClr val="tx1"/>
                </a:solidFill>
                <a:effectLst/>
                <a:latin typeface="+mn-lt"/>
                <a:ea typeface="+mn-ea"/>
                <a:cs typeface="+mn-cs"/>
              </a:rPr>
              <a:t>Also – synapses that fire together wire together</a:t>
            </a:r>
          </a:p>
          <a:p>
            <a:endParaRPr lang="en-NZ" sz="1300" b="0" u="none" kern="1200" baseline="0" dirty="0">
              <a:solidFill>
                <a:schemeClr val="tx1"/>
              </a:solidFill>
              <a:effectLst/>
              <a:latin typeface="+mn-lt"/>
              <a:ea typeface="+mn-ea"/>
              <a:cs typeface="+mn-cs"/>
            </a:endParaRPr>
          </a:p>
          <a:p>
            <a:pPr marL="0" marR="0" lvl="0" indent="0" algn="l" defTabSz="457143" rtl="0" eaLnBrk="1" fontAlgn="auto" latinLnBrk="0" hangingPunct="1">
              <a:lnSpc>
                <a:spcPct val="115000"/>
              </a:lnSpc>
              <a:spcBef>
                <a:spcPts val="0"/>
              </a:spcBef>
              <a:spcAft>
                <a:spcPts val="0"/>
              </a:spcAft>
              <a:buClrTx/>
              <a:buSzTx/>
              <a:buFontTx/>
              <a:buNone/>
              <a:tabLst/>
              <a:defRPr/>
            </a:pPr>
            <a:r>
              <a:rPr lang="en-NZ" sz="1400" dirty="0">
                <a:solidFill>
                  <a:schemeClr val="bg2"/>
                </a:solidFill>
                <a:latin typeface="+mn-lt"/>
                <a:ea typeface="Calibri"/>
                <a:cs typeface="Times New Roman"/>
              </a:rPr>
              <a:t>Be </a:t>
            </a:r>
            <a:r>
              <a:rPr lang="en-NZ" sz="1400" b="1" dirty="0">
                <a:solidFill>
                  <a:schemeClr val="bg2"/>
                </a:solidFill>
                <a:latin typeface="+mn-lt"/>
                <a:ea typeface="Calibri"/>
                <a:cs typeface="Times New Roman"/>
              </a:rPr>
              <a:t>organised; </a:t>
            </a:r>
            <a:r>
              <a:rPr lang="en-NZ" sz="1400" dirty="0">
                <a:solidFill>
                  <a:schemeClr val="bg2"/>
                </a:solidFill>
                <a:latin typeface="+mn-lt"/>
                <a:ea typeface="Calibri"/>
                <a:cs typeface="Times New Roman"/>
              </a:rPr>
              <a:t>turn up early – avoid coffee?? Stay hydrated! </a:t>
            </a:r>
          </a:p>
          <a:p>
            <a:pPr marL="0" marR="0" lvl="0" indent="0" algn="l" defTabSz="457143" rtl="0" eaLnBrk="1" fontAlgn="auto" latinLnBrk="0" hangingPunct="1">
              <a:lnSpc>
                <a:spcPct val="115000"/>
              </a:lnSpc>
              <a:spcBef>
                <a:spcPts val="0"/>
              </a:spcBef>
              <a:spcAft>
                <a:spcPts val="0"/>
              </a:spcAft>
              <a:buClrTx/>
              <a:buSzTx/>
              <a:buFontTx/>
              <a:buNone/>
              <a:tabLst/>
              <a:defRPr/>
            </a:pPr>
            <a:r>
              <a:rPr lang="en-NZ" sz="1400" b="1" dirty="0">
                <a:solidFill>
                  <a:schemeClr val="bg2"/>
                </a:solidFill>
                <a:latin typeface="+mn-lt"/>
                <a:ea typeface="Calibri"/>
                <a:cs typeface="Times New Roman"/>
              </a:rPr>
              <a:t>5 minutes </a:t>
            </a:r>
            <a:r>
              <a:rPr lang="en-NZ" sz="1400" dirty="0">
                <a:solidFill>
                  <a:schemeClr val="bg2"/>
                </a:solidFill>
                <a:latin typeface="+mn-lt"/>
                <a:ea typeface="Calibri"/>
                <a:cs typeface="Times New Roman"/>
              </a:rPr>
              <a:t>before class: visualise / run over your key points again</a:t>
            </a:r>
          </a:p>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9</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3901390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r>
              <a:rPr lang="en-NZ" sz="1300" b="0" u="none" kern="1200" dirty="0">
                <a:solidFill>
                  <a:schemeClr val="tx1"/>
                </a:solidFill>
                <a:effectLst/>
                <a:latin typeface="+mn-lt"/>
                <a:ea typeface="+mn-ea"/>
                <a:cs typeface="+mn-cs"/>
              </a:rPr>
              <a:t>Bring paper</a:t>
            </a:r>
            <a:r>
              <a:rPr lang="en-NZ" sz="1300" b="0" u="none" kern="1200" baseline="0" dirty="0">
                <a:solidFill>
                  <a:schemeClr val="tx1"/>
                </a:solidFill>
                <a:effectLst/>
                <a:latin typeface="+mn-lt"/>
                <a:ea typeface="+mn-ea"/>
                <a:cs typeface="+mn-cs"/>
              </a:rPr>
              <a:t> for this? </a:t>
            </a:r>
          </a:p>
          <a:p>
            <a:endParaRPr lang="en-NZ" sz="1300" b="0" u="none" kern="1200" baseline="0" dirty="0">
              <a:solidFill>
                <a:schemeClr val="tx1"/>
              </a:solidFill>
              <a:effectLst/>
              <a:latin typeface="+mn-lt"/>
              <a:ea typeface="+mn-ea"/>
              <a:cs typeface="+mn-cs"/>
            </a:endParaRPr>
          </a:p>
          <a:p>
            <a:pPr marL="0" marR="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Go around and check how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are going (maybe half the class)</a:t>
            </a:r>
          </a:p>
          <a:p>
            <a:pPr marL="0" marR="0" lvl="0" indent="0" algn="l" defTabSz="914286" rtl="0" eaLnBrk="1" fontAlgn="auto" latinLnBrk="0" hangingPunct="1">
              <a:lnSpc>
                <a:spcPct val="100000"/>
              </a:lnSpc>
              <a:spcBef>
                <a:spcPts val="0"/>
              </a:spcBef>
              <a:spcAft>
                <a:spcPts val="0"/>
              </a:spcAft>
              <a:buClrTx/>
              <a:buSzTx/>
              <a:buFontTx/>
              <a:buNone/>
              <a:tabLst/>
              <a:defRPr/>
            </a:pPr>
            <a:r>
              <a:rPr lang="en-NZ" sz="1300" kern="1200" dirty="0">
                <a:solidFill>
                  <a:schemeClr val="tx1"/>
                </a:solidFill>
                <a:effectLst/>
                <a:latin typeface="+mn-lt"/>
                <a:ea typeface="+mn-ea"/>
                <a:cs typeface="+mn-cs"/>
              </a:rPr>
              <a:t>Feedback to board. Aim to have </a:t>
            </a:r>
            <a:r>
              <a:rPr lang="en-NZ" sz="1300" kern="1200" dirty="0" err="1">
                <a:solidFill>
                  <a:schemeClr val="tx1"/>
                </a:solidFill>
                <a:effectLst/>
                <a:latin typeface="+mn-lt"/>
                <a:ea typeface="+mn-ea"/>
                <a:cs typeface="+mn-cs"/>
              </a:rPr>
              <a:t>ss’</a:t>
            </a:r>
            <a:r>
              <a:rPr lang="en-NZ" sz="1300" kern="1200" dirty="0">
                <a:solidFill>
                  <a:schemeClr val="tx1"/>
                </a:solidFill>
                <a:effectLst/>
                <a:latin typeface="+mn-lt"/>
                <a:ea typeface="+mn-ea"/>
                <a:cs typeface="+mn-cs"/>
              </a:rPr>
              <a:t> points under the headings ‘Speaking skills’, Visual skills’, Organisation skills’, and leave gaps beside each point as we’ll come back to them in a minute. </a:t>
            </a:r>
          </a:p>
          <a:p>
            <a:endParaRPr lang="en-NZ" sz="1300" b="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96888" rtl="0" eaLnBrk="1" fontAlgn="base" latinLnBrk="0" hangingPunct="1">
              <a:lnSpc>
                <a:spcPct val="100000"/>
              </a:lnSpc>
              <a:spcBef>
                <a:spcPct val="0"/>
              </a:spcBef>
              <a:spcAft>
                <a:spcPct val="0"/>
              </a:spcAft>
              <a:buClrTx/>
              <a:buSzTx/>
              <a:buFontTx/>
              <a:buNone/>
              <a:tabLst/>
              <a:defRPr/>
            </a:pPr>
            <a:fld id="{4EAFF15F-E858-4C8D-82E8-AE6464CB5994}" type="slidenum">
              <a:rPr kumimoji="0" lang="en-NZ" sz="1200" b="0" i="0" u="none" strike="noStrike" kern="1200" cap="none" spc="0" normalizeH="0" baseline="0" noProof="0" smtClean="0">
                <a:ln>
                  <a:noFill/>
                </a:ln>
                <a:solidFill>
                  <a:prstClr val="black"/>
                </a:solidFill>
                <a:effectLst/>
                <a:uLnTx/>
                <a:uFillTx/>
                <a:latin typeface="Arial" charset="0"/>
                <a:ea typeface="ＭＳ Ｐゴシック" pitchFamily="-28" charset="-128"/>
                <a:cs typeface="+mn-cs"/>
              </a:rPr>
              <a:pPr marL="0" marR="0" lvl="0" indent="0" algn="r" defTabSz="496888" rtl="0" eaLnBrk="1" fontAlgn="base" latinLnBrk="0" hangingPunct="1">
                <a:lnSpc>
                  <a:spcPct val="100000"/>
                </a:lnSpc>
                <a:spcBef>
                  <a:spcPct val="0"/>
                </a:spcBef>
                <a:spcAft>
                  <a:spcPct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Arial" charset="0"/>
              <a:ea typeface="ＭＳ Ｐゴシック" pitchFamily="-28" charset="-128"/>
              <a:cs typeface="+mn-cs"/>
            </a:endParaRPr>
          </a:p>
        </p:txBody>
      </p:sp>
    </p:spTree>
    <p:extLst>
      <p:ext uri="{BB962C8B-B14F-4D97-AF65-F5344CB8AC3E}">
        <p14:creationId xmlns:p14="http://schemas.microsoft.com/office/powerpoint/2010/main" val="3530854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owll.massey.ac.nz/about-OWLL/studyup.php"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91D0-6DEE-A928-9F23-E01BAE840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C0BA5968-ADC5-260C-C351-25F33E5AEB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pic>
        <p:nvPicPr>
          <p:cNvPr id="8" name="Picture 7">
            <a:extLst>
              <a:ext uri="{FF2B5EF4-FFF2-40B4-BE49-F238E27FC236}">
                <a16:creationId xmlns:a16="http://schemas.microsoft.com/office/drawing/2014/main" id="{1FC93311-E3B4-98BD-8EA4-56F914CD39B4}"/>
              </a:ext>
            </a:extLst>
          </p:cNvPr>
          <p:cNvPicPr>
            <a:picLocks noChangeAspect="1"/>
          </p:cNvPicPr>
          <p:nvPr userDrawn="1"/>
        </p:nvPicPr>
        <p:blipFill>
          <a:blip r:embed="rId2"/>
          <a:stretch>
            <a:fillRect/>
          </a:stretch>
        </p:blipFill>
        <p:spPr>
          <a:xfrm>
            <a:off x="0" y="-13038"/>
            <a:ext cx="12192000" cy="6858000"/>
          </a:xfrm>
          <a:prstGeom prst="rect">
            <a:avLst/>
          </a:prstGeom>
        </p:spPr>
      </p:pic>
      <p:pic>
        <p:nvPicPr>
          <p:cNvPr id="9" name="Picture 8" descr="STUDYUP: KNOWLEDGE TO GO">
            <a:hlinkClick r:id="rId3"/>
            <a:extLst>
              <a:ext uri="{FF2B5EF4-FFF2-40B4-BE49-F238E27FC236}">
                <a16:creationId xmlns:a16="http://schemas.microsoft.com/office/drawing/2014/main" id="{127919C4-9C80-DDE7-240C-0CD34D9FE806}"/>
              </a:ext>
            </a:extLst>
          </p:cNvPr>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0" y="-13038"/>
            <a:ext cx="2669309" cy="886948"/>
          </a:xfrm>
          <a:prstGeom prst="rect">
            <a:avLst/>
          </a:prstGeom>
          <a:noFill/>
          <a:ln>
            <a:noFill/>
          </a:ln>
        </p:spPr>
      </p:pic>
      <p:pic>
        <p:nvPicPr>
          <p:cNvPr id="10" name="Picture 9" descr="Centre for Learner Success logo">
            <a:extLst>
              <a:ext uri="{FF2B5EF4-FFF2-40B4-BE49-F238E27FC236}">
                <a16:creationId xmlns:a16="http://schemas.microsoft.com/office/drawing/2014/main" id="{44879FC5-CA8B-EC8A-3C3A-EE0541ECB0BF}"/>
              </a:ext>
            </a:extLst>
          </p:cNvPr>
          <p:cNvPicPr>
            <a:picLocks noChangeAspect="1"/>
          </p:cNvPicPr>
          <p:nvPr userDrawn="1"/>
        </p:nvPicPr>
        <p:blipFill>
          <a:blip r:embed="rId5"/>
          <a:stretch>
            <a:fillRect/>
          </a:stretch>
        </p:blipFill>
        <p:spPr>
          <a:xfrm>
            <a:off x="10595010" y="5840904"/>
            <a:ext cx="1591467" cy="1019111"/>
          </a:xfrm>
          <a:prstGeom prst="rect">
            <a:avLst/>
          </a:prstGeom>
        </p:spPr>
      </p:pic>
    </p:spTree>
    <p:extLst>
      <p:ext uri="{BB962C8B-B14F-4D97-AF65-F5344CB8AC3E}">
        <p14:creationId xmlns:p14="http://schemas.microsoft.com/office/powerpoint/2010/main" val="84786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F991-F411-9241-B650-867972C4AE7C}"/>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130094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135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10235" y="274954"/>
            <a:ext cx="10971531" cy="1143000"/>
          </a:xfrm>
          <a:prstGeom prst="rect">
            <a:avLst/>
          </a:prstGeom>
        </p:spPr>
        <p:txBody>
          <a:bodyPr rtlCol="0">
            <a:normAutofit/>
          </a:bodyPr>
          <a:lstStyle>
            <a:lvl1pPr>
              <a:defRPr b="0" i="0">
                <a:latin typeface="C Univers 57 Condensed"/>
                <a:cs typeface="C Univers 57 Condensed"/>
              </a:defRPr>
            </a:lvl1pPr>
          </a:lstStyle>
          <a:p>
            <a:r>
              <a:rPr lang="en-AU" dirty="0"/>
              <a:t>Click to edit Master title style</a:t>
            </a:r>
            <a:endParaRPr lang="en-GB" dirty="0"/>
          </a:p>
        </p:txBody>
      </p:sp>
      <p:sp>
        <p:nvSpPr>
          <p:cNvPr id="4" name="Text Placeholder 2"/>
          <p:cNvSpPr>
            <a:spLocks noGrp="1"/>
          </p:cNvSpPr>
          <p:nvPr>
            <p:ph idx="1"/>
          </p:nvPr>
        </p:nvSpPr>
        <p:spPr>
          <a:xfrm>
            <a:off x="610235" y="1600776"/>
            <a:ext cx="10971531" cy="4525935"/>
          </a:xfrm>
          <a:prstGeom prst="rect">
            <a:avLst/>
          </a:prstGeom>
        </p:spPr>
        <p:txBody>
          <a:bodyPr rtlCol="0">
            <a:normAutofit/>
          </a:bodyPr>
          <a:lstStyle>
            <a:lvl1pPr algn="l">
              <a:defRPr sz="1270" b="0" i="0">
                <a:latin typeface="C Univers 57 Condensed"/>
                <a:cs typeface="C Univers 57 Condensed"/>
              </a:defRPr>
            </a:lvl1pPr>
            <a:lvl2pPr algn="l">
              <a:defRPr sz="1270" b="0" i="0">
                <a:latin typeface="C Univers 57 Condensed"/>
                <a:cs typeface="C Univers 57 Condensed"/>
              </a:defRPr>
            </a:lvl2pPr>
            <a:lvl3pPr algn="l">
              <a:defRPr sz="1270" b="0" i="0">
                <a:latin typeface="C Univers 57 Condensed"/>
                <a:cs typeface="C Univers 57 Condensed"/>
              </a:defRPr>
            </a:lvl3pPr>
            <a:lvl4pPr algn="l">
              <a:defRPr sz="1270" b="0" i="0">
                <a:latin typeface="C Univers 57 Condensed"/>
                <a:cs typeface="C Univers 57 Condensed"/>
              </a:defRPr>
            </a:lvl4pPr>
            <a:lvl5pPr algn="l">
              <a:defRPr sz="1270" b="0" i="0">
                <a:latin typeface="C Univers 57 Condensed"/>
                <a:cs typeface="C Univers 57 Condensed"/>
              </a:defRPr>
            </a:lvl5pPr>
          </a:lstStyle>
          <a:p>
            <a:pPr lvl="0"/>
            <a:endParaRPr lang="en-GB" noProof="0" dirty="0"/>
          </a:p>
        </p:txBody>
      </p:sp>
    </p:spTree>
    <p:extLst>
      <p:ext uri="{BB962C8B-B14F-4D97-AF65-F5344CB8AC3E}">
        <p14:creationId xmlns:p14="http://schemas.microsoft.com/office/powerpoint/2010/main" val="1363135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73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235" y="274954"/>
            <a:ext cx="10971531" cy="1143000"/>
          </a:xfrm>
        </p:spPr>
        <p:txBody>
          <a:bodyPr/>
          <a:lstStyle/>
          <a:p>
            <a:r>
              <a:rPr lang="en-US"/>
              <a:t>Click to edit Master title style</a:t>
            </a:r>
            <a:endParaRPr lang="en-NZ"/>
          </a:p>
        </p:txBody>
      </p:sp>
      <p:sp>
        <p:nvSpPr>
          <p:cNvPr id="3" name="Content Placeholder 2"/>
          <p:cNvSpPr>
            <a:spLocks noGrp="1"/>
          </p:cNvSpPr>
          <p:nvPr>
            <p:ph sz="half" idx="1"/>
          </p:nvPr>
        </p:nvSpPr>
        <p:spPr>
          <a:xfrm>
            <a:off x="610235" y="1600776"/>
            <a:ext cx="5397942" cy="4525935"/>
          </a:xfrm>
        </p:spPr>
        <p:txBody>
          <a:bodyPr/>
          <a:lstStyle>
            <a:lvl1pPr>
              <a:defRPr sz="2539"/>
            </a:lvl1pPr>
            <a:lvl2pPr>
              <a:defRPr sz="2176"/>
            </a:lvl2pPr>
            <a:lvl3pPr>
              <a:defRPr sz="1814"/>
            </a:lvl3pPr>
            <a:lvl4pPr>
              <a:defRPr sz="1632"/>
            </a:lvl4pPr>
            <a:lvl5pPr>
              <a:defRPr sz="1632"/>
            </a:lvl5pPr>
            <a:lvl6pPr>
              <a:defRPr sz="1632"/>
            </a:lvl6pPr>
            <a:lvl7pPr>
              <a:defRPr sz="1632"/>
            </a:lvl7pPr>
            <a:lvl8pPr>
              <a:defRPr sz="1632"/>
            </a:lvl8pPr>
            <a:lvl9pPr>
              <a:defRPr sz="1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82012" y="1600776"/>
            <a:ext cx="5399754" cy="4525935"/>
          </a:xfrm>
        </p:spPr>
        <p:txBody>
          <a:bodyPr/>
          <a:lstStyle>
            <a:lvl1pPr>
              <a:defRPr sz="2539"/>
            </a:lvl1pPr>
            <a:lvl2pPr>
              <a:defRPr sz="2176"/>
            </a:lvl2pPr>
            <a:lvl3pPr>
              <a:defRPr sz="1814"/>
            </a:lvl3pPr>
            <a:lvl4pPr>
              <a:defRPr sz="1632"/>
            </a:lvl4pPr>
            <a:lvl5pPr>
              <a:defRPr sz="1632"/>
            </a:lvl5pPr>
            <a:lvl6pPr>
              <a:defRPr sz="1632"/>
            </a:lvl6pPr>
            <a:lvl7pPr>
              <a:defRPr sz="1632"/>
            </a:lvl7pPr>
            <a:lvl8pPr>
              <a:defRPr sz="1632"/>
            </a:lvl8pPr>
            <a:lvl9pPr>
              <a:defRPr sz="1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811340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235" y="274954"/>
            <a:ext cx="10971531" cy="1143000"/>
          </a:xfrm>
        </p:spPr>
        <p:txBody>
          <a:bodyPr/>
          <a:lstStyle/>
          <a:p>
            <a:r>
              <a:rPr lang="en-US"/>
              <a:t>Click to edit Master title style</a:t>
            </a:r>
            <a:endParaRPr lang="en-NZ"/>
          </a:p>
        </p:txBody>
      </p:sp>
      <p:sp>
        <p:nvSpPr>
          <p:cNvPr id="3" name="Content Placeholder 2"/>
          <p:cNvSpPr>
            <a:spLocks noGrp="1"/>
          </p:cNvSpPr>
          <p:nvPr>
            <p:ph idx="1"/>
          </p:nvPr>
        </p:nvSpPr>
        <p:spPr>
          <a:xfrm>
            <a:off x="610235" y="1600776"/>
            <a:ext cx="10971531" cy="4525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43034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72781" indent="0" algn="ctr">
              <a:buNone/>
              <a:defRPr>
                <a:solidFill>
                  <a:schemeClr val="tx1">
                    <a:tint val="75000"/>
                  </a:schemeClr>
                </a:solidFill>
              </a:defRPr>
            </a:lvl2pPr>
            <a:lvl3pPr marL="945560" indent="0" algn="ctr">
              <a:buNone/>
              <a:defRPr>
                <a:solidFill>
                  <a:schemeClr val="tx1">
                    <a:tint val="75000"/>
                  </a:schemeClr>
                </a:solidFill>
              </a:defRPr>
            </a:lvl3pPr>
            <a:lvl4pPr marL="1418341" indent="0" algn="ctr">
              <a:buNone/>
              <a:defRPr>
                <a:solidFill>
                  <a:schemeClr val="tx1">
                    <a:tint val="75000"/>
                  </a:schemeClr>
                </a:solidFill>
              </a:defRPr>
            </a:lvl4pPr>
            <a:lvl5pPr marL="1891121" indent="0" algn="ctr">
              <a:buNone/>
              <a:defRPr>
                <a:solidFill>
                  <a:schemeClr val="tx1">
                    <a:tint val="75000"/>
                  </a:schemeClr>
                </a:solidFill>
              </a:defRPr>
            </a:lvl5pPr>
            <a:lvl6pPr marL="2363901" indent="0" algn="ctr">
              <a:buNone/>
              <a:defRPr>
                <a:solidFill>
                  <a:schemeClr val="tx1">
                    <a:tint val="75000"/>
                  </a:schemeClr>
                </a:solidFill>
              </a:defRPr>
            </a:lvl6pPr>
            <a:lvl7pPr marL="2836682" indent="0" algn="ctr">
              <a:buNone/>
              <a:defRPr>
                <a:solidFill>
                  <a:schemeClr val="tx1">
                    <a:tint val="75000"/>
                  </a:schemeClr>
                </a:solidFill>
              </a:defRPr>
            </a:lvl7pPr>
            <a:lvl8pPr marL="3309462" indent="0" algn="ctr">
              <a:buNone/>
              <a:defRPr>
                <a:solidFill>
                  <a:schemeClr val="tx1">
                    <a:tint val="75000"/>
                  </a:schemeClr>
                </a:solidFill>
              </a:defRPr>
            </a:lvl8pPr>
            <a:lvl9pPr marL="3782242"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a:xfrm>
            <a:off x="609600" y="6356351"/>
            <a:ext cx="2844801" cy="365125"/>
          </a:xfrm>
          <a:prstGeom prst="rect">
            <a:avLst/>
          </a:prstGeom>
        </p:spPr>
        <p:txBody>
          <a:bodyPr lIns="104274" tIns="52138" rIns="104274" bIns="52138"/>
          <a:lstStyle/>
          <a:p>
            <a:fld id="{543A17F2-DABC-9348-AE89-53A8810353E0}" type="datetimeFigureOut">
              <a:rPr lang="en-US" smtClean="0"/>
              <a:pPr/>
              <a:t>3/1/2024</a:t>
            </a:fld>
            <a:endParaRPr lang="en-US"/>
          </a:p>
        </p:txBody>
      </p:sp>
      <p:sp>
        <p:nvSpPr>
          <p:cNvPr id="5" name="Footer Placeholder 4"/>
          <p:cNvSpPr>
            <a:spLocks noGrp="1"/>
          </p:cNvSpPr>
          <p:nvPr>
            <p:ph type="ftr" sz="quarter" idx="11"/>
          </p:nvPr>
        </p:nvSpPr>
        <p:spPr>
          <a:xfrm>
            <a:off x="4165602" y="6356351"/>
            <a:ext cx="3860800" cy="365125"/>
          </a:xfrm>
          <a:prstGeom prst="rect">
            <a:avLst/>
          </a:prstGeom>
        </p:spPr>
        <p:txBody>
          <a:bodyPr lIns="104274" tIns="52138" rIns="104274" bIns="52138"/>
          <a:lstStyle/>
          <a:p>
            <a:endParaRPr lang="en-US"/>
          </a:p>
        </p:txBody>
      </p:sp>
      <p:sp>
        <p:nvSpPr>
          <p:cNvPr id="6" name="Slide Number Placeholder 5"/>
          <p:cNvSpPr>
            <a:spLocks noGrp="1"/>
          </p:cNvSpPr>
          <p:nvPr>
            <p:ph type="sldNum" sz="quarter" idx="12"/>
          </p:nvPr>
        </p:nvSpPr>
        <p:spPr>
          <a:xfrm>
            <a:off x="8737599" y="6356351"/>
            <a:ext cx="2844801" cy="365125"/>
          </a:xfrm>
          <a:prstGeom prst="rect">
            <a:avLst/>
          </a:prstGeom>
        </p:spPr>
        <p:txBody>
          <a:bodyPr lIns="104274" tIns="52138" rIns="104274" bIns="52138"/>
          <a:lstStyle/>
          <a:p>
            <a:fld id="{D13A35F1-69E1-224F-A9BD-435B1B5F14B1}" type="slidenum">
              <a:rPr lang="en-US" smtClean="0"/>
              <a:pPr/>
              <a:t>‹#›</a:t>
            </a:fld>
            <a:endParaRPr lang="en-US"/>
          </a:p>
        </p:txBody>
      </p:sp>
    </p:spTree>
    <p:extLst>
      <p:ext uri="{BB962C8B-B14F-4D97-AF65-F5344CB8AC3E}">
        <p14:creationId xmlns:p14="http://schemas.microsoft.com/office/powerpoint/2010/main" val="34647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C322-1783-19A1-E136-3F3C7B0A696D}"/>
              </a:ext>
            </a:extLst>
          </p:cNvPr>
          <p:cNvSpPr>
            <a:spLocks noGrp="1"/>
          </p:cNvSpPr>
          <p:nvPr>
            <p:ph type="title"/>
          </p:nvPr>
        </p:nvSpPr>
        <p:spPr>
          <a:xfrm>
            <a:off x="962187" y="681037"/>
            <a:ext cx="10103603" cy="1122255"/>
          </a:xfrm>
        </p:spPr>
        <p:txBody>
          <a:bodyPr/>
          <a:lstStyle>
            <a:lvl1pPr>
              <a:defRPr>
                <a:solidFill>
                  <a:srgbClr val="FFC000"/>
                </a:solidFill>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CFAF0139-0EB8-FD59-B2CD-28990E58F7BA}"/>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54165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027860-4EFE-2D1D-6907-5555DE6678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752D9C5F-9130-CE90-A94F-2F052B4F696C}"/>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169946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AF9B-7F62-DFFC-1E38-4EFC95C5D4F6}"/>
              </a:ext>
            </a:extLst>
          </p:cNvPr>
          <p:cNvSpPr>
            <a:spLocks noGrp="1"/>
          </p:cNvSpPr>
          <p:nvPr>
            <p:ph type="title"/>
          </p:nvPr>
        </p:nvSpPr>
        <p:spPr>
          <a:xfrm>
            <a:off x="838200" y="736169"/>
            <a:ext cx="10235339" cy="954519"/>
          </a:xfrm>
        </p:spPr>
        <p:txBody>
          <a:bodyPr/>
          <a:lstStyle>
            <a:lvl1pPr>
              <a:defRPr>
                <a:solidFill>
                  <a:srgbClr val="FFC000"/>
                </a:solidFill>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AD3827-5EEA-3E88-874C-A18A639AD8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F03533B-2755-1575-162F-555287E255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02517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1DBB-532A-A3CE-E0BF-B6B55C407F7C}"/>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160F308-DED2-B021-2A02-F7CFDC73BE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900153-F7AD-4B29-C912-169F3DB834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2C92E1FC-B298-B211-FFDD-E8EAE4613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8112A-F38A-BA3F-B527-B133388F8F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08600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45EF-6A4A-5644-D25A-B1E4B12F33DD}"/>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93005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2C42DE-0A53-8157-04C7-E50507AB477A}"/>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362120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E009-5216-4099-844A-1B907BF7FD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7AD194B-CF2F-7566-7860-66B06CC824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D1C073F2-AFB1-20E1-B991-239749B37C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65842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A928-11F2-0B8F-3EEA-1900C1EB9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C5794380-6628-67B5-9A7C-837D1EA0D2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7878DAB4-9B4B-DDCD-ECD9-ED638D164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1982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owll.massey.ac.nz/about-OWLL/studyup.php"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4BEB1-18AE-A728-40C3-6AC6D1D29A21}"/>
              </a:ext>
            </a:extLst>
          </p:cNvPr>
          <p:cNvSpPr>
            <a:spLocks noGrp="1"/>
          </p:cNvSpPr>
          <p:nvPr>
            <p:ph type="title"/>
          </p:nvPr>
        </p:nvSpPr>
        <p:spPr>
          <a:xfrm>
            <a:off x="838200" y="803740"/>
            <a:ext cx="10281834" cy="886948"/>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a:extLst>
              <a:ext uri="{FF2B5EF4-FFF2-40B4-BE49-F238E27FC236}">
                <a16:creationId xmlns:a16="http://schemas.microsoft.com/office/drawing/2014/main" id="{6427470A-90E2-629F-D300-A384B2CA2D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7" name="Picture 6" descr="STUDYUP: KNOWLEDGE TO GO">
            <a:hlinkClick r:id="rId14"/>
            <a:extLst>
              <a:ext uri="{FF2B5EF4-FFF2-40B4-BE49-F238E27FC236}">
                <a16:creationId xmlns:a16="http://schemas.microsoft.com/office/drawing/2014/main" id="{783C018D-E4EB-5E0C-D797-B726E88AFA62}"/>
              </a:ext>
            </a:extLst>
          </p:cNvPr>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0" y="-13038"/>
            <a:ext cx="2669309" cy="886948"/>
          </a:xfrm>
          <a:prstGeom prst="rect">
            <a:avLst/>
          </a:prstGeom>
          <a:noFill/>
          <a:ln>
            <a:noFill/>
          </a:ln>
        </p:spPr>
      </p:pic>
      <p:pic>
        <p:nvPicPr>
          <p:cNvPr id="9" name="Picture 8" descr="Centre for Learner Success logo">
            <a:extLst>
              <a:ext uri="{FF2B5EF4-FFF2-40B4-BE49-F238E27FC236}">
                <a16:creationId xmlns:a16="http://schemas.microsoft.com/office/drawing/2014/main" id="{2AC4DBD2-A407-8704-88F1-2B658DAA8645}"/>
              </a:ext>
            </a:extLst>
          </p:cNvPr>
          <p:cNvPicPr>
            <a:picLocks noChangeAspect="1"/>
          </p:cNvPicPr>
          <p:nvPr userDrawn="1"/>
        </p:nvPicPr>
        <p:blipFill>
          <a:blip r:embed="rId16"/>
          <a:stretch>
            <a:fillRect/>
          </a:stretch>
        </p:blipFill>
        <p:spPr>
          <a:xfrm>
            <a:off x="10595010" y="5840904"/>
            <a:ext cx="1591467" cy="1019111"/>
          </a:xfrm>
          <a:prstGeom prst="rect">
            <a:avLst/>
          </a:prstGeom>
        </p:spPr>
      </p:pic>
    </p:spTree>
    <p:extLst>
      <p:ext uri="{BB962C8B-B14F-4D97-AF65-F5344CB8AC3E}">
        <p14:creationId xmlns:p14="http://schemas.microsoft.com/office/powerpoint/2010/main" val="2124383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FFC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098" name="Picture 7" descr="powerpoint2.jpg"/>
          <p:cNvPicPr>
            <a:picLocks noChangeAspect="1"/>
          </p:cNvPicPr>
          <p:nvPr/>
        </p:nvPicPr>
        <p:blipFill>
          <a:blip r:embed="rId7"/>
          <a:srcRect/>
          <a:stretch>
            <a:fillRect/>
          </a:stretch>
        </p:blipFill>
        <p:spPr bwMode="auto">
          <a:xfrm>
            <a:off x="0" y="2879"/>
            <a:ext cx="12192000" cy="6852242"/>
          </a:xfrm>
          <a:prstGeom prst="rect">
            <a:avLst/>
          </a:prstGeom>
          <a:noFill/>
          <a:ln w="9525">
            <a:noFill/>
            <a:miter lim="800000"/>
            <a:headEnd/>
            <a:tailEnd/>
          </a:ln>
        </p:spPr>
      </p:pic>
      <p:sp>
        <p:nvSpPr>
          <p:cNvPr id="4099" name="Title Placeholder 1"/>
          <p:cNvSpPr>
            <a:spLocks noGrp="1"/>
          </p:cNvSpPr>
          <p:nvPr>
            <p:ph type="title"/>
          </p:nvPr>
        </p:nvSpPr>
        <p:spPr bwMode="auto">
          <a:xfrm>
            <a:off x="610235" y="274954"/>
            <a:ext cx="10971531" cy="1143000"/>
          </a:xfrm>
          <a:prstGeom prst="rect">
            <a:avLst/>
          </a:prstGeom>
          <a:noFill/>
          <a:ln w="9525">
            <a:noFill/>
            <a:miter lim="800000"/>
            <a:headEnd/>
            <a:tailEnd/>
          </a:ln>
        </p:spPr>
        <p:txBody>
          <a:bodyPr vert="horz" wrap="square" lIns="91428" tIns="45715" rIns="91428" bIns="45715" numCol="1" anchor="ctr" anchorCtr="0" compatLnSpc="1">
            <a:prstTxWarp prst="textNoShape">
              <a:avLst/>
            </a:prstTxWarp>
          </a:bodyPr>
          <a:lstStyle/>
          <a:p>
            <a:pPr lvl="0"/>
            <a:r>
              <a:rPr lang="en-AU"/>
              <a:t>Click to edit Master title style</a:t>
            </a:r>
            <a:endParaRPr lang="en-GB"/>
          </a:p>
        </p:txBody>
      </p:sp>
      <p:sp>
        <p:nvSpPr>
          <p:cNvPr id="4100" name="Text Placeholder 2"/>
          <p:cNvSpPr>
            <a:spLocks noGrp="1"/>
          </p:cNvSpPr>
          <p:nvPr>
            <p:ph type="body" idx="1"/>
          </p:nvPr>
        </p:nvSpPr>
        <p:spPr bwMode="auto">
          <a:xfrm>
            <a:off x="610235" y="1600776"/>
            <a:ext cx="10971531" cy="4525935"/>
          </a:xfrm>
          <a:prstGeom prst="rect">
            <a:avLst/>
          </a:prstGeom>
          <a:noFill/>
          <a:ln w="9525">
            <a:noFill/>
            <a:miter lim="800000"/>
            <a:headEnd/>
            <a:tailEnd/>
          </a:ln>
        </p:spPr>
        <p:txBody>
          <a:bodyPr vert="horz" wrap="square" lIns="91428" tIns="45715" rIns="91428" bIns="45715"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GB"/>
          </a:p>
        </p:txBody>
      </p:sp>
      <p:sp>
        <p:nvSpPr>
          <p:cNvPr id="3" name="TextBox 2">
            <a:extLst>
              <a:ext uri="{FF2B5EF4-FFF2-40B4-BE49-F238E27FC236}">
                <a16:creationId xmlns:a16="http://schemas.microsoft.com/office/drawing/2014/main" id="{40CE592C-AD50-4EDE-A0D6-6420033665B3}"/>
              </a:ext>
            </a:extLst>
          </p:cNvPr>
          <p:cNvSpPr txBox="1"/>
          <p:nvPr userDrawn="1">
            <p:extLst>
              <p:ext uri="{1162E1C5-73C7-4A58-AE30-91384D911F3F}">
                <p184:classification xmlns:p184="http://schemas.microsoft.com/office/powerpoint/2018/4/main" val="ftr"/>
              </p:ext>
            </p:extLst>
          </p:nvPr>
        </p:nvSpPr>
        <p:spPr>
          <a:xfrm>
            <a:off x="1" y="6705984"/>
            <a:ext cx="1062930" cy="153440"/>
          </a:xfrm>
          <a:prstGeom prst="rect">
            <a:avLst/>
          </a:prstGeom>
        </p:spPr>
        <p:txBody>
          <a:bodyPr horzOverflow="overflow" lIns="0" tIns="0" rIns="0" bIns="0">
            <a:spAutoFit/>
          </a:bodyPr>
          <a:lstStyle/>
          <a:p>
            <a:pPr algn="l"/>
            <a:r>
              <a:rPr lang="en-NZ" sz="997">
                <a:solidFill>
                  <a:srgbClr val="000000"/>
                </a:solidFill>
                <a:latin typeface="Calibri" panose="020F0502020204030204" pitchFamily="34" charset="0"/>
                <a:cs typeface="Calibri" panose="020F0502020204030204" pitchFamily="34" charset="0"/>
              </a:rPr>
              <a:t>IN CONFIDENCE</a:t>
            </a:r>
          </a:p>
        </p:txBody>
      </p:sp>
    </p:spTree>
    <p:extLst>
      <p:ext uri="{BB962C8B-B14F-4D97-AF65-F5344CB8AC3E}">
        <p14:creationId xmlns:p14="http://schemas.microsoft.com/office/powerpoint/2010/main" val="1250416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hf hdr="0" ftr="0" dt="0"/>
  <p:txStyles>
    <p:titleStyle>
      <a:lvl1pPr algn="ctr" defTabSz="413150" rtl="0" eaLnBrk="0" fontAlgn="base" hangingPunct="0">
        <a:spcBef>
          <a:spcPct val="0"/>
        </a:spcBef>
        <a:spcAft>
          <a:spcPct val="0"/>
        </a:spcAft>
        <a:defRPr sz="3990" kern="1200">
          <a:solidFill>
            <a:schemeClr val="tx1"/>
          </a:solidFill>
          <a:latin typeface="C Univers 57 Condensed"/>
          <a:ea typeface="MS PGothic" pitchFamily="34" charset="-128"/>
          <a:cs typeface="C Univers 57 Condensed"/>
        </a:defRPr>
      </a:lvl1pPr>
      <a:lvl2pPr algn="ctr" defTabSz="413150" rtl="0" eaLnBrk="0" fontAlgn="base" hangingPunct="0">
        <a:spcBef>
          <a:spcPct val="0"/>
        </a:spcBef>
        <a:spcAft>
          <a:spcPct val="0"/>
        </a:spcAft>
        <a:defRPr sz="3990">
          <a:solidFill>
            <a:schemeClr val="tx1"/>
          </a:solidFill>
          <a:latin typeface="C Univers 57 Condensed" pitchFamily="-28" charset="0"/>
          <a:ea typeface="MS PGothic" pitchFamily="34" charset="-128"/>
          <a:cs typeface="C Univers 57 Condensed" pitchFamily="-28" charset="0"/>
        </a:defRPr>
      </a:lvl2pPr>
      <a:lvl3pPr algn="ctr" defTabSz="413150" rtl="0" eaLnBrk="0" fontAlgn="base" hangingPunct="0">
        <a:spcBef>
          <a:spcPct val="0"/>
        </a:spcBef>
        <a:spcAft>
          <a:spcPct val="0"/>
        </a:spcAft>
        <a:defRPr sz="3990">
          <a:solidFill>
            <a:schemeClr val="tx1"/>
          </a:solidFill>
          <a:latin typeface="C Univers 57 Condensed" pitchFamily="-28" charset="0"/>
          <a:ea typeface="MS PGothic" pitchFamily="34" charset="-128"/>
          <a:cs typeface="C Univers 57 Condensed" pitchFamily="-28" charset="0"/>
        </a:defRPr>
      </a:lvl3pPr>
      <a:lvl4pPr algn="ctr" defTabSz="413150" rtl="0" eaLnBrk="0" fontAlgn="base" hangingPunct="0">
        <a:spcBef>
          <a:spcPct val="0"/>
        </a:spcBef>
        <a:spcAft>
          <a:spcPct val="0"/>
        </a:spcAft>
        <a:defRPr sz="3990">
          <a:solidFill>
            <a:schemeClr val="tx1"/>
          </a:solidFill>
          <a:latin typeface="C Univers 57 Condensed" pitchFamily="-28" charset="0"/>
          <a:ea typeface="MS PGothic" pitchFamily="34" charset="-128"/>
          <a:cs typeface="C Univers 57 Condensed" pitchFamily="-28" charset="0"/>
        </a:defRPr>
      </a:lvl4pPr>
      <a:lvl5pPr algn="ctr" defTabSz="413150" rtl="0" eaLnBrk="0" fontAlgn="base" hangingPunct="0">
        <a:spcBef>
          <a:spcPct val="0"/>
        </a:spcBef>
        <a:spcAft>
          <a:spcPct val="0"/>
        </a:spcAft>
        <a:defRPr sz="3990">
          <a:solidFill>
            <a:schemeClr val="tx1"/>
          </a:solidFill>
          <a:latin typeface="C Univers 57 Condensed" pitchFamily="-28" charset="0"/>
          <a:ea typeface="MS PGothic" pitchFamily="34" charset="-128"/>
          <a:cs typeface="C Univers 57 Condensed" pitchFamily="-28" charset="0"/>
        </a:defRPr>
      </a:lvl5pPr>
      <a:lvl6pPr marL="414589" algn="ctr" defTabSz="414589" rtl="0" fontAlgn="base">
        <a:spcBef>
          <a:spcPct val="0"/>
        </a:spcBef>
        <a:spcAft>
          <a:spcPct val="0"/>
        </a:spcAft>
        <a:defRPr sz="3990">
          <a:solidFill>
            <a:schemeClr val="tx1"/>
          </a:solidFill>
          <a:latin typeface="C Univers 57 Condensed" pitchFamily="-28" charset="0"/>
          <a:ea typeface="ＭＳ Ｐゴシック" pitchFamily="-28" charset="-128"/>
        </a:defRPr>
      </a:lvl6pPr>
      <a:lvl7pPr marL="829178" algn="ctr" defTabSz="414589" rtl="0" fontAlgn="base">
        <a:spcBef>
          <a:spcPct val="0"/>
        </a:spcBef>
        <a:spcAft>
          <a:spcPct val="0"/>
        </a:spcAft>
        <a:defRPr sz="3990">
          <a:solidFill>
            <a:schemeClr val="tx1"/>
          </a:solidFill>
          <a:latin typeface="C Univers 57 Condensed" pitchFamily="-28" charset="0"/>
          <a:ea typeface="ＭＳ Ｐゴシック" pitchFamily="-28" charset="-128"/>
        </a:defRPr>
      </a:lvl7pPr>
      <a:lvl8pPr marL="1243767" algn="ctr" defTabSz="414589" rtl="0" fontAlgn="base">
        <a:spcBef>
          <a:spcPct val="0"/>
        </a:spcBef>
        <a:spcAft>
          <a:spcPct val="0"/>
        </a:spcAft>
        <a:defRPr sz="3990">
          <a:solidFill>
            <a:schemeClr val="tx1"/>
          </a:solidFill>
          <a:latin typeface="C Univers 57 Condensed" pitchFamily="-28" charset="0"/>
          <a:ea typeface="ＭＳ Ｐゴシック" pitchFamily="-28" charset="-128"/>
        </a:defRPr>
      </a:lvl8pPr>
      <a:lvl9pPr marL="1658356" algn="ctr" defTabSz="414589" rtl="0" fontAlgn="base">
        <a:spcBef>
          <a:spcPct val="0"/>
        </a:spcBef>
        <a:spcAft>
          <a:spcPct val="0"/>
        </a:spcAft>
        <a:defRPr sz="3990">
          <a:solidFill>
            <a:schemeClr val="tx1"/>
          </a:solidFill>
          <a:latin typeface="C Univers 57 Condensed" pitchFamily="-28" charset="0"/>
          <a:ea typeface="ＭＳ Ｐゴシック" pitchFamily="-28" charset="-128"/>
        </a:defRPr>
      </a:lvl9pPr>
    </p:titleStyle>
    <p:bodyStyle>
      <a:lvl1pPr marL="310942" indent="-310942" algn="l" defTabSz="413150" rtl="0" eaLnBrk="0" fontAlgn="base" hangingPunct="0">
        <a:spcBef>
          <a:spcPct val="20000"/>
        </a:spcBef>
        <a:spcAft>
          <a:spcPct val="0"/>
        </a:spcAft>
        <a:buFont typeface="Arial" charset="0"/>
        <a:buChar char="•"/>
        <a:defRPr sz="2902" kern="1200">
          <a:solidFill>
            <a:schemeClr val="tx1"/>
          </a:solidFill>
          <a:latin typeface="C Univers 57 Condensed"/>
          <a:ea typeface="MS PGothic" pitchFamily="34" charset="-128"/>
          <a:cs typeface="C Univers 57 Condensed"/>
        </a:defRPr>
      </a:lvl1pPr>
      <a:lvl2pPr marL="673707" indent="-260558" algn="l" defTabSz="413150" rtl="0" eaLnBrk="0" fontAlgn="base" hangingPunct="0">
        <a:spcBef>
          <a:spcPct val="20000"/>
        </a:spcBef>
        <a:spcAft>
          <a:spcPct val="0"/>
        </a:spcAft>
        <a:buFont typeface="Arial" charset="0"/>
        <a:buChar char="–"/>
        <a:defRPr sz="2630" kern="1200">
          <a:solidFill>
            <a:schemeClr val="tx1"/>
          </a:solidFill>
          <a:latin typeface="C Univers 57 Condensed"/>
          <a:ea typeface="MS PGothic" pitchFamily="34" charset="-128"/>
          <a:cs typeface="C Univers 57 Condensed"/>
        </a:defRPr>
      </a:lvl2pPr>
      <a:lvl3pPr marL="1036472" indent="-207294" algn="l" defTabSz="413150" rtl="0" eaLnBrk="0" fontAlgn="base" hangingPunct="0">
        <a:spcBef>
          <a:spcPct val="20000"/>
        </a:spcBef>
        <a:spcAft>
          <a:spcPct val="0"/>
        </a:spcAft>
        <a:buFont typeface="Arial" charset="0"/>
        <a:buChar char="•"/>
        <a:defRPr sz="2176" kern="1200">
          <a:solidFill>
            <a:schemeClr val="tx1"/>
          </a:solidFill>
          <a:latin typeface="C Univers 57 Condensed"/>
          <a:ea typeface="MS PGothic" pitchFamily="34" charset="-128"/>
          <a:cs typeface="C Univers 57 Condensed"/>
        </a:defRPr>
      </a:lvl3pPr>
      <a:lvl4pPr marL="1451061" indent="-208734" algn="l" defTabSz="413150" rtl="0" eaLnBrk="0" fontAlgn="base" hangingPunct="0">
        <a:spcBef>
          <a:spcPct val="20000"/>
        </a:spcBef>
        <a:spcAft>
          <a:spcPct val="0"/>
        </a:spcAft>
        <a:buFont typeface="Arial" charset="0"/>
        <a:buChar char="–"/>
        <a:defRPr sz="1904" kern="1200">
          <a:solidFill>
            <a:schemeClr val="tx1"/>
          </a:solidFill>
          <a:latin typeface="C Univers 57 Condensed"/>
          <a:ea typeface="MS PGothic" pitchFamily="34" charset="-128"/>
          <a:cs typeface="C Univers 57 Condensed"/>
        </a:defRPr>
      </a:lvl4pPr>
      <a:lvl5pPr marL="1865650" indent="-207294" algn="l" defTabSz="413150" rtl="0" eaLnBrk="0" fontAlgn="base" hangingPunct="0">
        <a:spcBef>
          <a:spcPct val="20000"/>
        </a:spcBef>
        <a:spcAft>
          <a:spcPct val="0"/>
        </a:spcAft>
        <a:buFont typeface="Arial" charset="0"/>
        <a:buChar char="»"/>
        <a:defRPr sz="1904" kern="1200">
          <a:solidFill>
            <a:schemeClr val="tx1"/>
          </a:solidFill>
          <a:latin typeface="C Univers 57 Condensed"/>
          <a:ea typeface="MS PGothic" pitchFamily="34" charset="-128"/>
          <a:cs typeface="C Univers 57 Condensed"/>
        </a:defRPr>
      </a:lvl5pPr>
      <a:lvl6pPr marL="2280239" indent="-207294" algn="l" defTabSz="414589" rtl="0" eaLnBrk="1" latinLnBrk="0" hangingPunct="1">
        <a:spcBef>
          <a:spcPct val="20000"/>
        </a:spcBef>
        <a:buFont typeface="Arial"/>
        <a:buChar char="•"/>
        <a:defRPr sz="1814" kern="1200">
          <a:solidFill>
            <a:schemeClr val="tx1"/>
          </a:solidFill>
          <a:latin typeface="+mn-lt"/>
          <a:ea typeface="+mn-ea"/>
          <a:cs typeface="+mn-cs"/>
        </a:defRPr>
      </a:lvl6pPr>
      <a:lvl7pPr marL="2694828" indent="-207294" algn="l" defTabSz="414589" rtl="0" eaLnBrk="1" latinLnBrk="0" hangingPunct="1">
        <a:spcBef>
          <a:spcPct val="20000"/>
        </a:spcBef>
        <a:buFont typeface="Arial"/>
        <a:buChar char="•"/>
        <a:defRPr sz="1814" kern="1200">
          <a:solidFill>
            <a:schemeClr val="tx1"/>
          </a:solidFill>
          <a:latin typeface="+mn-lt"/>
          <a:ea typeface="+mn-ea"/>
          <a:cs typeface="+mn-cs"/>
        </a:defRPr>
      </a:lvl7pPr>
      <a:lvl8pPr marL="3109417" indent="-207294" algn="l" defTabSz="414589" rtl="0" eaLnBrk="1" latinLnBrk="0" hangingPunct="1">
        <a:spcBef>
          <a:spcPct val="20000"/>
        </a:spcBef>
        <a:buFont typeface="Arial"/>
        <a:buChar char="•"/>
        <a:defRPr sz="1814" kern="1200">
          <a:solidFill>
            <a:schemeClr val="tx1"/>
          </a:solidFill>
          <a:latin typeface="+mn-lt"/>
          <a:ea typeface="+mn-ea"/>
          <a:cs typeface="+mn-cs"/>
        </a:defRPr>
      </a:lvl8pPr>
      <a:lvl9pPr marL="3524006" indent="-207294" algn="l" defTabSz="414589" rtl="0" eaLnBrk="1" latinLnBrk="0" hangingPunct="1">
        <a:spcBef>
          <a:spcPct val="20000"/>
        </a:spcBef>
        <a:buFont typeface="Arial"/>
        <a:buChar char="•"/>
        <a:defRPr sz="1814" kern="1200">
          <a:solidFill>
            <a:schemeClr val="tx1"/>
          </a:solidFill>
          <a:latin typeface="+mn-lt"/>
          <a:ea typeface="+mn-ea"/>
          <a:cs typeface="+mn-cs"/>
        </a:defRPr>
      </a:lvl9pPr>
    </p:bodyStyle>
    <p:otherStyle>
      <a:defPPr>
        <a:defRPr lang="en-GB"/>
      </a:defPPr>
      <a:lvl1pPr marL="0" algn="l" defTabSz="414589" rtl="0" eaLnBrk="1" latinLnBrk="0" hangingPunct="1">
        <a:defRPr sz="1632" kern="1200">
          <a:solidFill>
            <a:schemeClr val="tx1"/>
          </a:solidFill>
          <a:latin typeface="+mn-lt"/>
          <a:ea typeface="+mn-ea"/>
          <a:cs typeface="+mn-cs"/>
        </a:defRPr>
      </a:lvl1pPr>
      <a:lvl2pPr marL="414589" algn="l" defTabSz="414589" rtl="0" eaLnBrk="1" latinLnBrk="0" hangingPunct="1">
        <a:defRPr sz="1632" kern="1200">
          <a:solidFill>
            <a:schemeClr val="tx1"/>
          </a:solidFill>
          <a:latin typeface="+mn-lt"/>
          <a:ea typeface="+mn-ea"/>
          <a:cs typeface="+mn-cs"/>
        </a:defRPr>
      </a:lvl2pPr>
      <a:lvl3pPr marL="829178" algn="l" defTabSz="414589" rtl="0" eaLnBrk="1" latinLnBrk="0" hangingPunct="1">
        <a:defRPr sz="1632" kern="1200">
          <a:solidFill>
            <a:schemeClr val="tx1"/>
          </a:solidFill>
          <a:latin typeface="+mn-lt"/>
          <a:ea typeface="+mn-ea"/>
          <a:cs typeface="+mn-cs"/>
        </a:defRPr>
      </a:lvl3pPr>
      <a:lvl4pPr marL="1243767" algn="l" defTabSz="414589" rtl="0" eaLnBrk="1" latinLnBrk="0" hangingPunct="1">
        <a:defRPr sz="1632" kern="1200">
          <a:solidFill>
            <a:schemeClr val="tx1"/>
          </a:solidFill>
          <a:latin typeface="+mn-lt"/>
          <a:ea typeface="+mn-ea"/>
          <a:cs typeface="+mn-cs"/>
        </a:defRPr>
      </a:lvl4pPr>
      <a:lvl5pPr marL="1658356" algn="l" defTabSz="414589" rtl="0" eaLnBrk="1" latinLnBrk="0" hangingPunct="1">
        <a:defRPr sz="1632" kern="1200">
          <a:solidFill>
            <a:schemeClr val="tx1"/>
          </a:solidFill>
          <a:latin typeface="+mn-lt"/>
          <a:ea typeface="+mn-ea"/>
          <a:cs typeface="+mn-cs"/>
        </a:defRPr>
      </a:lvl5pPr>
      <a:lvl6pPr marL="2072945" algn="l" defTabSz="414589" rtl="0" eaLnBrk="1" latinLnBrk="0" hangingPunct="1">
        <a:defRPr sz="1632" kern="1200">
          <a:solidFill>
            <a:schemeClr val="tx1"/>
          </a:solidFill>
          <a:latin typeface="+mn-lt"/>
          <a:ea typeface="+mn-ea"/>
          <a:cs typeface="+mn-cs"/>
        </a:defRPr>
      </a:lvl6pPr>
      <a:lvl7pPr marL="2487534" algn="l" defTabSz="414589" rtl="0" eaLnBrk="1" latinLnBrk="0" hangingPunct="1">
        <a:defRPr sz="1632" kern="1200">
          <a:solidFill>
            <a:schemeClr val="tx1"/>
          </a:solidFill>
          <a:latin typeface="+mn-lt"/>
          <a:ea typeface="+mn-ea"/>
          <a:cs typeface="+mn-cs"/>
        </a:defRPr>
      </a:lvl7pPr>
      <a:lvl8pPr marL="2902123" algn="l" defTabSz="414589" rtl="0" eaLnBrk="1" latinLnBrk="0" hangingPunct="1">
        <a:defRPr sz="1632" kern="1200">
          <a:solidFill>
            <a:schemeClr val="tx1"/>
          </a:solidFill>
          <a:latin typeface="+mn-lt"/>
          <a:ea typeface="+mn-ea"/>
          <a:cs typeface="+mn-cs"/>
        </a:defRPr>
      </a:lvl8pPr>
      <a:lvl9pPr marL="3316712" algn="l" defTabSz="414589" rtl="0" eaLnBrk="1" latinLnBrk="0" hangingPunct="1">
        <a:defRPr sz="16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1.xml"/><Relationship Id="rId7" Type="http://schemas.openxmlformats.org/officeDocument/2006/relationships/diagramColors" Target="../diagrams/colors3.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9.xml"/><Relationship Id="rId7" Type="http://schemas.openxmlformats.org/officeDocument/2006/relationships/diagramColors" Target="../diagrams/colors4.xml"/><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1.xml"/><Relationship Id="rId7" Type="http://schemas.openxmlformats.org/officeDocument/2006/relationships/diagramColors" Target="../diagrams/colors5.xml"/><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4.xml"/><Relationship Id="rId5" Type="http://schemas.openxmlformats.org/officeDocument/2006/relationships/image" Target="../media/image25.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27.tmp"/><Relationship Id="rId4" Type="http://schemas.openxmlformats.org/officeDocument/2006/relationships/image" Target="../media/image26.tm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9.xml"/><Relationship Id="rId6" Type="http://schemas.openxmlformats.org/officeDocument/2006/relationships/image" Target="../media/image29.tmp"/><Relationship Id="rId5" Type="http://schemas.openxmlformats.org/officeDocument/2006/relationships/image" Target="../media/image25.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30.xml"/><Relationship Id="rId6" Type="http://schemas.openxmlformats.org/officeDocument/2006/relationships/image" Target="../media/image30.tmp"/><Relationship Id="rId5" Type="http://schemas.openxmlformats.org/officeDocument/2006/relationships/image" Target="../media/image25.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3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8" Type="http://schemas.openxmlformats.org/officeDocument/2006/relationships/hyperlink" Target="https://stream.massey.ac.nz/mod/forum/view.php?id=169" TargetMode="External"/><Relationship Id="rId3" Type="http://schemas.openxmlformats.org/officeDocument/2006/relationships/hyperlink" Target="https://massey-nz.libcal.com/" TargetMode="External"/><Relationship Id="rId7" Type="http://schemas.openxmlformats.org/officeDocument/2006/relationships/hyperlink" Target="https://stream.massey.ac.nz/mod/forum/view.php?id=4961941" TargetMode="External"/><Relationship Id="rId12" Type="http://schemas.openxmlformats.org/officeDocument/2006/relationships/hyperlink" Target="https://www.massey.ac.nz/massey/maori/maori-student-centre/maori-student-centre_home.cfm" TargetMode="Externa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owll.massey.ac.nz/about-OWLL/workshops.php" TargetMode="External"/><Relationship Id="rId11" Type="http://schemas.openxmlformats.org/officeDocument/2006/relationships/hyperlink" Target="https://www.massey.ac.nz/student-life/pacific-massey/support-for-pacific-students-at-massey/centre-for-learner-success/" TargetMode="External"/><Relationship Id="rId5" Type="http://schemas.openxmlformats.org/officeDocument/2006/relationships/hyperlink" Target="https://massey-nz.libcal.com/calendar/workshops?cid=11023&amp;t=g&amp;d=0000-00-00&amp;cal=11023&amp;inc=0" TargetMode="External"/><Relationship Id="rId10" Type="http://schemas.openxmlformats.org/officeDocument/2006/relationships/hyperlink" Target="https://www.massey.ac.nz/massey/student-life/services-and-resources/disability-services/disability-services_home.cfm" TargetMode="External"/><Relationship Id="rId4" Type="http://schemas.openxmlformats.org/officeDocument/2006/relationships/hyperlink" Target="https://www.massey.ac.nz/massey/student-life/services-and-resources/academic-skills-support/pre-reading/extramural-assignment-pre-reading-service.cfm" TargetMode="External"/><Relationship Id="rId9" Type="http://schemas.openxmlformats.org/officeDocument/2006/relationships/hyperlink" Target="http://owll.massey.ac.nz/index.php"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learnersuccess@massey.ac.nz" TargetMode="Externa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hyperlink" Target="https://massey-nz.libcal.com/"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FB95-303A-B821-B3A3-67B3F86930E9}"/>
              </a:ext>
            </a:extLst>
          </p:cNvPr>
          <p:cNvSpPr>
            <a:spLocks noGrp="1"/>
          </p:cNvSpPr>
          <p:nvPr>
            <p:ph type="ctrTitle"/>
          </p:nvPr>
        </p:nvSpPr>
        <p:spPr/>
        <p:txBody>
          <a:bodyPr/>
          <a:lstStyle/>
          <a:p>
            <a:r>
              <a:rPr lang="en-NZ" sz="6000" b="1" dirty="0">
                <a:latin typeface="+mj-lt"/>
              </a:rPr>
              <a:t>Oral presentations: </a:t>
            </a:r>
            <a:br>
              <a:rPr lang="en-NZ" sz="6000" b="1" dirty="0">
                <a:latin typeface="+mj-lt"/>
              </a:rPr>
            </a:br>
            <a:r>
              <a:rPr lang="en-NZ" sz="6000" b="1" dirty="0">
                <a:latin typeface="+mj-lt"/>
              </a:rPr>
              <a:t>Tips and tricks</a:t>
            </a:r>
            <a:endParaRPr lang="en-NZ" dirty="0"/>
          </a:p>
        </p:txBody>
      </p:sp>
      <p:sp>
        <p:nvSpPr>
          <p:cNvPr id="3" name="Subtitle 4">
            <a:extLst>
              <a:ext uri="{FF2B5EF4-FFF2-40B4-BE49-F238E27FC236}">
                <a16:creationId xmlns:a16="http://schemas.microsoft.com/office/drawing/2014/main" id="{A5C64F16-4B68-DA7A-E1C2-E0B5D81A9BF4}"/>
              </a:ext>
            </a:extLst>
          </p:cNvPr>
          <p:cNvSpPr>
            <a:spLocks noGrp="1"/>
          </p:cNvSpPr>
          <p:nvPr>
            <p:ph type="subTitle" idx="1"/>
          </p:nvPr>
        </p:nvSpPr>
        <p:spPr bwMode="auto">
          <a:xfrm>
            <a:off x="1847528" y="4085610"/>
            <a:ext cx="8496943" cy="860425"/>
          </a:xfrm>
          <a:noFill/>
          <a:ln>
            <a:miter lim="800000"/>
            <a:headEnd/>
            <a:tailEnd/>
          </a:ln>
        </p:spPr>
        <p:txBody>
          <a:bodyPr vert="horz" wrap="square" lIns="91440" tIns="45720" rIns="91440" bIns="45720" numCol="1" anchor="t" anchorCtr="0" compatLnSpc="1">
            <a:prstTxWarp prst="textNoShape">
              <a:avLst/>
            </a:prstTxWarp>
            <a:normAutofit/>
          </a:bodyPr>
          <a:lstStyle/>
          <a:p>
            <a:r>
              <a:rPr lang="en-NZ" sz="2400" dirty="0"/>
              <a:t>Katherine Lyons</a:t>
            </a:r>
          </a:p>
          <a:p>
            <a:pPr>
              <a:spcBef>
                <a:spcPts val="0"/>
              </a:spcBef>
            </a:pPr>
            <a:r>
              <a:rPr lang="en-NZ" sz="2000" dirty="0"/>
              <a:t>60-90 mins; more info at: http://owll.massey.ac.nz/about-OWLL/pgs.php</a:t>
            </a:r>
          </a:p>
        </p:txBody>
      </p:sp>
    </p:spTree>
    <p:custDataLst>
      <p:tags r:id="rId1"/>
    </p:custDataLst>
    <p:extLst>
      <p:ext uri="{BB962C8B-B14F-4D97-AF65-F5344CB8AC3E}">
        <p14:creationId xmlns:p14="http://schemas.microsoft.com/office/powerpoint/2010/main" val="130898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12612" r="48"/>
          <a:stretch/>
        </p:blipFill>
        <p:spPr>
          <a:xfrm>
            <a:off x="1231379" y="1196170"/>
            <a:ext cx="9781851" cy="5693568"/>
          </a:xfrm>
          <a:prstGeom prst="rect">
            <a:avLst/>
          </a:prstGeom>
          <a:noFill/>
        </p:spPr>
      </p:pic>
      <p:sp>
        <p:nvSpPr>
          <p:cNvPr id="5" name="TextBox 4"/>
          <p:cNvSpPr txBox="1"/>
          <p:nvPr/>
        </p:nvSpPr>
        <p:spPr>
          <a:xfrm>
            <a:off x="1823783" y="457990"/>
            <a:ext cx="8684491" cy="666968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Know your audience</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prstClr val="white"/>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What do they know already?</a:t>
            </a:r>
          </a:p>
          <a:p>
            <a:pPr algn="r" defTabSz="450578" fontAlgn="base">
              <a:spcBef>
                <a:spcPct val="0"/>
              </a:spcBef>
              <a:spcAft>
                <a:spcPct val="0"/>
              </a:spcAft>
            </a:pPr>
            <a:endParaRPr lang="en-NZ" sz="3264" b="1" dirty="0">
              <a:solidFill>
                <a:srgbClr val="1F497D"/>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What do they value?</a:t>
            </a:r>
          </a:p>
          <a:p>
            <a:pPr algn="r" defTabSz="450578" fontAlgn="base">
              <a:spcBef>
                <a:spcPct val="0"/>
              </a:spcBef>
              <a:spcAft>
                <a:spcPct val="0"/>
              </a:spcAft>
            </a:pPr>
            <a:endParaRPr lang="en-NZ" sz="3264" b="1" dirty="0">
              <a:solidFill>
                <a:srgbClr val="1F497D"/>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Friendly faces</a:t>
            </a:r>
          </a:p>
          <a:p>
            <a:pPr algn="r" defTabSz="450578" fontAlgn="base">
              <a:spcBef>
                <a:spcPct val="0"/>
              </a:spcBef>
              <a:spcAft>
                <a:spcPct val="0"/>
              </a:spcAft>
            </a:pPr>
            <a:endParaRPr lang="en-NZ" sz="3264" b="1" dirty="0">
              <a:solidFill>
                <a:srgbClr val="1F497D"/>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Visualisation</a:t>
            </a:r>
          </a:p>
          <a:p>
            <a:pPr algn="r" defTabSz="450578" fontAlgn="base">
              <a:spcBef>
                <a:spcPct val="0"/>
              </a:spcBef>
              <a:spcAft>
                <a:spcPct val="0"/>
              </a:spcAft>
            </a:pPr>
            <a:endParaRPr lang="en-NZ" sz="3264" b="1" dirty="0">
              <a:solidFill>
                <a:srgbClr val="1F497D"/>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Practice buddies?</a:t>
            </a:r>
          </a:p>
          <a:p>
            <a:pPr algn="r" defTabSz="450578" fontAlgn="base">
              <a:spcBef>
                <a:spcPct val="0"/>
              </a:spcBef>
              <a:spcAft>
                <a:spcPct val="0"/>
              </a:spcAft>
            </a:pPr>
            <a:endParaRPr lang="en-NZ" sz="3264" b="1" dirty="0">
              <a:solidFill>
                <a:srgbClr val="1F497D"/>
              </a:solidFill>
              <a:latin typeface="Calibri"/>
              <a:ea typeface="ＭＳ Ｐゴシック" pitchFamily="-28" charset="-128"/>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2312" b="-1"/>
          <a:stretch/>
        </p:blipFill>
        <p:spPr>
          <a:xfrm>
            <a:off x="1231379" y="1196170"/>
            <a:ext cx="9710855" cy="5668889"/>
          </a:xfrm>
          <a:prstGeom prst="rect">
            <a:avLst/>
          </a:prstGeom>
          <a:noFill/>
        </p:spPr>
      </p:pic>
    </p:spTree>
    <p:custDataLst>
      <p:tags r:id="rId1"/>
    </p:custDataLst>
    <p:extLst>
      <p:ext uri="{BB962C8B-B14F-4D97-AF65-F5344CB8AC3E}">
        <p14:creationId xmlns:p14="http://schemas.microsoft.com/office/powerpoint/2010/main" val="2727409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12612" r="48"/>
          <a:stretch/>
        </p:blipFill>
        <p:spPr>
          <a:xfrm>
            <a:off x="1231379" y="1196170"/>
            <a:ext cx="9781851" cy="5693568"/>
          </a:xfrm>
          <a:prstGeom prst="rect">
            <a:avLst/>
          </a:prstGeom>
          <a:noFill/>
        </p:spPr>
      </p:pic>
      <p:sp>
        <p:nvSpPr>
          <p:cNvPr id="5" name="TextBox 4"/>
          <p:cNvSpPr txBox="1"/>
          <p:nvPr/>
        </p:nvSpPr>
        <p:spPr>
          <a:xfrm>
            <a:off x="1823783" y="457990"/>
            <a:ext cx="8684491" cy="6167371"/>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Know your audience</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prstClr val="white"/>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What do they know already?</a:t>
            </a:r>
          </a:p>
          <a:p>
            <a:pPr algn="r" defTabSz="450578" fontAlgn="base">
              <a:spcBef>
                <a:spcPct val="0"/>
              </a:spcBef>
              <a:spcAft>
                <a:spcPct val="0"/>
              </a:spcAft>
            </a:pPr>
            <a:endParaRPr lang="en-NZ" sz="3264" b="1" dirty="0">
              <a:solidFill>
                <a:srgbClr val="1F497D"/>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What do they value?</a:t>
            </a:r>
          </a:p>
          <a:p>
            <a:pPr algn="r" defTabSz="450578" fontAlgn="base">
              <a:spcBef>
                <a:spcPct val="0"/>
              </a:spcBef>
              <a:spcAft>
                <a:spcPct val="0"/>
              </a:spcAft>
            </a:pPr>
            <a:endParaRPr lang="en-NZ" sz="3264" b="1" dirty="0">
              <a:solidFill>
                <a:srgbClr val="1F497D"/>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Friendly faces</a:t>
            </a:r>
          </a:p>
          <a:p>
            <a:pPr algn="r" defTabSz="450578" fontAlgn="base">
              <a:spcBef>
                <a:spcPct val="0"/>
              </a:spcBef>
              <a:spcAft>
                <a:spcPct val="0"/>
              </a:spcAft>
            </a:pPr>
            <a:endParaRPr lang="en-NZ" sz="3264" b="1" dirty="0">
              <a:solidFill>
                <a:srgbClr val="1F497D"/>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Visualisation</a:t>
            </a:r>
          </a:p>
          <a:p>
            <a:pPr algn="r" defTabSz="450578" fontAlgn="base">
              <a:spcBef>
                <a:spcPct val="0"/>
              </a:spcBef>
              <a:spcAft>
                <a:spcPct val="0"/>
              </a:spcAft>
            </a:pPr>
            <a:endParaRPr lang="en-NZ" sz="3264" b="1" dirty="0">
              <a:solidFill>
                <a:srgbClr val="1F497D"/>
              </a:solidFill>
              <a:latin typeface="Calibri"/>
              <a:ea typeface="ＭＳ Ｐゴシック" pitchFamily="-28" charset="-128"/>
            </a:endParaRPr>
          </a:p>
          <a:p>
            <a:pPr algn="r" defTabSz="450578" fontAlgn="base">
              <a:spcBef>
                <a:spcPct val="0"/>
              </a:spcBef>
              <a:spcAft>
                <a:spcPct val="0"/>
              </a:spcAft>
            </a:pPr>
            <a:r>
              <a:rPr lang="en-NZ" sz="3264" b="1" dirty="0">
                <a:solidFill>
                  <a:srgbClr val="1F497D"/>
                </a:solidFill>
                <a:latin typeface="Calibri"/>
                <a:ea typeface="ＭＳ Ｐゴシック" pitchFamily="-28" charset="-128"/>
              </a:rPr>
              <a:t>Practice buddies?</a:t>
            </a:r>
          </a:p>
        </p:txBody>
      </p:sp>
    </p:spTree>
    <p:custDataLst>
      <p:tags r:id="rId1"/>
    </p:custDataLst>
    <p:extLst>
      <p:ext uri="{BB962C8B-B14F-4D97-AF65-F5344CB8AC3E}">
        <p14:creationId xmlns:p14="http://schemas.microsoft.com/office/powerpoint/2010/main" val="2876935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821267" y="470418"/>
            <a:ext cx="8722212" cy="738487"/>
          </a:xfrm>
        </p:spPr>
        <p:txBody>
          <a:bodyPr vert="horz" wrap="square" lIns="94556" tIns="47279" rIns="94556" bIns="47279" numCol="1" anchor="b" anchorCtr="0" compatLnSpc="1">
            <a:prstTxWarp prst="textNoShape">
              <a:avLst/>
            </a:prstTxWarp>
          </a:bodyPr>
          <a:lstStyle/>
          <a:p>
            <a:pPr marL="310942" indent="-310942" algn="l">
              <a:spcBef>
                <a:spcPct val="20000"/>
              </a:spcBef>
            </a:pPr>
            <a:r>
              <a:rPr lang="en-NZ" sz="2902" b="1" dirty="0">
                <a:solidFill>
                  <a:srgbClr val="1F497D"/>
                </a:solidFill>
                <a:latin typeface="Calibri"/>
                <a:cs typeface="C Univers 57 Condensed" pitchFamily="-28" charset="0"/>
              </a:rPr>
              <a:t>Which areas most concern you about giving an oral presentation? </a:t>
            </a:r>
          </a:p>
        </p:txBody>
      </p:sp>
      <p:sp>
        <p:nvSpPr>
          <p:cNvPr id="433155" name="Rectangle 3"/>
          <p:cNvSpPr>
            <a:spLocks noGrp="1" noChangeArrowheads="1"/>
          </p:cNvSpPr>
          <p:nvPr>
            <p:ph type="body" idx="4294967295"/>
          </p:nvPr>
        </p:nvSpPr>
        <p:spPr>
          <a:xfrm>
            <a:off x="1821266" y="1226478"/>
            <a:ext cx="8884882" cy="4439562"/>
          </a:xfrm>
        </p:spPr>
        <p:txBody>
          <a:bodyPr vert="horz" wrap="square" lIns="94556" tIns="47279" rIns="94556" bIns="47279" numCol="1" anchor="t" anchorCtr="0" compatLnSpc="1">
            <a:prstTxWarp prst="textNoShape">
              <a:avLst/>
            </a:prstTxWarp>
          </a:bodyPr>
          <a:lstStyle/>
          <a:p>
            <a:pPr>
              <a:buFont typeface="Arial" charset="0"/>
              <a:buNone/>
            </a:pPr>
            <a:endParaRPr lang="en-NZ" b="1" dirty="0">
              <a:solidFill>
                <a:schemeClr val="tx2"/>
              </a:solidFill>
              <a:latin typeface="+mn-lt"/>
              <a:cs typeface="C Univers 57 Condensed" pitchFamily="-28" charset="0"/>
            </a:endParaRPr>
          </a:p>
          <a:p>
            <a:pPr>
              <a:buFont typeface="Arial" charset="0"/>
              <a:buNone/>
            </a:pPr>
            <a:endParaRPr lang="en-NZ" b="1" dirty="0">
              <a:solidFill>
                <a:schemeClr val="tx2"/>
              </a:solidFill>
              <a:latin typeface="+mn-lt"/>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p:txBody>
      </p:sp>
      <p:graphicFrame>
        <p:nvGraphicFramePr>
          <p:cNvPr id="2" name="Diagram 1"/>
          <p:cNvGraphicFramePr/>
          <p:nvPr/>
        </p:nvGraphicFramePr>
        <p:xfrm>
          <a:off x="2258645" y="1633335"/>
          <a:ext cx="7591929" cy="5027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3712662" y="3037219"/>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srgbClr val="92D050"/>
                </a:solidFill>
                <a:latin typeface="Arial" charset="0"/>
                <a:ea typeface="ＭＳ Ｐゴシック" pitchFamily="-28" charset="-128"/>
              </a:rPr>
              <a:t>3</a:t>
            </a:r>
            <a:endParaRPr lang="en-US" sz="5985" b="1" dirty="0">
              <a:solidFill>
                <a:srgbClr val="92D050"/>
              </a:solidFill>
              <a:latin typeface="Arial" charset="0"/>
              <a:ea typeface="ＭＳ Ｐゴシック" pitchFamily="-28" charset="-128"/>
            </a:endParaRPr>
          </a:p>
        </p:txBody>
      </p:sp>
      <p:sp>
        <p:nvSpPr>
          <p:cNvPr id="6" name="TextBox 5"/>
          <p:cNvSpPr txBox="1"/>
          <p:nvPr/>
        </p:nvSpPr>
        <p:spPr>
          <a:xfrm>
            <a:off x="7695775" y="3011941"/>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srgbClr val="92D050"/>
                </a:solidFill>
                <a:latin typeface="Arial" charset="0"/>
                <a:ea typeface="ＭＳ Ｐゴシック" pitchFamily="-28" charset="-128"/>
              </a:rPr>
              <a:t>2</a:t>
            </a:r>
            <a:endParaRPr lang="en-US" sz="5985" b="1" dirty="0">
              <a:solidFill>
                <a:srgbClr val="92D050"/>
              </a:solidFill>
              <a:latin typeface="Arial" charset="0"/>
              <a:ea typeface="ＭＳ Ｐゴシック" pitchFamily="-28" charset="-128"/>
            </a:endParaRPr>
          </a:p>
        </p:txBody>
      </p:sp>
      <p:sp>
        <p:nvSpPr>
          <p:cNvPr id="7" name="TextBox 6"/>
          <p:cNvSpPr txBox="1"/>
          <p:nvPr/>
        </p:nvSpPr>
        <p:spPr>
          <a:xfrm>
            <a:off x="3705666" y="4277860"/>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5</a:t>
            </a:r>
            <a:endParaRPr lang="en-US" sz="5985" b="1" dirty="0">
              <a:solidFill>
                <a:prstClr val="white">
                  <a:lumMod val="65000"/>
                </a:prstClr>
              </a:solidFill>
              <a:latin typeface="Arial" charset="0"/>
              <a:ea typeface="ＭＳ Ｐゴシック" pitchFamily="-28" charset="-128"/>
            </a:endParaRPr>
          </a:p>
        </p:txBody>
      </p:sp>
      <p:sp>
        <p:nvSpPr>
          <p:cNvPr id="8" name="TextBox 7"/>
          <p:cNvSpPr txBox="1"/>
          <p:nvPr/>
        </p:nvSpPr>
        <p:spPr>
          <a:xfrm>
            <a:off x="7716729" y="4252582"/>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4</a:t>
            </a:r>
            <a:endParaRPr lang="en-US" sz="5985" b="1" dirty="0">
              <a:solidFill>
                <a:prstClr val="white">
                  <a:lumMod val="65000"/>
                </a:prstClr>
              </a:solidFill>
              <a:latin typeface="Arial" charset="0"/>
              <a:ea typeface="ＭＳ Ｐゴシック" pitchFamily="-28" charset="-128"/>
            </a:endParaRPr>
          </a:p>
        </p:txBody>
      </p:sp>
      <p:sp>
        <p:nvSpPr>
          <p:cNvPr id="9" name="TextBox 8"/>
          <p:cNvSpPr txBox="1"/>
          <p:nvPr/>
        </p:nvSpPr>
        <p:spPr>
          <a:xfrm>
            <a:off x="5725295" y="2873976"/>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1</a:t>
            </a:r>
            <a:endParaRPr lang="en-US" sz="5985" b="1" dirty="0">
              <a:solidFill>
                <a:prstClr val="white">
                  <a:lumMod val="65000"/>
                </a:prstClr>
              </a:solidFill>
              <a:latin typeface="Arial" charset="0"/>
              <a:ea typeface="ＭＳ Ｐゴシック" pitchFamily="-28" charset="-128"/>
            </a:endParaRPr>
          </a:p>
        </p:txBody>
      </p:sp>
    </p:spTree>
    <p:custDataLst>
      <p:tags r:id="rId1"/>
    </p:custDataLst>
    <p:extLst>
      <p:ext uri="{BB962C8B-B14F-4D97-AF65-F5344CB8AC3E}">
        <p14:creationId xmlns:p14="http://schemas.microsoft.com/office/powerpoint/2010/main" val="2162229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582829" y="2338960"/>
            <a:ext cx="5925445" cy="1186822"/>
          </a:xfrm>
          <a:custGeom>
            <a:avLst/>
            <a:gdLst>
              <a:gd name="connsiteX0" fmla="*/ 218138 w 1308801"/>
              <a:gd name="connsiteY0" fmla="*/ 0 h 6534449"/>
              <a:gd name="connsiteX1" fmla="*/ 1090663 w 1308801"/>
              <a:gd name="connsiteY1" fmla="*/ 0 h 6534449"/>
              <a:gd name="connsiteX2" fmla="*/ 1308801 w 1308801"/>
              <a:gd name="connsiteY2" fmla="*/ 218138 h 6534449"/>
              <a:gd name="connsiteX3" fmla="*/ 1308801 w 1308801"/>
              <a:gd name="connsiteY3" fmla="*/ 6534449 h 6534449"/>
              <a:gd name="connsiteX4" fmla="*/ 1308801 w 1308801"/>
              <a:gd name="connsiteY4" fmla="*/ 6534449 h 6534449"/>
              <a:gd name="connsiteX5" fmla="*/ 0 w 1308801"/>
              <a:gd name="connsiteY5" fmla="*/ 6534449 h 6534449"/>
              <a:gd name="connsiteX6" fmla="*/ 0 w 1308801"/>
              <a:gd name="connsiteY6" fmla="*/ 6534449 h 6534449"/>
              <a:gd name="connsiteX7" fmla="*/ 0 w 1308801"/>
              <a:gd name="connsiteY7" fmla="*/ 218138 h 6534449"/>
              <a:gd name="connsiteX8" fmla="*/ 218138 w 1308801"/>
              <a:gd name="connsiteY8" fmla="*/ 0 h 65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801" h="6534449">
                <a:moveTo>
                  <a:pt x="1308801" y="1089099"/>
                </a:moveTo>
                <a:lnTo>
                  <a:pt x="1308801" y="5445350"/>
                </a:lnTo>
                <a:cubicBezTo>
                  <a:pt x="1308801" y="6046840"/>
                  <a:pt x="1289240" y="6534447"/>
                  <a:pt x="1265110" y="6534447"/>
                </a:cubicBezTo>
                <a:lnTo>
                  <a:pt x="0" y="6534447"/>
                </a:lnTo>
                <a:lnTo>
                  <a:pt x="0" y="6534447"/>
                </a:lnTo>
                <a:lnTo>
                  <a:pt x="0" y="2"/>
                </a:lnTo>
                <a:lnTo>
                  <a:pt x="0" y="2"/>
                </a:lnTo>
                <a:lnTo>
                  <a:pt x="1265110" y="2"/>
                </a:lnTo>
                <a:cubicBezTo>
                  <a:pt x="1289240" y="2"/>
                  <a:pt x="1308801" y="487609"/>
                  <a:pt x="1308801" y="108909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9463" tIns="97667" rIns="137398" bIns="97667" numCol="1" spcCol="1270" anchor="ctr" anchorCtr="0">
            <a:noAutofit/>
          </a:bodyPr>
          <a:lstStyle/>
          <a:p>
            <a:pPr marL="207294" lvl="1" indent="-207294" defTabSz="927067" fontAlgn="base">
              <a:lnSpc>
                <a:spcPct val="90000"/>
              </a:lnSpc>
              <a:spcBef>
                <a:spcPct val="0"/>
              </a:spcBef>
              <a:spcAft>
                <a:spcPct val="15000"/>
              </a:spcAft>
              <a:buFontTx/>
              <a:buChar char="••"/>
            </a:pPr>
            <a:r>
              <a:rPr lang="en-NZ" sz="2086" b="1" dirty="0">
                <a:solidFill>
                  <a:srgbClr val="003164"/>
                </a:solidFill>
                <a:latin typeface="Calibri"/>
              </a:rPr>
              <a:t>Assignment task</a:t>
            </a:r>
            <a:endParaRPr lang="en-US" sz="2086" dirty="0">
              <a:solidFill>
                <a:prstClr val="black">
                  <a:hueOff val="0"/>
                  <a:satOff val="0"/>
                  <a:lumOff val="0"/>
                  <a:alphaOff val="0"/>
                </a:prstClr>
              </a:solidFill>
              <a:latin typeface="Calibri"/>
            </a:endParaRPr>
          </a:p>
          <a:p>
            <a:pPr marL="207294" lvl="1" indent="-207294" defTabSz="927067" fontAlgn="base">
              <a:lnSpc>
                <a:spcPct val="90000"/>
              </a:lnSpc>
              <a:spcBef>
                <a:spcPct val="0"/>
              </a:spcBef>
              <a:spcAft>
                <a:spcPct val="15000"/>
              </a:spcAft>
              <a:buFontTx/>
              <a:buChar char="••"/>
            </a:pPr>
            <a:r>
              <a:rPr lang="en-NZ" sz="2086" b="1" dirty="0">
                <a:solidFill>
                  <a:srgbClr val="003164"/>
                </a:solidFill>
                <a:latin typeface="Calibri"/>
              </a:rPr>
              <a:t>Marking rubric</a:t>
            </a:r>
          </a:p>
          <a:p>
            <a:pPr marL="207294" lvl="1" indent="-207294" defTabSz="927067" fontAlgn="base">
              <a:lnSpc>
                <a:spcPct val="90000"/>
              </a:lnSpc>
              <a:spcBef>
                <a:spcPct val="0"/>
              </a:spcBef>
              <a:spcAft>
                <a:spcPct val="15000"/>
              </a:spcAft>
              <a:buFontTx/>
              <a:buChar char="••"/>
            </a:pPr>
            <a:r>
              <a:rPr lang="en-NZ" sz="2086" b="1" dirty="0">
                <a:solidFill>
                  <a:srgbClr val="003164"/>
                </a:solidFill>
                <a:latin typeface="Calibri"/>
              </a:rPr>
              <a:t>Length, references</a:t>
            </a:r>
          </a:p>
        </p:txBody>
      </p:sp>
      <p:sp>
        <p:nvSpPr>
          <p:cNvPr id="9" name="Freeform 8"/>
          <p:cNvSpPr/>
          <p:nvPr/>
        </p:nvSpPr>
        <p:spPr>
          <a:xfrm>
            <a:off x="1249767" y="2190606"/>
            <a:ext cx="3333062" cy="1483527"/>
          </a:xfrm>
          <a:custGeom>
            <a:avLst/>
            <a:gdLst>
              <a:gd name="connsiteX0" fmla="*/ 0 w 3675627"/>
              <a:gd name="connsiteY0" fmla="*/ 272672 h 1636001"/>
              <a:gd name="connsiteX1" fmla="*/ 272672 w 3675627"/>
              <a:gd name="connsiteY1" fmla="*/ 0 h 1636001"/>
              <a:gd name="connsiteX2" fmla="*/ 3402955 w 3675627"/>
              <a:gd name="connsiteY2" fmla="*/ 0 h 1636001"/>
              <a:gd name="connsiteX3" fmla="*/ 3675627 w 3675627"/>
              <a:gd name="connsiteY3" fmla="*/ 272672 h 1636001"/>
              <a:gd name="connsiteX4" fmla="*/ 3675627 w 3675627"/>
              <a:gd name="connsiteY4" fmla="*/ 1363329 h 1636001"/>
              <a:gd name="connsiteX5" fmla="*/ 3402955 w 3675627"/>
              <a:gd name="connsiteY5" fmla="*/ 1636001 h 1636001"/>
              <a:gd name="connsiteX6" fmla="*/ 272672 w 3675627"/>
              <a:gd name="connsiteY6" fmla="*/ 1636001 h 1636001"/>
              <a:gd name="connsiteX7" fmla="*/ 0 w 3675627"/>
              <a:gd name="connsiteY7" fmla="*/ 1363329 h 1636001"/>
              <a:gd name="connsiteX8" fmla="*/ 0 w 3675627"/>
              <a:gd name="connsiteY8" fmla="*/ 272672 h 16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5627" h="1636001">
                <a:moveTo>
                  <a:pt x="0" y="272672"/>
                </a:moveTo>
                <a:cubicBezTo>
                  <a:pt x="0" y="122079"/>
                  <a:pt x="122079" y="0"/>
                  <a:pt x="272672" y="0"/>
                </a:cubicBezTo>
                <a:lnTo>
                  <a:pt x="3402955" y="0"/>
                </a:lnTo>
                <a:cubicBezTo>
                  <a:pt x="3553548" y="0"/>
                  <a:pt x="3675627" y="122079"/>
                  <a:pt x="3675627" y="272672"/>
                </a:cubicBezTo>
                <a:lnTo>
                  <a:pt x="3675627" y="1363329"/>
                </a:lnTo>
                <a:cubicBezTo>
                  <a:pt x="3675627" y="1513922"/>
                  <a:pt x="3553548" y="1636001"/>
                  <a:pt x="3402955" y="1636001"/>
                </a:cubicBezTo>
                <a:lnTo>
                  <a:pt x="272672" y="1636001"/>
                </a:lnTo>
                <a:cubicBezTo>
                  <a:pt x="122079" y="1636001"/>
                  <a:pt x="0" y="1513922"/>
                  <a:pt x="0" y="1363329"/>
                </a:cubicBezTo>
                <a:lnTo>
                  <a:pt x="0" y="27267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1346" tIns="151883" rIns="231346" bIns="151883" numCol="1" spcCol="1270" anchor="ctr" anchorCtr="0">
            <a:noAutofit/>
          </a:bodyPr>
          <a:lstStyle/>
          <a:p>
            <a:pPr algn="ctr" defTabSz="1854134" fontAlgn="base">
              <a:lnSpc>
                <a:spcPct val="90000"/>
              </a:lnSpc>
              <a:spcBef>
                <a:spcPct val="0"/>
              </a:spcBef>
              <a:spcAft>
                <a:spcPct val="35000"/>
              </a:spcAft>
            </a:pPr>
            <a:r>
              <a:rPr lang="en-NZ" sz="4171" dirty="0">
                <a:solidFill>
                  <a:prstClr val="white"/>
                </a:solidFill>
                <a:latin typeface="Calibri"/>
              </a:rPr>
              <a:t>Task parameters</a:t>
            </a:r>
            <a:endParaRPr lang="en-US" sz="4171" dirty="0">
              <a:solidFill>
                <a:prstClr val="white"/>
              </a:solidFill>
              <a:latin typeface="Calibri"/>
            </a:endParaRPr>
          </a:p>
        </p:txBody>
      </p:sp>
      <p:sp>
        <p:nvSpPr>
          <p:cNvPr id="10" name="Freeform 9"/>
          <p:cNvSpPr/>
          <p:nvPr/>
        </p:nvSpPr>
        <p:spPr>
          <a:xfrm>
            <a:off x="4582829" y="3896664"/>
            <a:ext cx="5925445" cy="1186822"/>
          </a:xfrm>
          <a:custGeom>
            <a:avLst/>
            <a:gdLst>
              <a:gd name="connsiteX0" fmla="*/ 218138 w 1308801"/>
              <a:gd name="connsiteY0" fmla="*/ 0 h 6534449"/>
              <a:gd name="connsiteX1" fmla="*/ 1090663 w 1308801"/>
              <a:gd name="connsiteY1" fmla="*/ 0 h 6534449"/>
              <a:gd name="connsiteX2" fmla="*/ 1308801 w 1308801"/>
              <a:gd name="connsiteY2" fmla="*/ 218138 h 6534449"/>
              <a:gd name="connsiteX3" fmla="*/ 1308801 w 1308801"/>
              <a:gd name="connsiteY3" fmla="*/ 6534449 h 6534449"/>
              <a:gd name="connsiteX4" fmla="*/ 1308801 w 1308801"/>
              <a:gd name="connsiteY4" fmla="*/ 6534449 h 6534449"/>
              <a:gd name="connsiteX5" fmla="*/ 0 w 1308801"/>
              <a:gd name="connsiteY5" fmla="*/ 6534449 h 6534449"/>
              <a:gd name="connsiteX6" fmla="*/ 0 w 1308801"/>
              <a:gd name="connsiteY6" fmla="*/ 6534449 h 6534449"/>
              <a:gd name="connsiteX7" fmla="*/ 0 w 1308801"/>
              <a:gd name="connsiteY7" fmla="*/ 218138 h 6534449"/>
              <a:gd name="connsiteX8" fmla="*/ 218138 w 1308801"/>
              <a:gd name="connsiteY8" fmla="*/ 0 h 65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801" h="6534449">
                <a:moveTo>
                  <a:pt x="1308801" y="1089099"/>
                </a:moveTo>
                <a:lnTo>
                  <a:pt x="1308801" y="5445350"/>
                </a:lnTo>
                <a:cubicBezTo>
                  <a:pt x="1308801" y="6046840"/>
                  <a:pt x="1289240" y="6534447"/>
                  <a:pt x="1265110" y="6534447"/>
                </a:cubicBezTo>
                <a:lnTo>
                  <a:pt x="0" y="6534447"/>
                </a:lnTo>
                <a:lnTo>
                  <a:pt x="0" y="6534447"/>
                </a:lnTo>
                <a:lnTo>
                  <a:pt x="0" y="2"/>
                </a:lnTo>
                <a:lnTo>
                  <a:pt x="0" y="2"/>
                </a:lnTo>
                <a:lnTo>
                  <a:pt x="1265110" y="2"/>
                </a:lnTo>
                <a:cubicBezTo>
                  <a:pt x="1289240" y="2"/>
                  <a:pt x="1308801" y="487609"/>
                  <a:pt x="1308801" y="108909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9463" tIns="97667" rIns="137398" bIns="97667" numCol="1" spcCol="1270" anchor="ctr" anchorCtr="0">
            <a:noAutofit/>
          </a:bodyPr>
          <a:lstStyle/>
          <a:p>
            <a:pPr marL="207294" lvl="1" indent="-207294" defTabSz="927067" fontAlgn="base">
              <a:lnSpc>
                <a:spcPct val="90000"/>
              </a:lnSpc>
              <a:spcBef>
                <a:spcPct val="0"/>
              </a:spcBef>
              <a:spcAft>
                <a:spcPct val="15000"/>
              </a:spcAft>
              <a:buFontTx/>
              <a:buChar char="••"/>
            </a:pPr>
            <a:r>
              <a:rPr lang="en-NZ" sz="2086" b="1" dirty="0">
                <a:solidFill>
                  <a:srgbClr val="1F497D"/>
                </a:solidFill>
                <a:latin typeface="Calibri"/>
              </a:rPr>
              <a:t>Research</a:t>
            </a:r>
            <a:endParaRPr lang="en-US" sz="2086" b="1" dirty="0">
              <a:solidFill>
                <a:srgbClr val="1F497D"/>
              </a:solidFill>
              <a:latin typeface="Calibri"/>
            </a:endParaRPr>
          </a:p>
          <a:p>
            <a:pPr marL="207294" lvl="1" indent="-207294" defTabSz="927067" fontAlgn="base">
              <a:lnSpc>
                <a:spcPct val="90000"/>
              </a:lnSpc>
              <a:spcBef>
                <a:spcPct val="0"/>
              </a:spcBef>
              <a:spcAft>
                <a:spcPct val="15000"/>
              </a:spcAft>
              <a:buFontTx/>
              <a:buChar char="••"/>
            </a:pPr>
            <a:r>
              <a:rPr lang="en-NZ" sz="2086" b="1" dirty="0">
                <a:solidFill>
                  <a:srgbClr val="1F497D"/>
                </a:solidFill>
                <a:latin typeface="Calibri"/>
              </a:rPr>
              <a:t>Research extra!</a:t>
            </a:r>
            <a:endParaRPr lang="en-US" sz="2086" b="1" dirty="0">
              <a:solidFill>
                <a:srgbClr val="1F497D"/>
              </a:solidFill>
              <a:latin typeface="Calibri"/>
            </a:endParaRPr>
          </a:p>
        </p:txBody>
      </p:sp>
      <p:sp>
        <p:nvSpPr>
          <p:cNvPr id="11" name="Freeform 10"/>
          <p:cNvSpPr/>
          <p:nvPr/>
        </p:nvSpPr>
        <p:spPr>
          <a:xfrm>
            <a:off x="1249767" y="3748311"/>
            <a:ext cx="3333062" cy="1483527"/>
          </a:xfrm>
          <a:custGeom>
            <a:avLst/>
            <a:gdLst>
              <a:gd name="connsiteX0" fmla="*/ 0 w 3675627"/>
              <a:gd name="connsiteY0" fmla="*/ 272672 h 1636001"/>
              <a:gd name="connsiteX1" fmla="*/ 272672 w 3675627"/>
              <a:gd name="connsiteY1" fmla="*/ 0 h 1636001"/>
              <a:gd name="connsiteX2" fmla="*/ 3402955 w 3675627"/>
              <a:gd name="connsiteY2" fmla="*/ 0 h 1636001"/>
              <a:gd name="connsiteX3" fmla="*/ 3675627 w 3675627"/>
              <a:gd name="connsiteY3" fmla="*/ 272672 h 1636001"/>
              <a:gd name="connsiteX4" fmla="*/ 3675627 w 3675627"/>
              <a:gd name="connsiteY4" fmla="*/ 1363329 h 1636001"/>
              <a:gd name="connsiteX5" fmla="*/ 3402955 w 3675627"/>
              <a:gd name="connsiteY5" fmla="*/ 1636001 h 1636001"/>
              <a:gd name="connsiteX6" fmla="*/ 272672 w 3675627"/>
              <a:gd name="connsiteY6" fmla="*/ 1636001 h 1636001"/>
              <a:gd name="connsiteX7" fmla="*/ 0 w 3675627"/>
              <a:gd name="connsiteY7" fmla="*/ 1363329 h 1636001"/>
              <a:gd name="connsiteX8" fmla="*/ 0 w 3675627"/>
              <a:gd name="connsiteY8" fmla="*/ 272672 h 16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5627" h="1636001">
                <a:moveTo>
                  <a:pt x="0" y="272672"/>
                </a:moveTo>
                <a:cubicBezTo>
                  <a:pt x="0" y="122079"/>
                  <a:pt x="122079" y="0"/>
                  <a:pt x="272672" y="0"/>
                </a:cubicBezTo>
                <a:lnTo>
                  <a:pt x="3402955" y="0"/>
                </a:lnTo>
                <a:cubicBezTo>
                  <a:pt x="3553548" y="0"/>
                  <a:pt x="3675627" y="122079"/>
                  <a:pt x="3675627" y="272672"/>
                </a:cubicBezTo>
                <a:lnTo>
                  <a:pt x="3675627" y="1363329"/>
                </a:lnTo>
                <a:cubicBezTo>
                  <a:pt x="3675627" y="1513922"/>
                  <a:pt x="3553548" y="1636001"/>
                  <a:pt x="3402955" y="1636001"/>
                </a:cubicBezTo>
                <a:lnTo>
                  <a:pt x="272672" y="1636001"/>
                </a:lnTo>
                <a:cubicBezTo>
                  <a:pt x="122079" y="1636001"/>
                  <a:pt x="0" y="1513922"/>
                  <a:pt x="0" y="1363329"/>
                </a:cubicBezTo>
                <a:lnTo>
                  <a:pt x="0" y="27267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1346" tIns="151883" rIns="231346" bIns="151883" numCol="1" spcCol="1270" anchor="ctr" anchorCtr="0">
            <a:noAutofit/>
          </a:bodyPr>
          <a:lstStyle/>
          <a:p>
            <a:pPr algn="ctr" defTabSz="1854134" fontAlgn="base">
              <a:lnSpc>
                <a:spcPct val="90000"/>
              </a:lnSpc>
              <a:spcBef>
                <a:spcPct val="0"/>
              </a:spcBef>
              <a:spcAft>
                <a:spcPct val="35000"/>
              </a:spcAft>
            </a:pPr>
            <a:r>
              <a:rPr lang="en-NZ" sz="4171" dirty="0">
                <a:solidFill>
                  <a:prstClr val="white"/>
                </a:solidFill>
                <a:latin typeface="Calibri"/>
              </a:rPr>
              <a:t>Content</a:t>
            </a:r>
            <a:endParaRPr lang="en-US" sz="4171" dirty="0">
              <a:solidFill>
                <a:prstClr val="white"/>
              </a:solidFill>
              <a:latin typeface="Calibri"/>
            </a:endParaRPr>
          </a:p>
        </p:txBody>
      </p:sp>
      <p:sp>
        <p:nvSpPr>
          <p:cNvPr id="12" name="Freeform 11"/>
          <p:cNvSpPr/>
          <p:nvPr/>
        </p:nvSpPr>
        <p:spPr>
          <a:xfrm>
            <a:off x="4582829" y="5454368"/>
            <a:ext cx="5925445" cy="1186822"/>
          </a:xfrm>
          <a:custGeom>
            <a:avLst/>
            <a:gdLst>
              <a:gd name="connsiteX0" fmla="*/ 218138 w 1308801"/>
              <a:gd name="connsiteY0" fmla="*/ 0 h 6534449"/>
              <a:gd name="connsiteX1" fmla="*/ 1090663 w 1308801"/>
              <a:gd name="connsiteY1" fmla="*/ 0 h 6534449"/>
              <a:gd name="connsiteX2" fmla="*/ 1308801 w 1308801"/>
              <a:gd name="connsiteY2" fmla="*/ 218138 h 6534449"/>
              <a:gd name="connsiteX3" fmla="*/ 1308801 w 1308801"/>
              <a:gd name="connsiteY3" fmla="*/ 6534449 h 6534449"/>
              <a:gd name="connsiteX4" fmla="*/ 1308801 w 1308801"/>
              <a:gd name="connsiteY4" fmla="*/ 6534449 h 6534449"/>
              <a:gd name="connsiteX5" fmla="*/ 0 w 1308801"/>
              <a:gd name="connsiteY5" fmla="*/ 6534449 h 6534449"/>
              <a:gd name="connsiteX6" fmla="*/ 0 w 1308801"/>
              <a:gd name="connsiteY6" fmla="*/ 6534449 h 6534449"/>
              <a:gd name="connsiteX7" fmla="*/ 0 w 1308801"/>
              <a:gd name="connsiteY7" fmla="*/ 218138 h 6534449"/>
              <a:gd name="connsiteX8" fmla="*/ 218138 w 1308801"/>
              <a:gd name="connsiteY8" fmla="*/ 0 h 653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801" h="6534449">
                <a:moveTo>
                  <a:pt x="1308801" y="1089099"/>
                </a:moveTo>
                <a:lnTo>
                  <a:pt x="1308801" y="5445350"/>
                </a:lnTo>
                <a:cubicBezTo>
                  <a:pt x="1308801" y="6046840"/>
                  <a:pt x="1289240" y="6534447"/>
                  <a:pt x="1265110" y="6534447"/>
                </a:cubicBezTo>
                <a:lnTo>
                  <a:pt x="0" y="6534447"/>
                </a:lnTo>
                <a:lnTo>
                  <a:pt x="0" y="6534447"/>
                </a:lnTo>
                <a:lnTo>
                  <a:pt x="0" y="2"/>
                </a:lnTo>
                <a:lnTo>
                  <a:pt x="0" y="2"/>
                </a:lnTo>
                <a:lnTo>
                  <a:pt x="1265110" y="2"/>
                </a:lnTo>
                <a:cubicBezTo>
                  <a:pt x="1289240" y="2"/>
                  <a:pt x="1308801" y="487609"/>
                  <a:pt x="1308801" y="1089099"/>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9463" tIns="97667" rIns="137398" bIns="97667" numCol="1" spcCol="1270" anchor="ctr" anchorCtr="0">
            <a:noAutofit/>
          </a:bodyPr>
          <a:lstStyle/>
          <a:p>
            <a:pPr marL="207294" lvl="1" indent="-207294" defTabSz="927067" fontAlgn="base">
              <a:lnSpc>
                <a:spcPct val="90000"/>
              </a:lnSpc>
              <a:spcBef>
                <a:spcPct val="0"/>
              </a:spcBef>
              <a:spcAft>
                <a:spcPct val="15000"/>
              </a:spcAft>
              <a:buFontTx/>
              <a:buChar char="••"/>
            </a:pPr>
            <a:r>
              <a:rPr lang="en-NZ" sz="2086" b="1" dirty="0">
                <a:solidFill>
                  <a:srgbClr val="003164"/>
                </a:solidFill>
                <a:latin typeface="Calibri"/>
              </a:rPr>
              <a:t>Previous students</a:t>
            </a:r>
            <a:endParaRPr lang="en-US" sz="2086" dirty="0">
              <a:solidFill>
                <a:prstClr val="black">
                  <a:hueOff val="0"/>
                  <a:satOff val="0"/>
                  <a:lumOff val="0"/>
                  <a:alphaOff val="0"/>
                </a:prstClr>
              </a:solidFill>
              <a:latin typeface="Calibri"/>
            </a:endParaRPr>
          </a:p>
          <a:p>
            <a:pPr marL="207294" lvl="1" indent="-207294" defTabSz="927067" fontAlgn="base">
              <a:lnSpc>
                <a:spcPct val="90000"/>
              </a:lnSpc>
              <a:spcBef>
                <a:spcPct val="0"/>
              </a:spcBef>
              <a:spcAft>
                <a:spcPct val="15000"/>
              </a:spcAft>
              <a:buFontTx/>
              <a:buChar char="••"/>
            </a:pPr>
            <a:r>
              <a:rPr lang="en-NZ" sz="2086" b="1" dirty="0">
                <a:solidFill>
                  <a:srgbClr val="003164"/>
                </a:solidFill>
                <a:latin typeface="Calibri"/>
              </a:rPr>
              <a:t>TED talks, radio presentations, YouTube</a:t>
            </a:r>
          </a:p>
          <a:p>
            <a:pPr marL="207294" lvl="1" indent="-207294" defTabSz="927067" fontAlgn="base">
              <a:lnSpc>
                <a:spcPct val="90000"/>
              </a:lnSpc>
              <a:spcBef>
                <a:spcPct val="0"/>
              </a:spcBef>
              <a:spcAft>
                <a:spcPct val="15000"/>
              </a:spcAft>
              <a:buFontTx/>
              <a:buChar char="••"/>
            </a:pPr>
            <a:r>
              <a:rPr lang="en-NZ" sz="2086" b="1" dirty="0">
                <a:solidFill>
                  <a:srgbClr val="003164"/>
                </a:solidFill>
                <a:latin typeface="Calibri"/>
              </a:rPr>
              <a:t>Text of previous speeches</a:t>
            </a:r>
            <a:endParaRPr lang="en-US" sz="2086" dirty="0">
              <a:solidFill>
                <a:prstClr val="black">
                  <a:hueOff val="0"/>
                  <a:satOff val="0"/>
                  <a:lumOff val="0"/>
                  <a:alphaOff val="0"/>
                </a:prstClr>
              </a:solidFill>
              <a:latin typeface="Calibri"/>
            </a:endParaRPr>
          </a:p>
        </p:txBody>
      </p:sp>
      <p:sp>
        <p:nvSpPr>
          <p:cNvPr id="13" name="Freeform 12"/>
          <p:cNvSpPr/>
          <p:nvPr/>
        </p:nvSpPr>
        <p:spPr>
          <a:xfrm>
            <a:off x="1249767" y="5306015"/>
            <a:ext cx="3333062" cy="1483527"/>
          </a:xfrm>
          <a:custGeom>
            <a:avLst/>
            <a:gdLst>
              <a:gd name="connsiteX0" fmla="*/ 0 w 3675627"/>
              <a:gd name="connsiteY0" fmla="*/ 272672 h 1636001"/>
              <a:gd name="connsiteX1" fmla="*/ 272672 w 3675627"/>
              <a:gd name="connsiteY1" fmla="*/ 0 h 1636001"/>
              <a:gd name="connsiteX2" fmla="*/ 3402955 w 3675627"/>
              <a:gd name="connsiteY2" fmla="*/ 0 h 1636001"/>
              <a:gd name="connsiteX3" fmla="*/ 3675627 w 3675627"/>
              <a:gd name="connsiteY3" fmla="*/ 272672 h 1636001"/>
              <a:gd name="connsiteX4" fmla="*/ 3675627 w 3675627"/>
              <a:gd name="connsiteY4" fmla="*/ 1363329 h 1636001"/>
              <a:gd name="connsiteX5" fmla="*/ 3402955 w 3675627"/>
              <a:gd name="connsiteY5" fmla="*/ 1636001 h 1636001"/>
              <a:gd name="connsiteX6" fmla="*/ 272672 w 3675627"/>
              <a:gd name="connsiteY6" fmla="*/ 1636001 h 1636001"/>
              <a:gd name="connsiteX7" fmla="*/ 0 w 3675627"/>
              <a:gd name="connsiteY7" fmla="*/ 1363329 h 1636001"/>
              <a:gd name="connsiteX8" fmla="*/ 0 w 3675627"/>
              <a:gd name="connsiteY8" fmla="*/ 272672 h 16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5627" h="1636001">
                <a:moveTo>
                  <a:pt x="0" y="272672"/>
                </a:moveTo>
                <a:cubicBezTo>
                  <a:pt x="0" y="122079"/>
                  <a:pt x="122079" y="0"/>
                  <a:pt x="272672" y="0"/>
                </a:cubicBezTo>
                <a:lnTo>
                  <a:pt x="3402955" y="0"/>
                </a:lnTo>
                <a:cubicBezTo>
                  <a:pt x="3553548" y="0"/>
                  <a:pt x="3675627" y="122079"/>
                  <a:pt x="3675627" y="272672"/>
                </a:cubicBezTo>
                <a:lnTo>
                  <a:pt x="3675627" y="1363329"/>
                </a:lnTo>
                <a:cubicBezTo>
                  <a:pt x="3675627" y="1513922"/>
                  <a:pt x="3553548" y="1636001"/>
                  <a:pt x="3402955" y="1636001"/>
                </a:cubicBezTo>
                <a:lnTo>
                  <a:pt x="272672" y="1636001"/>
                </a:lnTo>
                <a:cubicBezTo>
                  <a:pt x="122079" y="1636001"/>
                  <a:pt x="0" y="1513922"/>
                  <a:pt x="0" y="1363329"/>
                </a:cubicBezTo>
                <a:lnTo>
                  <a:pt x="0" y="27267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1346" tIns="151883" rIns="231346" bIns="151883" numCol="1" spcCol="1270" anchor="ctr" anchorCtr="0">
            <a:noAutofit/>
          </a:bodyPr>
          <a:lstStyle/>
          <a:p>
            <a:pPr algn="ctr" defTabSz="1854134" fontAlgn="base">
              <a:lnSpc>
                <a:spcPct val="90000"/>
              </a:lnSpc>
              <a:spcBef>
                <a:spcPct val="0"/>
              </a:spcBef>
              <a:spcAft>
                <a:spcPct val="35000"/>
              </a:spcAft>
            </a:pPr>
            <a:r>
              <a:rPr lang="en-NZ" sz="4171" dirty="0">
                <a:solidFill>
                  <a:prstClr val="white"/>
                </a:solidFill>
                <a:latin typeface="Calibri"/>
              </a:rPr>
              <a:t>Examples</a:t>
            </a:r>
            <a:endParaRPr lang="en-US" sz="4171" dirty="0">
              <a:solidFill>
                <a:prstClr val="white"/>
              </a:solidFill>
              <a:latin typeface="Calibri"/>
            </a:endParaRPr>
          </a:p>
        </p:txBody>
      </p:sp>
      <p:sp>
        <p:nvSpPr>
          <p:cNvPr id="5" name="TextBox 4"/>
          <p:cNvSpPr txBox="1"/>
          <p:nvPr/>
        </p:nvSpPr>
        <p:spPr>
          <a:xfrm>
            <a:off x="1823783" y="457990"/>
            <a:ext cx="8684491" cy="164651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What to say:</a:t>
            </a:r>
          </a:p>
          <a:p>
            <a:pPr marL="673707" indent="-673707" algn="ctr" defTabSz="450578" fontAlgn="base">
              <a:spcBef>
                <a:spcPct val="0"/>
              </a:spcBef>
              <a:spcAft>
                <a:spcPct val="0"/>
              </a:spcAft>
              <a:buFontTx/>
              <a:buAutoNum type="arabicParenR"/>
            </a:pPr>
            <a:r>
              <a:rPr lang="en-NZ" sz="3264" b="1" dirty="0">
                <a:solidFill>
                  <a:srgbClr val="FFC000"/>
                </a:solidFill>
                <a:latin typeface="Calibri"/>
                <a:ea typeface="ＭＳ Ｐゴシック" pitchFamily="-28" charset="-128"/>
              </a:rPr>
              <a:t>Know the expected format</a:t>
            </a:r>
          </a:p>
          <a:p>
            <a:pPr marL="673707" indent="-673707" algn="ctr" defTabSz="450578" fontAlgn="base">
              <a:spcBef>
                <a:spcPct val="0"/>
              </a:spcBef>
              <a:spcAft>
                <a:spcPct val="0"/>
              </a:spcAft>
              <a:buFontTx/>
              <a:buAutoNum type="arabicParenR"/>
            </a:pPr>
            <a:r>
              <a:rPr lang="en-NZ" sz="3264" b="1" dirty="0">
                <a:solidFill>
                  <a:srgbClr val="FFC000"/>
                </a:solidFill>
                <a:latin typeface="Calibri"/>
                <a:ea typeface="ＭＳ Ｐゴシック" pitchFamily="-28" charset="-128"/>
              </a:rPr>
              <a:t>Know the content!</a:t>
            </a:r>
            <a:endParaRPr lang="en-NZ" sz="3264" b="1" dirty="0">
              <a:solidFill>
                <a:srgbClr val="EEECE1"/>
              </a:solidFill>
              <a:latin typeface="Calibri"/>
              <a:ea typeface="ＭＳ Ｐゴシック" pitchFamily="-28" charset="-128"/>
            </a:endParaRPr>
          </a:p>
        </p:txBody>
      </p:sp>
      <p:sp>
        <p:nvSpPr>
          <p:cNvPr id="6" name="Cloud Callout 5"/>
          <p:cNvSpPr/>
          <p:nvPr/>
        </p:nvSpPr>
        <p:spPr>
          <a:xfrm>
            <a:off x="7492786" y="3167812"/>
            <a:ext cx="3460737" cy="2383338"/>
          </a:xfrm>
          <a:prstGeom prst="cloudCallou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defTabSz="450578" fontAlgn="base">
              <a:spcBef>
                <a:spcPct val="0"/>
              </a:spcBef>
              <a:spcAft>
                <a:spcPct val="0"/>
              </a:spcAft>
            </a:pPr>
            <a:r>
              <a:rPr lang="en-NZ" sz="1814" b="1" dirty="0">
                <a:solidFill>
                  <a:srgbClr val="1F497D"/>
                </a:solidFill>
                <a:latin typeface="Calibri"/>
              </a:rPr>
              <a:t>What was their structure? </a:t>
            </a:r>
          </a:p>
          <a:p>
            <a:pPr defTabSz="450578" fontAlgn="base">
              <a:spcBef>
                <a:spcPct val="0"/>
              </a:spcBef>
              <a:spcAft>
                <a:spcPct val="0"/>
              </a:spcAft>
            </a:pPr>
            <a:endParaRPr lang="en-NZ" sz="1814" b="1" dirty="0">
              <a:solidFill>
                <a:srgbClr val="1F497D"/>
              </a:solidFill>
              <a:latin typeface="Calibri"/>
            </a:endParaRPr>
          </a:p>
          <a:p>
            <a:pPr defTabSz="450578" fontAlgn="base">
              <a:spcBef>
                <a:spcPct val="0"/>
              </a:spcBef>
              <a:spcAft>
                <a:spcPct val="0"/>
              </a:spcAft>
            </a:pPr>
            <a:r>
              <a:rPr lang="en-NZ" sz="1814" b="1" dirty="0">
                <a:solidFill>
                  <a:srgbClr val="1F497D"/>
                </a:solidFill>
                <a:latin typeface="Calibri"/>
              </a:rPr>
              <a:t>How closely does it match </a:t>
            </a:r>
            <a:r>
              <a:rPr lang="en-NZ" sz="1814" b="1" dirty="0">
                <a:solidFill>
                  <a:srgbClr val="C0504D"/>
                </a:solidFill>
                <a:latin typeface="Calibri"/>
              </a:rPr>
              <a:t>your</a:t>
            </a:r>
            <a:r>
              <a:rPr lang="en-NZ" sz="1814" b="1" dirty="0">
                <a:solidFill>
                  <a:srgbClr val="1F497D"/>
                </a:solidFill>
                <a:latin typeface="Calibri"/>
              </a:rPr>
              <a:t> criteria?</a:t>
            </a:r>
          </a:p>
        </p:txBody>
      </p:sp>
    </p:spTree>
    <p:custDataLst>
      <p:tags r:id="rId1"/>
    </p:custDataLst>
    <p:extLst>
      <p:ext uri="{BB962C8B-B14F-4D97-AF65-F5344CB8AC3E}">
        <p14:creationId xmlns:p14="http://schemas.microsoft.com/office/powerpoint/2010/main" val="142081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57187" y="196802"/>
            <a:ext cx="4585046" cy="5275011"/>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Have a clear structure</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Even more important than in an essay</a:t>
            </a: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sym typeface="Wingdings" panose="05000000000000000000" pitchFamily="2" charset="2"/>
              </a:rPr>
              <a:t></a:t>
            </a:r>
            <a:r>
              <a:rPr lang="en-NZ" sz="2902" b="1" dirty="0">
                <a:solidFill>
                  <a:srgbClr val="003164"/>
                </a:solidFill>
                <a:latin typeface="Calibri"/>
                <a:ea typeface="ＭＳ Ｐゴシック" pitchFamily="-28" charset="-128"/>
              </a:rPr>
              <a:t>Plan like this?</a:t>
            </a: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Give clear oral links </a:t>
            </a: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marL="518172" indent="-518172" algn="ctr"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p:txBody>
      </p:sp>
      <p:pic>
        <p:nvPicPr>
          <p:cNvPr id="6" name="Picture 2" descr="E:\230.100 2015 s2\Lectures\Josh Parsons essay stru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767" y="14546"/>
            <a:ext cx="5107421" cy="680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1678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57187" y="196802"/>
            <a:ext cx="4585046" cy="304202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Have a clear structure</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marL="518172" indent="-518172" algn="ctr"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766" y="3411"/>
            <a:ext cx="3101216" cy="4647505"/>
          </a:xfrm>
          <a:prstGeom prst="rect">
            <a:avLst/>
          </a:prstGeom>
        </p:spPr>
      </p:pic>
    </p:spTree>
    <p:custDataLst>
      <p:tags r:id="rId1"/>
    </p:custDataLst>
    <p:extLst>
      <p:ext uri="{BB962C8B-B14F-4D97-AF65-F5344CB8AC3E}">
        <p14:creationId xmlns:p14="http://schemas.microsoft.com/office/powerpoint/2010/main" val="30039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57187" y="196802"/>
            <a:ext cx="4585046" cy="3488624"/>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Have a clear structure</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	   Beginning, middle, end</a:t>
            </a: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sym typeface="Wingdings" panose="05000000000000000000" pitchFamily="2" charset="2"/>
              </a:rPr>
              <a:t>	</a:t>
            </a:r>
            <a:endParaRPr lang="en-NZ" sz="2902"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marL="518172" indent="-518172" algn="ctr"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634" t="4603" r="20516"/>
          <a:stretch/>
        </p:blipFill>
        <p:spPr>
          <a:xfrm>
            <a:off x="866446" y="492079"/>
            <a:ext cx="5298535" cy="5844986"/>
          </a:xfrm>
          <a:prstGeom prst="rect">
            <a:avLst/>
          </a:prstGeom>
        </p:spPr>
      </p:pic>
    </p:spTree>
    <p:custDataLst>
      <p:tags r:id="rId1"/>
    </p:custDataLst>
    <p:extLst>
      <p:ext uri="{BB962C8B-B14F-4D97-AF65-F5344CB8AC3E}">
        <p14:creationId xmlns:p14="http://schemas.microsoft.com/office/powerpoint/2010/main" val="1358514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57187" y="196802"/>
            <a:ext cx="4585046" cy="4381817"/>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Have a clear structure</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	   Beginning, middle, end</a:t>
            </a: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sym typeface="Wingdings" panose="05000000000000000000" pitchFamily="2" charset="2"/>
              </a:rPr>
              <a:t>	   Problem? Rhetorical 	  		question? Anecdote?</a:t>
            </a:r>
            <a:endParaRPr lang="en-NZ" sz="2902" b="1" dirty="0">
              <a:solidFill>
                <a:srgbClr val="003164"/>
              </a:solidFill>
              <a:latin typeface="Calibri"/>
              <a:ea typeface="ＭＳ Ｐゴシック" pitchFamily="-28" charset="-128"/>
            </a:endParaRP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marL="518172" indent="-518172" algn="ctr"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767" y="817123"/>
            <a:ext cx="5760391" cy="3819870"/>
          </a:xfrm>
          <a:prstGeom prst="rect">
            <a:avLst/>
          </a:prstGeom>
        </p:spPr>
      </p:pic>
    </p:spTree>
    <p:custDataLst>
      <p:tags r:id="rId1"/>
    </p:custDataLst>
    <p:extLst>
      <p:ext uri="{BB962C8B-B14F-4D97-AF65-F5344CB8AC3E}">
        <p14:creationId xmlns:p14="http://schemas.microsoft.com/office/powerpoint/2010/main" val="526077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57187" y="196802"/>
            <a:ext cx="4585046" cy="5665887"/>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Have a clear structure</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	   Beginning, middle, end</a:t>
            </a: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sym typeface="Wingdings" panose="05000000000000000000" pitchFamily="2" charset="2"/>
              </a:rPr>
              <a:t>	   Problem? Rhetorical 	  		question? Anecdote?</a:t>
            </a:r>
            <a:endParaRPr lang="en-NZ" sz="2902" b="1" dirty="0">
              <a:solidFill>
                <a:srgbClr val="003164"/>
              </a:solidFill>
              <a:latin typeface="Calibri"/>
              <a:ea typeface="ＭＳ Ｐゴシック" pitchFamily="-28" charset="-128"/>
            </a:endParaRP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	   Be logical AND give 	 		clear verbal transitions</a:t>
            </a: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	</a:t>
            </a:r>
            <a:endParaRPr lang="en-NZ" sz="3264" b="1" dirty="0">
              <a:solidFill>
                <a:srgbClr val="003164"/>
              </a:solidFill>
              <a:latin typeface="Calibri"/>
              <a:ea typeface="ＭＳ Ｐゴシック" pitchFamily="-28" charset="-128"/>
            </a:endParaRPr>
          </a:p>
          <a:p>
            <a:pPr marL="518172" indent="-518172" algn="ctr"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97" y="324130"/>
            <a:ext cx="6202433" cy="6040876"/>
          </a:xfrm>
          <a:prstGeom prst="rect">
            <a:avLst/>
          </a:prstGeom>
        </p:spPr>
      </p:pic>
    </p:spTree>
    <p:custDataLst>
      <p:tags r:id="rId1"/>
    </p:custDataLst>
    <p:extLst>
      <p:ext uri="{BB962C8B-B14F-4D97-AF65-F5344CB8AC3E}">
        <p14:creationId xmlns:p14="http://schemas.microsoft.com/office/powerpoint/2010/main" val="275622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57187" y="196802"/>
            <a:ext cx="4585046" cy="6168204"/>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Have a clear structure</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	   Beginning, middle, end</a:t>
            </a: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sym typeface="Wingdings" panose="05000000000000000000" pitchFamily="2" charset="2"/>
              </a:rPr>
              <a:t>	   Problem? Rhetorical 	  		question? Anecdote?</a:t>
            </a:r>
            <a:endParaRPr lang="en-NZ" sz="2902" b="1" dirty="0">
              <a:solidFill>
                <a:srgbClr val="003164"/>
              </a:solidFill>
              <a:latin typeface="Calibri"/>
              <a:ea typeface="ＭＳ Ｐゴシック" pitchFamily="-28" charset="-128"/>
            </a:endParaRP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	   Be logical AND give 	 		clear verbal transitions</a:t>
            </a:r>
          </a:p>
          <a:p>
            <a:pPr defTabSz="450578" fontAlgn="base">
              <a:spcBef>
                <a:spcPct val="0"/>
              </a:spcBef>
              <a:spcAft>
                <a:spcPct val="0"/>
              </a:spcAft>
            </a:pPr>
            <a:endParaRPr lang="en-NZ" sz="290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	   Wrap up at the end</a:t>
            </a: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marL="518172" indent="-518172" algn="ctr"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202" y="847740"/>
            <a:ext cx="4002521" cy="6014961"/>
          </a:xfrm>
          <a:prstGeom prst="rect">
            <a:avLst/>
          </a:prstGeom>
        </p:spPr>
      </p:pic>
    </p:spTree>
    <p:custDataLst>
      <p:tags r:id="rId1"/>
    </p:custDataLst>
    <p:extLst>
      <p:ext uri="{BB962C8B-B14F-4D97-AF65-F5344CB8AC3E}">
        <p14:creationId xmlns:p14="http://schemas.microsoft.com/office/powerpoint/2010/main" val="919388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766" y="166905"/>
            <a:ext cx="9692468" cy="6461645"/>
          </a:xfrm>
          <a:prstGeom prst="rect">
            <a:avLst/>
          </a:prstGeom>
        </p:spPr>
      </p:pic>
      <p:sp>
        <p:nvSpPr>
          <p:cNvPr id="4" name="TextBox 3"/>
          <p:cNvSpPr txBox="1"/>
          <p:nvPr/>
        </p:nvSpPr>
        <p:spPr>
          <a:xfrm>
            <a:off x="7271344" y="6269417"/>
            <a:ext cx="3670889" cy="371512"/>
          </a:xfrm>
          <a:prstGeom prst="rect">
            <a:avLst/>
          </a:prstGeom>
          <a:noFill/>
        </p:spPr>
        <p:txBody>
          <a:bodyPr wrap="square" rtlCol="0">
            <a:spAutoFit/>
          </a:bodyPr>
          <a:lstStyle/>
          <a:p>
            <a:pPr defTabSz="450578" fontAlgn="base">
              <a:spcBef>
                <a:spcPct val="0"/>
              </a:spcBef>
              <a:spcAft>
                <a:spcPct val="0"/>
              </a:spcAft>
            </a:pPr>
            <a:r>
              <a:rPr lang="en-NZ" sz="1814" dirty="0">
                <a:solidFill>
                  <a:prstClr val="white"/>
                </a:solidFill>
                <a:latin typeface="Calibri"/>
                <a:ea typeface="ＭＳ Ｐゴシック" pitchFamily="-28" charset="-128"/>
              </a:rPr>
              <a:t>Credit: Toni Larsen photography</a:t>
            </a:r>
            <a:endParaRPr lang="en-US" sz="1814" dirty="0">
              <a:solidFill>
                <a:prstClr val="white"/>
              </a:solidFill>
              <a:latin typeface="Calibri"/>
              <a:ea typeface="ＭＳ Ｐゴシック" pitchFamily="-28" charset="-128"/>
            </a:endParaRPr>
          </a:p>
        </p:txBody>
      </p:sp>
    </p:spTree>
    <p:custDataLst>
      <p:tags r:id="rId1"/>
    </p:custDataLst>
    <p:extLst>
      <p:ext uri="{BB962C8B-B14F-4D97-AF65-F5344CB8AC3E}">
        <p14:creationId xmlns:p14="http://schemas.microsoft.com/office/powerpoint/2010/main" val="1273353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821267" y="470418"/>
            <a:ext cx="8722212" cy="738487"/>
          </a:xfrm>
        </p:spPr>
        <p:txBody>
          <a:bodyPr vert="horz" wrap="square" lIns="94556" tIns="47279" rIns="94556" bIns="47279" numCol="1" anchor="b" anchorCtr="0" compatLnSpc="1">
            <a:prstTxWarp prst="textNoShape">
              <a:avLst/>
            </a:prstTxWarp>
          </a:bodyPr>
          <a:lstStyle/>
          <a:p>
            <a:pPr marL="310942" indent="-310942" algn="l">
              <a:spcBef>
                <a:spcPct val="20000"/>
              </a:spcBef>
            </a:pPr>
            <a:r>
              <a:rPr lang="en-NZ" sz="2902" b="1" dirty="0">
                <a:solidFill>
                  <a:srgbClr val="1F497D"/>
                </a:solidFill>
                <a:latin typeface="Calibri"/>
                <a:cs typeface="C Univers 57 Condensed" pitchFamily="-28" charset="0"/>
              </a:rPr>
              <a:t>Which areas most concern you about giving an oral presentation? </a:t>
            </a:r>
          </a:p>
        </p:txBody>
      </p:sp>
      <p:sp>
        <p:nvSpPr>
          <p:cNvPr id="433155" name="Rectangle 3"/>
          <p:cNvSpPr>
            <a:spLocks noGrp="1" noChangeArrowheads="1"/>
          </p:cNvSpPr>
          <p:nvPr>
            <p:ph type="body" idx="4294967295"/>
          </p:nvPr>
        </p:nvSpPr>
        <p:spPr>
          <a:xfrm>
            <a:off x="1821266" y="1226478"/>
            <a:ext cx="8884882" cy="4439562"/>
          </a:xfrm>
        </p:spPr>
        <p:txBody>
          <a:bodyPr vert="horz" wrap="square" lIns="94556" tIns="47279" rIns="94556" bIns="47279" numCol="1" anchor="t" anchorCtr="0" compatLnSpc="1">
            <a:prstTxWarp prst="textNoShape">
              <a:avLst/>
            </a:prstTxWarp>
          </a:bodyPr>
          <a:lstStyle/>
          <a:p>
            <a:pPr>
              <a:buFont typeface="Arial" charset="0"/>
              <a:buNone/>
            </a:pPr>
            <a:endParaRPr lang="en-NZ" b="1" dirty="0">
              <a:solidFill>
                <a:schemeClr val="tx2"/>
              </a:solidFill>
              <a:latin typeface="+mn-lt"/>
              <a:cs typeface="C Univers 57 Condensed" pitchFamily="-28" charset="0"/>
            </a:endParaRPr>
          </a:p>
          <a:p>
            <a:pPr>
              <a:buFont typeface="Arial" charset="0"/>
              <a:buNone/>
            </a:pPr>
            <a:endParaRPr lang="en-NZ" b="1" dirty="0">
              <a:solidFill>
                <a:schemeClr val="tx2"/>
              </a:solidFill>
              <a:latin typeface="+mn-lt"/>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p:txBody>
      </p:sp>
      <p:graphicFrame>
        <p:nvGraphicFramePr>
          <p:cNvPr id="2" name="Diagram 1"/>
          <p:cNvGraphicFramePr/>
          <p:nvPr/>
        </p:nvGraphicFramePr>
        <p:xfrm>
          <a:off x="2258645" y="1633335"/>
          <a:ext cx="7591929" cy="5027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3712662" y="3037219"/>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3</a:t>
            </a:r>
            <a:endParaRPr lang="en-US" sz="5985" b="1" dirty="0">
              <a:solidFill>
                <a:prstClr val="white">
                  <a:lumMod val="65000"/>
                </a:prstClr>
              </a:solidFill>
              <a:latin typeface="Arial" charset="0"/>
              <a:ea typeface="ＭＳ Ｐゴシック" pitchFamily="-28" charset="-128"/>
            </a:endParaRPr>
          </a:p>
        </p:txBody>
      </p:sp>
      <p:sp>
        <p:nvSpPr>
          <p:cNvPr id="6" name="TextBox 5"/>
          <p:cNvSpPr txBox="1"/>
          <p:nvPr/>
        </p:nvSpPr>
        <p:spPr>
          <a:xfrm>
            <a:off x="7695775" y="3011941"/>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2</a:t>
            </a:r>
            <a:endParaRPr lang="en-US" sz="5985" b="1" dirty="0">
              <a:solidFill>
                <a:prstClr val="white">
                  <a:lumMod val="65000"/>
                </a:prstClr>
              </a:solidFill>
              <a:latin typeface="Arial" charset="0"/>
              <a:ea typeface="ＭＳ Ｐゴシック" pitchFamily="-28" charset="-128"/>
            </a:endParaRPr>
          </a:p>
        </p:txBody>
      </p:sp>
      <p:sp>
        <p:nvSpPr>
          <p:cNvPr id="7" name="TextBox 6"/>
          <p:cNvSpPr txBox="1"/>
          <p:nvPr/>
        </p:nvSpPr>
        <p:spPr>
          <a:xfrm>
            <a:off x="3705666" y="4277860"/>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5</a:t>
            </a:r>
            <a:endParaRPr lang="en-US" sz="5985" b="1" dirty="0">
              <a:solidFill>
                <a:prstClr val="white">
                  <a:lumMod val="65000"/>
                </a:prstClr>
              </a:solidFill>
              <a:latin typeface="Arial" charset="0"/>
              <a:ea typeface="ＭＳ Ｐゴシック" pitchFamily="-28" charset="-128"/>
            </a:endParaRPr>
          </a:p>
        </p:txBody>
      </p:sp>
      <p:sp>
        <p:nvSpPr>
          <p:cNvPr id="8" name="TextBox 7"/>
          <p:cNvSpPr txBox="1"/>
          <p:nvPr/>
        </p:nvSpPr>
        <p:spPr>
          <a:xfrm>
            <a:off x="7716729" y="4252582"/>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srgbClr val="92D050"/>
                </a:solidFill>
                <a:latin typeface="Arial" charset="0"/>
                <a:ea typeface="ＭＳ Ｐゴシック" pitchFamily="-28" charset="-128"/>
              </a:rPr>
              <a:t>4</a:t>
            </a:r>
            <a:endParaRPr lang="en-US" sz="5985" b="1" dirty="0">
              <a:solidFill>
                <a:srgbClr val="92D050"/>
              </a:solidFill>
              <a:latin typeface="Arial" charset="0"/>
              <a:ea typeface="ＭＳ Ｐゴシック" pitchFamily="-28" charset="-128"/>
            </a:endParaRPr>
          </a:p>
        </p:txBody>
      </p:sp>
      <p:sp>
        <p:nvSpPr>
          <p:cNvPr id="9" name="TextBox 8"/>
          <p:cNvSpPr txBox="1"/>
          <p:nvPr/>
        </p:nvSpPr>
        <p:spPr>
          <a:xfrm>
            <a:off x="5725295" y="2873976"/>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1</a:t>
            </a:r>
            <a:endParaRPr lang="en-US" sz="5985" b="1" dirty="0">
              <a:solidFill>
                <a:prstClr val="white">
                  <a:lumMod val="65000"/>
                </a:prstClr>
              </a:solidFill>
              <a:latin typeface="Arial" charset="0"/>
              <a:ea typeface="ＭＳ Ｐゴシック" pitchFamily="-28" charset="-128"/>
            </a:endParaRPr>
          </a:p>
        </p:txBody>
      </p:sp>
    </p:spTree>
    <p:custDataLst>
      <p:tags r:id="rId1"/>
    </p:custDataLst>
    <p:extLst>
      <p:ext uri="{BB962C8B-B14F-4D97-AF65-F5344CB8AC3E}">
        <p14:creationId xmlns:p14="http://schemas.microsoft.com/office/powerpoint/2010/main" val="498951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9051" y="1601208"/>
            <a:ext cx="8684491" cy="1088352"/>
          </a:xfrm>
          <a:prstGeom prst="rect">
            <a:avLst/>
          </a:prstGeom>
          <a:noFill/>
        </p:spPr>
        <p:txBody>
          <a:bodyPr wrap="square" lIns="82907" tIns="41454" rIns="82907" bIns="41454" rtlCol="0">
            <a:spAutoFit/>
          </a:bodyPr>
          <a:lstStyle/>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marL="518172" indent="-518172" algn="ctr"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p:txBody>
      </p:sp>
      <p:graphicFrame>
        <p:nvGraphicFramePr>
          <p:cNvPr id="6" name="Table 5"/>
          <p:cNvGraphicFramePr>
            <a:graphicFrameLocks noGrp="1"/>
          </p:cNvGraphicFramePr>
          <p:nvPr/>
        </p:nvGraphicFramePr>
        <p:xfrm>
          <a:off x="1819051" y="1369150"/>
          <a:ext cx="7280607" cy="5019037"/>
        </p:xfrm>
        <a:graphic>
          <a:graphicData uri="http://schemas.openxmlformats.org/drawingml/2006/table">
            <a:tbl>
              <a:tblPr firstRow="1" bandRow="1">
                <a:tableStyleId>{5C22544A-7EE6-4342-B048-85BDC9FD1C3A}</a:tableStyleId>
              </a:tblPr>
              <a:tblGrid>
                <a:gridCol w="1893611">
                  <a:extLst>
                    <a:ext uri="{9D8B030D-6E8A-4147-A177-3AD203B41FA5}">
                      <a16:colId xmlns:a16="http://schemas.microsoft.com/office/drawing/2014/main" val="20000"/>
                    </a:ext>
                  </a:extLst>
                </a:gridCol>
                <a:gridCol w="5386996">
                  <a:extLst>
                    <a:ext uri="{9D8B030D-6E8A-4147-A177-3AD203B41FA5}">
                      <a16:colId xmlns:a16="http://schemas.microsoft.com/office/drawing/2014/main" val="20001"/>
                    </a:ext>
                  </a:extLst>
                </a:gridCol>
              </a:tblGrid>
              <a:tr h="856818">
                <a:tc>
                  <a:txBody>
                    <a:bodyPr/>
                    <a:lstStyle/>
                    <a:p>
                      <a:r>
                        <a:rPr lang="en-GB" sz="2500" dirty="0"/>
                        <a:t>Good delivery</a:t>
                      </a:r>
                      <a:endParaRPr lang="en-NZ" sz="2500" dirty="0"/>
                    </a:p>
                  </a:txBody>
                  <a:tcPr marL="82918" marR="82918" marT="41459" marB="41459"/>
                </a:tc>
                <a:tc>
                  <a:txBody>
                    <a:bodyPr/>
                    <a:lstStyle/>
                    <a:p>
                      <a:r>
                        <a:rPr lang="en-GB" sz="2500" dirty="0"/>
                        <a:t>How?</a:t>
                      </a:r>
                      <a:endParaRPr lang="en-NZ" sz="2500" dirty="0"/>
                    </a:p>
                  </a:txBody>
                  <a:tcPr marL="82918" marR="82918" marT="41459" marB="41459"/>
                </a:tc>
                <a:extLst>
                  <a:ext uri="{0D108BD9-81ED-4DB2-BD59-A6C34878D82A}">
                    <a16:rowId xmlns:a16="http://schemas.microsoft.com/office/drawing/2014/main" val="10000"/>
                  </a:ext>
                </a:extLst>
              </a:tr>
              <a:tr h="680657">
                <a:tc>
                  <a:txBody>
                    <a:bodyPr/>
                    <a:lstStyle/>
                    <a:p>
                      <a:pPr>
                        <a:lnSpc>
                          <a:spcPct val="115000"/>
                        </a:lnSpc>
                        <a:spcAft>
                          <a:spcPts val="0"/>
                        </a:spcAft>
                      </a:pPr>
                      <a:r>
                        <a:rPr lang="en-NZ" sz="2200" dirty="0">
                          <a:solidFill>
                            <a:schemeClr val="tx2"/>
                          </a:solidFill>
                          <a:latin typeface="Calibri"/>
                          <a:ea typeface="Calibri"/>
                          <a:cs typeface="Times New Roman"/>
                        </a:rPr>
                        <a:t>Paced</a:t>
                      </a:r>
                    </a:p>
                  </a:txBody>
                  <a:tcPr marL="62188" marR="62188" marT="0" marB="0"/>
                </a:tc>
                <a:tc>
                  <a:txBody>
                    <a:bodyPr/>
                    <a:lstStyle/>
                    <a:p>
                      <a:pPr>
                        <a:lnSpc>
                          <a:spcPct val="115000"/>
                        </a:lnSpc>
                        <a:spcAft>
                          <a:spcPts val="0"/>
                        </a:spcAft>
                      </a:pPr>
                      <a:r>
                        <a:rPr lang="en-NZ" sz="2200" dirty="0">
                          <a:solidFill>
                            <a:schemeClr val="tx2"/>
                          </a:solidFill>
                          <a:latin typeface="Calibri"/>
                          <a:ea typeface="Calibri"/>
                          <a:cs typeface="Times New Roman"/>
                        </a:rPr>
                        <a:t>Write in </a:t>
                      </a:r>
                      <a:r>
                        <a:rPr lang="en-NZ" sz="2200" b="1" dirty="0">
                          <a:solidFill>
                            <a:schemeClr val="tx2"/>
                          </a:solidFill>
                          <a:latin typeface="Calibri"/>
                          <a:ea typeface="Calibri"/>
                          <a:cs typeface="Times New Roman"/>
                        </a:rPr>
                        <a:t>pauses</a:t>
                      </a:r>
                      <a:r>
                        <a:rPr lang="en-NZ" sz="2200" dirty="0">
                          <a:solidFill>
                            <a:schemeClr val="tx2"/>
                          </a:solidFill>
                          <a:latin typeface="Calibri"/>
                          <a:ea typeface="Calibri"/>
                          <a:cs typeface="Times New Roman"/>
                        </a:rPr>
                        <a:t>.</a:t>
                      </a:r>
                      <a:r>
                        <a:rPr lang="en-NZ" sz="2200" baseline="0" dirty="0">
                          <a:solidFill>
                            <a:schemeClr val="tx2"/>
                          </a:solidFill>
                          <a:latin typeface="Calibri"/>
                          <a:ea typeface="Calibri"/>
                          <a:cs typeface="Times New Roman"/>
                        </a:rPr>
                        <a:t> Breathe! </a:t>
                      </a:r>
                      <a:endParaRPr lang="en-NZ" sz="2200" dirty="0">
                        <a:solidFill>
                          <a:schemeClr val="tx2"/>
                        </a:solidFill>
                        <a:latin typeface="Calibri"/>
                        <a:ea typeface="Calibri"/>
                        <a:cs typeface="Times New Roman"/>
                      </a:endParaRPr>
                    </a:p>
                  </a:txBody>
                  <a:tcPr marL="62188" marR="62188" marT="0" marB="0"/>
                </a:tc>
                <a:extLst>
                  <a:ext uri="{0D108BD9-81ED-4DB2-BD59-A6C34878D82A}">
                    <a16:rowId xmlns:a16="http://schemas.microsoft.com/office/drawing/2014/main" val="10001"/>
                  </a:ext>
                </a:extLst>
              </a:tr>
              <a:tr h="1720922">
                <a:tc>
                  <a:txBody>
                    <a:bodyPr/>
                    <a:lstStyle/>
                    <a:p>
                      <a:pPr>
                        <a:lnSpc>
                          <a:spcPct val="115000"/>
                        </a:lnSpc>
                        <a:spcAft>
                          <a:spcPts val="0"/>
                        </a:spcAft>
                      </a:pPr>
                      <a:r>
                        <a:rPr lang="en-NZ" sz="2200" dirty="0">
                          <a:solidFill>
                            <a:schemeClr val="tx2"/>
                          </a:solidFill>
                          <a:latin typeface="Calibri"/>
                          <a:ea typeface="Calibri"/>
                          <a:cs typeface="Times New Roman"/>
                        </a:rPr>
                        <a:t>Engaged</a:t>
                      </a:r>
                    </a:p>
                  </a:txBody>
                  <a:tcPr marL="62188" marR="62188" marT="0" marB="0"/>
                </a:tc>
                <a:tc>
                  <a:txBody>
                    <a:bodyPr/>
                    <a:lstStyle/>
                    <a:p>
                      <a:pPr>
                        <a:lnSpc>
                          <a:spcPct val="115000"/>
                        </a:lnSpc>
                        <a:spcAft>
                          <a:spcPts val="0"/>
                        </a:spcAft>
                      </a:pPr>
                      <a:r>
                        <a:rPr lang="en-NZ" sz="2200" dirty="0">
                          <a:solidFill>
                            <a:schemeClr val="tx2"/>
                          </a:solidFill>
                          <a:latin typeface="Calibri"/>
                          <a:ea typeface="Calibri"/>
                          <a:cs typeface="Times New Roman"/>
                        </a:rPr>
                        <a:t>Vary </a:t>
                      </a:r>
                      <a:r>
                        <a:rPr lang="en-NZ" sz="2200" b="1" dirty="0">
                          <a:solidFill>
                            <a:schemeClr val="tx2"/>
                          </a:solidFill>
                          <a:latin typeface="Calibri"/>
                          <a:ea typeface="Calibri"/>
                          <a:cs typeface="Times New Roman"/>
                        </a:rPr>
                        <a:t>volume</a:t>
                      </a:r>
                      <a:r>
                        <a:rPr lang="en-NZ" sz="2200" dirty="0">
                          <a:solidFill>
                            <a:schemeClr val="tx2"/>
                          </a:solidFill>
                          <a:latin typeface="Calibri"/>
                          <a:ea typeface="Calibri"/>
                          <a:cs typeface="Times New Roman"/>
                        </a:rPr>
                        <a:t>, use emphasis</a:t>
                      </a:r>
                    </a:p>
                    <a:p>
                      <a:pPr marL="0" marR="0" lvl="0" indent="0" algn="l" defTabSz="457200" rtl="0" eaLnBrk="1" fontAlgn="auto" latinLnBrk="0" hangingPunct="1">
                        <a:lnSpc>
                          <a:spcPct val="115000"/>
                        </a:lnSpc>
                        <a:spcBef>
                          <a:spcPts val="0"/>
                        </a:spcBef>
                        <a:spcAft>
                          <a:spcPts val="0"/>
                        </a:spcAft>
                        <a:buClrTx/>
                        <a:buSzTx/>
                        <a:buFontTx/>
                        <a:buNone/>
                        <a:tabLst/>
                        <a:defRPr/>
                      </a:pPr>
                      <a:r>
                        <a:rPr lang="en-NZ" sz="2200" dirty="0">
                          <a:solidFill>
                            <a:schemeClr val="tx2"/>
                          </a:solidFill>
                          <a:latin typeface="Calibri"/>
                          <a:ea typeface="Calibri"/>
                          <a:cs typeface="Times New Roman"/>
                        </a:rPr>
                        <a:t>Use </a:t>
                      </a:r>
                      <a:r>
                        <a:rPr lang="en-NZ" sz="2200" b="1" dirty="0">
                          <a:solidFill>
                            <a:schemeClr val="tx2"/>
                          </a:solidFill>
                          <a:latin typeface="Calibri"/>
                          <a:ea typeface="Calibri"/>
                          <a:cs typeface="Times New Roman"/>
                        </a:rPr>
                        <a:t>gestures </a:t>
                      </a:r>
                      <a:r>
                        <a:rPr lang="en-NZ" sz="2200" b="0" dirty="0">
                          <a:solidFill>
                            <a:schemeClr val="tx2"/>
                          </a:solidFill>
                          <a:latin typeface="Calibri"/>
                          <a:ea typeface="Calibri"/>
                          <a:cs typeface="Times New Roman"/>
                        </a:rPr>
                        <a:t>(including to </a:t>
                      </a:r>
                      <a:r>
                        <a:rPr lang="en-NZ" sz="2200" b="1" dirty="0">
                          <a:solidFill>
                            <a:schemeClr val="tx2"/>
                          </a:solidFill>
                          <a:latin typeface="Calibri"/>
                          <a:ea typeface="Calibri"/>
                          <a:cs typeface="Times New Roman"/>
                        </a:rPr>
                        <a:t>slide</a:t>
                      </a:r>
                      <a:r>
                        <a:rPr lang="en-NZ" sz="2200" b="0" dirty="0">
                          <a:solidFill>
                            <a:schemeClr val="tx2"/>
                          </a:solidFill>
                          <a:latin typeface="Calibri"/>
                          <a:ea typeface="Calibri"/>
                          <a:cs typeface="Times New Roman"/>
                        </a:rPr>
                        <a:t>)</a:t>
                      </a:r>
                      <a:r>
                        <a:rPr lang="en-NZ" sz="2200" dirty="0">
                          <a:solidFill>
                            <a:schemeClr val="tx2"/>
                          </a:solidFill>
                          <a:latin typeface="Calibri"/>
                          <a:ea typeface="Calibri"/>
                          <a:cs typeface="Times New Roman"/>
                        </a:rPr>
                        <a:t> … not too repetitive</a:t>
                      </a:r>
                    </a:p>
                    <a:p>
                      <a:pPr marL="0" marR="0" lvl="0" indent="0" algn="l" defTabSz="457200" rtl="0" eaLnBrk="1" fontAlgn="auto" latinLnBrk="0" hangingPunct="1">
                        <a:lnSpc>
                          <a:spcPct val="115000"/>
                        </a:lnSpc>
                        <a:spcBef>
                          <a:spcPts val="0"/>
                        </a:spcBef>
                        <a:spcAft>
                          <a:spcPts val="0"/>
                        </a:spcAft>
                        <a:buClrTx/>
                        <a:buSzTx/>
                        <a:buFontTx/>
                        <a:buNone/>
                        <a:tabLst/>
                        <a:defRPr/>
                      </a:pPr>
                      <a:r>
                        <a:rPr lang="en-NZ" sz="2200" dirty="0">
                          <a:solidFill>
                            <a:schemeClr val="tx2"/>
                          </a:solidFill>
                          <a:latin typeface="+mn-lt"/>
                        </a:rPr>
                        <a:t>Eye </a:t>
                      </a:r>
                      <a:r>
                        <a:rPr lang="en-NZ" sz="2200" b="1" dirty="0">
                          <a:solidFill>
                            <a:schemeClr val="tx2"/>
                          </a:solidFill>
                          <a:latin typeface="+mn-lt"/>
                        </a:rPr>
                        <a:t>contact</a:t>
                      </a:r>
                    </a:p>
                  </a:txBody>
                  <a:tcPr marL="62188" marR="62188" marT="0" marB="0"/>
                </a:tc>
                <a:extLst>
                  <a:ext uri="{0D108BD9-81ED-4DB2-BD59-A6C34878D82A}">
                    <a16:rowId xmlns:a16="http://schemas.microsoft.com/office/drawing/2014/main" val="10002"/>
                  </a:ext>
                </a:extLst>
              </a:tr>
              <a:tr h="1012102">
                <a:tc>
                  <a:txBody>
                    <a:bodyPr/>
                    <a:lstStyle/>
                    <a:p>
                      <a:pPr>
                        <a:lnSpc>
                          <a:spcPct val="115000"/>
                        </a:lnSpc>
                        <a:spcAft>
                          <a:spcPts val="0"/>
                        </a:spcAft>
                      </a:pPr>
                      <a:r>
                        <a:rPr lang="en-NZ" sz="2200" dirty="0">
                          <a:solidFill>
                            <a:schemeClr val="tx2"/>
                          </a:solidFill>
                          <a:latin typeface="Calibri"/>
                          <a:ea typeface="Calibri"/>
                          <a:cs typeface="Times New Roman"/>
                        </a:rPr>
                        <a:t>Clarity</a:t>
                      </a:r>
                    </a:p>
                  </a:txBody>
                  <a:tcPr marL="62188" marR="62188" marT="0" marB="0"/>
                </a:tc>
                <a:tc>
                  <a:txBody>
                    <a:bodyPr/>
                    <a:lstStyle/>
                    <a:p>
                      <a:pPr>
                        <a:lnSpc>
                          <a:spcPct val="115000"/>
                        </a:lnSpc>
                        <a:spcAft>
                          <a:spcPts val="0"/>
                        </a:spcAft>
                      </a:pPr>
                      <a:r>
                        <a:rPr lang="en-NZ" sz="2200" dirty="0">
                          <a:solidFill>
                            <a:schemeClr val="tx2"/>
                          </a:solidFill>
                          <a:latin typeface="Calibri"/>
                          <a:ea typeface="Calibri"/>
                          <a:cs typeface="Times New Roman"/>
                        </a:rPr>
                        <a:t>Aim for the back, </a:t>
                      </a:r>
                      <a:r>
                        <a:rPr lang="en-NZ" sz="2200" b="1" dirty="0">
                          <a:solidFill>
                            <a:schemeClr val="tx2"/>
                          </a:solidFill>
                          <a:latin typeface="Calibri"/>
                          <a:ea typeface="Calibri"/>
                          <a:cs typeface="Times New Roman"/>
                        </a:rPr>
                        <a:t>project </a:t>
                      </a:r>
                    </a:p>
                    <a:p>
                      <a:pPr>
                        <a:lnSpc>
                          <a:spcPct val="115000"/>
                        </a:lnSpc>
                        <a:spcAft>
                          <a:spcPts val="0"/>
                        </a:spcAft>
                      </a:pPr>
                      <a:r>
                        <a:rPr lang="en-NZ" sz="2200" dirty="0">
                          <a:solidFill>
                            <a:schemeClr val="tx2"/>
                          </a:solidFill>
                          <a:latin typeface="Calibri"/>
                          <a:ea typeface="Calibri"/>
                          <a:cs typeface="Times New Roman"/>
                        </a:rPr>
                        <a:t>Practice </a:t>
                      </a:r>
                      <a:r>
                        <a:rPr lang="en-NZ" sz="2200" b="1" dirty="0">
                          <a:solidFill>
                            <a:schemeClr val="tx2"/>
                          </a:solidFill>
                          <a:latin typeface="Calibri"/>
                          <a:ea typeface="Calibri"/>
                          <a:cs typeface="Times New Roman"/>
                        </a:rPr>
                        <a:t>tricky phrases</a:t>
                      </a:r>
                      <a:r>
                        <a:rPr lang="en-NZ" sz="2200" dirty="0">
                          <a:solidFill>
                            <a:schemeClr val="tx2"/>
                          </a:solidFill>
                          <a:latin typeface="Calibri"/>
                          <a:ea typeface="Calibri"/>
                          <a:cs typeface="Times New Roman"/>
                        </a:rPr>
                        <a:t> </a:t>
                      </a:r>
                    </a:p>
                  </a:txBody>
                  <a:tcPr marL="62188" marR="62188" marT="0" marB="0"/>
                </a:tc>
                <a:extLst>
                  <a:ext uri="{0D108BD9-81ED-4DB2-BD59-A6C34878D82A}">
                    <a16:rowId xmlns:a16="http://schemas.microsoft.com/office/drawing/2014/main" val="10003"/>
                  </a:ext>
                </a:extLst>
              </a:tr>
              <a:tr h="740446">
                <a:tc>
                  <a:txBody>
                    <a:bodyPr/>
                    <a:lstStyle/>
                    <a:p>
                      <a:pPr>
                        <a:lnSpc>
                          <a:spcPct val="115000"/>
                        </a:lnSpc>
                        <a:spcAft>
                          <a:spcPts val="0"/>
                        </a:spcAft>
                        <a:tabLst>
                          <a:tab pos="1943100" algn="l"/>
                        </a:tabLst>
                      </a:pPr>
                      <a:r>
                        <a:rPr lang="en-NZ" sz="2200" dirty="0">
                          <a:solidFill>
                            <a:schemeClr val="tx2"/>
                          </a:solidFill>
                          <a:latin typeface="Calibri"/>
                          <a:ea typeface="Calibri"/>
                          <a:cs typeface="Times New Roman"/>
                        </a:rPr>
                        <a:t>No distractions</a:t>
                      </a:r>
                    </a:p>
                  </a:txBody>
                  <a:tcPr marL="62188" marR="62188" marT="0" marB="0"/>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n-NZ" sz="2200" dirty="0">
                          <a:solidFill>
                            <a:schemeClr val="tx2"/>
                          </a:solidFill>
                          <a:latin typeface="+mn-lt"/>
                        </a:rPr>
                        <a:t>Don’t </a:t>
                      </a:r>
                      <a:r>
                        <a:rPr lang="en-NZ" sz="2200" b="1" dirty="0">
                          <a:solidFill>
                            <a:schemeClr val="tx2"/>
                          </a:solidFill>
                          <a:latin typeface="+mn-lt"/>
                        </a:rPr>
                        <a:t>wander</a:t>
                      </a:r>
                      <a:endParaRPr lang="en-US" sz="2200" b="1" dirty="0">
                        <a:solidFill>
                          <a:schemeClr val="tx2"/>
                        </a:solidFill>
                        <a:latin typeface="+mn-lt"/>
                      </a:endParaRPr>
                    </a:p>
                    <a:p>
                      <a:pPr>
                        <a:lnSpc>
                          <a:spcPct val="115000"/>
                        </a:lnSpc>
                        <a:spcAft>
                          <a:spcPts val="0"/>
                        </a:spcAft>
                      </a:pPr>
                      <a:r>
                        <a:rPr lang="en-NZ" sz="2200" b="1" dirty="0">
                          <a:solidFill>
                            <a:schemeClr val="tx2"/>
                          </a:solidFill>
                          <a:latin typeface="Calibri"/>
                          <a:ea typeface="Calibri"/>
                          <a:cs typeface="Times New Roman"/>
                        </a:rPr>
                        <a:t>Unobtrusive</a:t>
                      </a:r>
                      <a:r>
                        <a:rPr lang="en-NZ" sz="2200" dirty="0">
                          <a:solidFill>
                            <a:schemeClr val="tx2"/>
                          </a:solidFill>
                          <a:latin typeface="Calibri"/>
                          <a:ea typeface="Calibri"/>
                          <a:cs typeface="Times New Roman"/>
                        </a:rPr>
                        <a:t> notes, or none</a:t>
                      </a:r>
                    </a:p>
                  </a:txBody>
                  <a:tcPr marL="62188" marR="62188" marT="0" marB="0"/>
                </a:tc>
                <a:extLst>
                  <a:ext uri="{0D108BD9-81ED-4DB2-BD59-A6C34878D82A}">
                    <a16:rowId xmlns:a16="http://schemas.microsoft.com/office/drawing/2014/main" val="10004"/>
                  </a:ext>
                </a:extLst>
              </a:tr>
            </a:tbl>
          </a:graphicData>
        </a:graphic>
      </p:graphicFrame>
      <p:sp>
        <p:nvSpPr>
          <p:cNvPr id="7" name="TextBox 6"/>
          <p:cNvSpPr txBox="1"/>
          <p:nvPr/>
        </p:nvSpPr>
        <p:spPr>
          <a:xfrm>
            <a:off x="2374075" y="342404"/>
            <a:ext cx="7835631" cy="650499"/>
          </a:xfrm>
          <a:prstGeom prst="rect">
            <a:avLst/>
          </a:prstGeom>
          <a:noFill/>
        </p:spPr>
        <p:txBody>
          <a:bodyPr wrap="square" rtlCol="0">
            <a:spAutoFit/>
          </a:bodyPr>
          <a:lstStyle/>
          <a:p>
            <a:pPr defTabSz="450578" fontAlgn="base">
              <a:spcBef>
                <a:spcPct val="0"/>
              </a:spcBef>
              <a:spcAft>
                <a:spcPct val="0"/>
              </a:spcAft>
            </a:pPr>
            <a:r>
              <a:rPr lang="en-GB" sz="3627" b="1" dirty="0">
                <a:solidFill>
                  <a:srgbClr val="FFC000"/>
                </a:solidFill>
                <a:latin typeface="Calibri"/>
                <a:ea typeface="ＭＳ Ｐゴシック" pitchFamily="-28" charset="-128"/>
              </a:rPr>
              <a:t>Have clear, non-distracting speech</a:t>
            </a:r>
            <a:endParaRPr lang="en-NZ" sz="3627" b="1" dirty="0">
              <a:solidFill>
                <a:srgbClr val="FFC000"/>
              </a:solidFill>
              <a:latin typeface="Calibri"/>
              <a:ea typeface="ＭＳ Ｐゴシック" pitchFamily="-28" charset="-12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212" y="4276938"/>
            <a:ext cx="3968495" cy="2514854"/>
          </a:xfrm>
          <a:prstGeom prst="rect">
            <a:avLst/>
          </a:prstGeom>
        </p:spPr>
      </p:pic>
    </p:spTree>
    <p:custDataLst>
      <p:tags r:id="rId1"/>
    </p:custDataLst>
    <p:extLst>
      <p:ext uri="{BB962C8B-B14F-4D97-AF65-F5344CB8AC3E}">
        <p14:creationId xmlns:p14="http://schemas.microsoft.com/office/powerpoint/2010/main" val="377969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821267" y="470418"/>
            <a:ext cx="8722212" cy="738487"/>
          </a:xfrm>
        </p:spPr>
        <p:txBody>
          <a:bodyPr vert="horz" wrap="square" lIns="94556" tIns="47279" rIns="94556" bIns="47279" numCol="1" anchor="b" anchorCtr="0" compatLnSpc="1">
            <a:prstTxWarp prst="textNoShape">
              <a:avLst/>
            </a:prstTxWarp>
          </a:bodyPr>
          <a:lstStyle/>
          <a:p>
            <a:pPr marL="310942" indent="-310942" algn="l">
              <a:spcBef>
                <a:spcPct val="20000"/>
              </a:spcBef>
            </a:pPr>
            <a:r>
              <a:rPr lang="en-NZ" sz="2902" b="1" dirty="0">
                <a:solidFill>
                  <a:srgbClr val="1F497D"/>
                </a:solidFill>
                <a:latin typeface="Calibri"/>
                <a:cs typeface="C Univers 57 Condensed" pitchFamily="-28" charset="0"/>
              </a:rPr>
              <a:t>Which areas most concern you about giving an oral presentation? </a:t>
            </a:r>
          </a:p>
        </p:txBody>
      </p:sp>
      <p:sp>
        <p:nvSpPr>
          <p:cNvPr id="433155" name="Rectangle 3"/>
          <p:cNvSpPr>
            <a:spLocks noGrp="1" noChangeArrowheads="1"/>
          </p:cNvSpPr>
          <p:nvPr>
            <p:ph type="body" idx="4294967295"/>
          </p:nvPr>
        </p:nvSpPr>
        <p:spPr>
          <a:xfrm>
            <a:off x="1821266" y="1226478"/>
            <a:ext cx="8884882" cy="4439562"/>
          </a:xfrm>
        </p:spPr>
        <p:txBody>
          <a:bodyPr vert="horz" wrap="square" lIns="94556" tIns="47279" rIns="94556" bIns="47279" numCol="1" anchor="t" anchorCtr="0" compatLnSpc="1">
            <a:prstTxWarp prst="textNoShape">
              <a:avLst/>
            </a:prstTxWarp>
          </a:bodyPr>
          <a:lstStyle/>
          <a:p>
            <a:pPr>
              <a:buFont typeface="Arial" charset="0"/>
              <a:buNone/>
            </a:pPr>
            <a:endParaRPr lang="en-NZ" b="1" dirty="0">
              <a:solidFill>
                <a:schemeClr val="tx2"/>
              </a:solidFill>
              <a:latin typeface="+mn-lt"/>
              <a:cs typeface="C Univers 57 Condensed" pitchFamily="-28" charset="0"/>
            </a:endParaRPr>
          </a:p>
          <a:p>
            <a:pPr>
              <a:buFont typeface="Arial" charset="0"/>
              <a:buNone/>
            </a:pPr>
            <a:endParaRPr lang="en-NZ" b="1" dirty="0">
              <a:solidFill>
                <a:schemeClr val="tx2"/>
              </a:solidFill>
              <a:latin typeface="+mn-lt"/>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p:txBody>
      </p:sp>
      <p:graphicFrame>
        <p:nvGraphicFramePr>
          <p:cNvPr id="2" name="Diagram 1"/>
          <p:cNvGraphicFramePr/>
          <p:nvPr/>
        </p:nvGraphicFramePr>
        <p:xfrm>
          <a:off x="2258645" y="1633335"/>
          <a:ext cx="7591929" cy="5027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3712662" y="3037219"/>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3</a:t>
            </a:r>
            <a:endParaRPr lang="en-US" sz="5985" b="1" dirty="0">
              <a:solidFill>
                <a:prstClr val="white">
                  <a:lumMod val="65000"/>
                </a:prstClr>
              </a:solidFill>
              <a:latin typeface="Arial" charset="0"/>
              <a:ea typeface="ＭＳ Ｐゴシック" pitchFamily="-28" charset="-128"/>
            </a:endParaRPr>
          </a:p>
        </p:txBody>
      </p:sp>
      <p:sp>
        <p:nvSpPr>
          <p:cNvPr id="6" name="TextBox 5"/>
          <p:cNvSpPr txBox="1"/>
          <p:nvPr/>
        </p:nvSpPr>
        <p:spPr>
          <a:xfrm>
            <a:off x="7695775" y="3011941"/>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2</a:t>
            </a:r>
            <a:endParaRPr lang="en-US" sz="5985" b="1" dirty="0">
              <a:solidFill>
                <a:prstClr val="white">
                  <a:lumMod val="65000"/>
                </a:prstClr>
              </a:solidFill>
              <a:latin typeface="Arial" charset="0"/>
              <a:ea typeface="ＭＳ Ｐゴシック" pitchFamily="-28" charset="-128"/>
            </a:endParaRPr>
          </a:p>
        </p:txBody>
      </p:sp>
      <p:sp>
        <p:nvSpPr>
          <p:cNvPr id="7" name="TextBox 6"/>
          <p:cNvSpPr txBox="1"/>
          <p:nvPr/>
        </p:nvSpPr>
        <p:spPr>
          <a:xfrm>
            <a:off x="3705666" y="4277860"/>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srgbClr val="92D050"/>
                </a:solidFill>
                <a:latin typeface="Arial" charset="0"/>
                <a:ea typeface="ＭＳ Ｐゴシック" pitchFamily="-28" charset="-128"/>
              </a:rPr>
              <a:t>5</a:t>
            </a:r>
            <a:endParaRPr lang="en-US" sz="5985" b="1" dirty="0">
              <a:solidFill>
                <a:srgbClr val="92D050"/>
              </a:solidFill>
              <a:latin typeface="Arial" charset="0"/>
              <a:ea typeface="ＭＳ Ｐゴシック" pitchFamily="-28" charset="-128"/>
            </a:endParaRPr>
          </a:p>
        </p:txBody>
      </p:sp>
      <p:sp>
        <p:nvSpPr>
          <p:cNvPr id="8" name="TextBox 7"/>
          <p:cNvSpPr txBox="1"/>
          <p:nvPr/>
        </p:nvSpPr>
        <p:spPr>
          <a:xfrm>
            <a:off x="7716729" y="4252582"/>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4</a:t>
            </a:r>
            <a:endParaRPr lang="en-US" sz="5985" b="1" dirty="0">
              <a:solidFill>
                <a:prstClr val="white">
                  <a:lumMod val="65000"/>
                </a:prstClr>
              </a:solidFill>
              <a:latin typeface="Arial" charset="0"/>
              <a:ea typeface="ＭＳ Ｐゴシック" pitchFamily="-28" charset="-128"/>
            </a:endParaRPr>
          </a:p>
        </p:txBody>
      </p:sp>
      <p:sp>
        <p:nvSpPr>
          <p:cNvPr id="9" name="TextBox 8"/>
          <p:cNvSpPr txBox="1"/>
          <p:nvPr/>
        </p:nvSpPr>
        <p:spPr>
          <a:xfrm>
            <a:off x="5725295" y="2873976"/>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lumMod val="65000"/>
                  </a:prstClr>
                </a:solidFill>
                <a:latin typeface="Arial" charset="0"/>
                <a:ea typeface="ＭＳ Ｐゴシック" pitchFamily="-28" charset="-128"/>
              </a:rPr>
              <a:t>1</a:t>
            </a:r>
            <a:endParaRPr lang="en-US" sz="5985" b="1" dirty="0">
              <a:solidFill>
                <a:prstClr val="white">
                  <a:lumMod val="65000"/>
                </a:prstClr>
              </a:solidFill>
              <a:latin typeface="Arial" charset="0"/>
              <a:ea typeface="ＭＳ Ｐゴシック" pitchFamily="-28" charset="-128"/>
            </a:endParaRPr>
          </a:p>
        </p:txBody>
      </p:sp>
    </p:spTree>
    <p:custDataLst>
      <p:tags r:id="rId1"/>
    </p:custDataLst>
    <p:extLst>
      <p:ext uri="{BB962C8B-B14F-4D97-AF65-F5344CB8AC3E}">
        <p14:creationId xmlns:p14="http://schemas.microsoft.com/office/powerpoint/2010/main" val="2297762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374075" y="1013014"/>
          <a:ext cx="7280608" cy="5076378"/>
        </p:xfrm>
        <a:graphic>
          <a:graphicData uri="http://schemas.openxmlformats.org/drawingml/2006/table">
            <a:tbl>
              <a:tblPr firstRow="1" bandRow="1">
                <a:tableStyleId>{5C22544A-7EE6-4342-B048-85BDC9FD1C3A}</a:tableStyleId>
              </a:tblPr>
              <a:tblGrid>
                <a:gridCol w="3640304">
                  <a:extLst>
                    <a:ext uri="{9D8B030D-6E8A-4147-A177-3AD203B41FA5}">
                      <a16:colId xmlns:a16="http://schemas.microsoft.com/office/drawing/2014/main" val="20000"/>
                    </a:ext>
                  </a:extLst>
                </a:gridCol>
                <a:gridCol w="3640304">
                  <a:extLst>
                    <a:ext uri="{9D8B030D-6E8A-4147-A177-3AD203B41FA5}">
                      <a16:colId xmlns:a16="http://schemas.microsoft.com/office/drawing/2014/main" val="20001"/>
                    </a:ext>
                  </a:extLst>
                </a:gridCol>
              </a:tblGrid>
              <a:tr h="553207">
                <a:tc>
                  <a:txBody>
                    <a:bodyPr/>
                    <a:lstStyle/>
                    <a:p>
                      <a:r>
                        <a:rPr lang="en-GB" sz="2500" dirty="0"/>
                        <a:t>Good presentations</a:t>
                      </a:r>
                      <a:endParaRPr lang="en-NZ" sz="2500" dirty="0"/>
                    </a:p>
                  </a:txBody>
                  <a:tcPr marL="82918" marR="82918" marT="41459" marB="41459"/>
                </a:tc>
                <a:tc>
                  <a:txBody>
                    <a:bodyPr/>
                    <a:lstStyle/>
                    <a:p>
                      <a:r>
                        <a:rPr lang="en-GB" sz="2500" dirty="0"/>
                        <a:t>How?</a:t>
                      </a:r>
                      <a:endParaRPr lang="en-NZ" sz="2500" dirty="0"/>
                    </a:p>
                  </a:txBody>
                  <a:tcPr marL="82918" marR="82918" marT="41459" marB="41459"/>
                </a:tc>
                <a:extLst>
                  <a:ext uri="{0D108BD9-81ED-4DB2-BD59-A6C34878D82A}">
                    <a16:rowId xmlns:a16="http://schemas.microsoft.com/office/drawing/2014/main" val="10000"/>
                  </a:ext>
                </a:extLst>
              </a:tr>
              <a:tr h="1570603">
                <a:tc>
                  <a:txBody>
                    <a:bodyPr/>
                    <a:lstStyle/>
                    <a:p>
                      <a:pPr>
                        <a:lnSpc>
                          <a:spcPct val="115000"/>
                        </a:lnSpc>
                        <a:spcAft>
                          <a:spcPts val="0"/>
                        </a:spcAft>
                      </a:pPr>
                      <a:r>
                        <a:rPr lang="en-NZ" sz="1800" dirty="0">
                          <a:solidFill>
                            <a:schemeClr val="tx2"/>
                          </a:solidFill>
                          <a:latin typeface="Calibri"/>
                          <a:ea typeface="Calibri"/>
                          <a:cs typeface="Times New Roman"/>
                        </a:rPr>
                        <a:t> Not too wordy</a:t>
                      </a:r>
                    </a:p>
                  </a:txBody>
                  <a:tcPr marL="62188" marR="62188" marT="0" marB="0"/>
                </a:tc>
                <a:tc>
                  <a:txBody>
                    <a:bodyPr/>
                    <a:lstStyle/>
                    <a:p>
                      <a:pPr>
                        <a:lnSpc>
                          <a:spcPct val="115000"/>
                        </a:lnSpc>
                        <a:spcAft>
                          <a:spcPts val="0"/>
                        </a:spcAft>
                      </a:pPr>
                      <a:r>
                        <a:rPr lang="en-NZ" sz="1800" b="1" dirty="0">
                          <a:solidFill>
                            <a:schemeClr val="tx2"/>
                          </a:solidFill>
                          <a:latin typeface="Calibri"/>
                          <a:ea typeface="Calibri"/>
                          <a:cs typeface="Times New Roman"/>
                          <a:sym typeface="Wingdings"/>
                        </a:rPr>
                        <a:t>Key</a:t>
                      </a:r>
                      <a:r>
                        <a:rPr lang="en-NZ" sz="1800" dirty="0">
                          <a:solidFill>
                            <a:schemeClr val="tx2"/>
                          </a:solidFill>
                          <a:latin typeface="Calibri"/>
                          <a:ea typeface="Calibri"/>
                          <a:cs typeface="Times New Roman"/>
                          <a:sym typeface="Wingdings"/>
                        </a:rPr>
                        <a:t> points only </a:t>
                      </a:r>
                    </a:p>
                    <a:p>
                      <a:pPr>
                        <a:lnSpc>
                          <a:spcPct val="115000"/>
                        </a:lnSpc>
                        <a:spcAft>
                          <a:spcPts val="0"/>
                        </a:spcAft>
                      </a:pPr>
                      <a:r>
                        <a:rPr lang="en-NZ" sz="1800" dirty="0">
                          <a:solidFill>
                            <a:schemeClr val="tx2"/>
                          </a:solidFill>
                          <a:latin typeface="Calibri"/>
                          <a:ea typeface="Calibri"/>
                          <a:cs typeface="Times New Roman"/>
                          <a:sym typeface="Wingdings"/>
                        </a:rPr>
                        <a:t>Replace with </a:t>
                      </a:r>
                      <a:r>
                        <a:rPr lang="en-NZ" sz="1800" b="1" dirty="0">
                          <a:solidFill>
                            <a:schemeClr val="tx2"/>
                          </a:solidFill>
                          <a:latin typeface="Calibri"/>
                          <a:ea typeface="Calibri"/>
                          <a:cs typeface="Times New Roman"/>
                          <a:sym typeface="Wingdings"/>
                        </a:rPr>
                        <a:t>p</a:t>
                      </a:r>
                      <a:r>
                        <a:rPr lang="en-NZ" sz="1800" b="1" dirty="0">
                          <a:solidFill>
                            <a:schemeClr val="tx2"/>
                          </a:solidFill>
                          <a:latin typeface="Calibri"/>
                          <a:ea typeface="Calibri"/>
                          <a:cs typeface="Times New Roman"/>
                        </a:rPr>
                        <a:t>ictures</a:t>
                      </a:r>
                      <a:r>
                        <a:rPr lang="en-NZ" sz="1800" baseline="0" dirty="0">
                          <a:solidFill>
                            <a:schemeClr val="tx2"/>
                          </a:solidFill>
                          <a:latin typeface="Calibri"/>
                          <a:ea typeface="Calibri"/>
                          <a:cs typeface="Times New Roman"/>
                        </a:rPr>
                        <a:t> </a:t>
                      </a:r>
                      <a:r>
                        <a:rPr lang="en-NZ" sz="1800" dirty="0">
                          <a:solidFill>
                            <a:schemeClr val="tx2"/>
                          </a:solidFill>
                          <a:latin typeface="Calibri"/>
                          <a:ea typeface="Calibri"/>
                          <a:cs typeface="Times New Roman"/>
                        </a:rPr>
                        <a:t>IF RELEVANT </a:t>
                      </a:r>
                    </a:p>
                    <a:p>
                      <a:pPr>
                        <a:lnSpc>
                          <a:spcPct val="115000"/>
                        </a:lnSpc>
                        <a:spcAft>
                          <a:spcPts val="0"/>
                        </a:spcAft>
                      </a:pPr>
                      <a:r>
                        <a:rPr lang="en-NZ" sz="1800" dirty="0">
                          <a:solidFill>
                            <a:schemeClr val="tx2"/>
                          </a:solidFill>
                          <a:latin typeface="Calibri"/>
                          <a:ea typeface="Calibri"/>
                          <a:cs typeface="Times New Roman"/>
                        </a:rPr>
                        <a:t>Have </a:t>
                      </a:r>
                      <a:r>
                        <a:rPr lang="en-NZ" sz="1800" b="1" dirty="0">
                          <a:solidFill>
                            <a:schemeClr val="tx2"/>
                          </a:solidFill>
                          <a:latin typeface="Calibri"/>
                          <a:ea typeface="Calibri"/>
                          <a:cs typeface="Times New Roman"/>
                        </a:rPr>
                        <a:t>clear links</a:t>
                      </a:r>
                      <a:r>
                        <a:rPr lang="en-NZ" sz="1800" dirty="0">
                          <a:solidFill>
                            <a:schemeClr val="tx2"/>
                          </a:solidFill>
                          <a:latin typeface="Calibri"/>
                          <a:ea typeface="Calibri"/>
                          <a:cs typeface="Times New Roman"/>
                        </a:rPr>
                        <a:t> between slides and speech</a:t>
                      </a:r>
                      <a:r>
                        <a:rPr lang="en-NZ" sz="1800" baseline="0" dirty="0">
                          <a:solidFill>
                            <a:schemeClr val="tx2"/>
                          </a:solidFill>
                          <a:latin typeface="Calibri"/>
                          <a:ea typeface="Calibri"/>
                          <a:cs typeface="Times New Roman"/>
                        </a:rPr>
                        <a:t> (headings help)</a:t>
                      </a:r>
                      <a:r>
                        <a:rPr lang="en-NZ" sz="1800" dirty="0">
                          <a:solidFill>
                            <a:schemeClr val="tx2"/>
                          </a:solidFill>
                          <a:latin typeface="Calibri"/>
                          <a:ea typeface="Calibri"/>
                          <a:cs typeface="Times New Roman"/>
                        </a:rPr>
                        <a:t> </a:t>
                      </a:r>
                    </a:p>
                    <a:p>
                      <a:pPr>
                        <a:lnSpc>
                          <a:spcPct val="115000"/>
                        </a:lnSpc>
                        <a:spcAft>
                          <a:spcPts val="0"/>
                        </a:spcAft>
                      </a:pPr>
                      <a:r>
                        <a:rPr lang="en-NZ" sz="1800" dirty="0">
                          <a:solidFill>
                            <a:schemeClr val="tx2"/>
                          </a:solidFill>
                          <a:latin typeface="Calibri"/>
                          <a:ea typeface="Calibri"/>
                          <a:cs typeface="Times New Roman"/>
                          <a:sym typeface="Wingdings"/>
                        </a:rPr>
                        <a:t>Slides are an </a:t>
                      </a:r>
                      <a:r>
                        <a:rPr lang="en-NZ" sz="1800" b="1" i="1" dirty="0">
                          <a:solidFill>
                            <a:schemeClr val="tx2"/>
                          </a:solidFill>
                          <a:latin typeface="Calibri"/>
                          <a:ea typeface="Calibri"/>
                          <a:cs typeface="Times New Roman"/>
                          <a:sym typeface="Wingdings"/>
                        </a:rPr>
                        <a:t>aid</a:t>
                      </a:r>
                      <a:endParaRPr lang="en-NZ" sz="1800" b="1" dirty="0">
                        <a:solidFill>
                          <a:schemeClr val="tx2"/>
                        </a:solidFill>
                        <a:latin typeface="Calibri"/>
                        <a:ea typeface="Calibri"/>
                        <a:cs typeface="Times New Roman"/>
                      </a:endParaRPr>
                    </a:p>
                  </a:txBody>
                  <a:tcPr marL="62188" marR="62188" marT="0" marB="0"/>
                </a:tc>
                <a:extLst>
                  <a:ext uri="{0D108BD9-81ED-4DB2-BD59-A6C34878D82A}">
                    <a16:rowId xmlns:a16="http://schemas.microsoft.com/office/drawing/2014/main" val="10001"/>
                  </a:ext>
                </a:extLst>
              </a:tr>
              <a:tr h="1570603">
                <a:tc>
                  <a:txBody>
                    <a:bodyPr/>
                    <a:lstStyle/>
                    <a:p>
                      <a:pPr>
                        <a:lnSpc>
                          <a:spcPct val="115000"/>
                        </a:lnSpc>
                        <a:spcAft>
                          <a:spcPts val="0"/>
                        </a:spcAft>
                      </a:pPr>
                      <a:r>
                        <a:rPr lang="en-NZ" sz="1800" dirty="0">
                          <a:solidFill>
                            <a:schemeClr val="tx2"/>
                          </a:solidFill>
                          <a:latin typeface="Calibri"/>
                          <a:ea typeface="Calibri"/>
                          <a:cs typeface="Times New Roman"/>
                        </a:rPr>
                        <a:t>Not distracting</a:t>
                      </a:r>
                    </a:p>
                  </a:txBody>
                  <a:tcPr marL="62188" marR="62188" marT="0" marB="0"/>
                </a:tc>
                <a:tc>
                  <a:txBody>
                    <a:bodyPr/>
                    <a:lstStyle/>
                    <a:p>
                      <a:pPr>
                        <a:lnSpc>
                          <a:spcPct val="115000"/>
                        </a:lnSpc>
                        <a:spcAft>
                          <a:spcPts val="0"/>
                        </a:spcAft>
                      </a:pPr>
                      <a:r>
                        <a:rPr lang="en-NZ" sz="1800" dirty="0">
                          <a:solidFill>
                            <a:schemeClr val="tx2"/>
                          </a:solidFill>
                          <a:latin typeface="Calibri"/>
                          <a:ea typeface="Calibri"/>
                          <a:cs typeface="Times New Roman"/>
                        </a:rPr>
                        <a:t>Use </a:t>
                      </a:r>
                      <a:r>
                        <a:rPr lang="en-NZ" sz="1800" b="1" dirty="0">
                          <a:solidFill>
                            <a:schemeClr val="tx2"/>
                          </a:solidFill>
                          <a:latin typeface="Calibri"/>
                          <a:ea typeface="Calibri"/>
                          <a:cs typeface="Times New Roman"/>
                        </a:rPr>
                        <a:t>transitions/animations </a:t>
                      </a:r>
                      <a:r>
                        <a:rPr lang="en-NZ" sz="1800" dirty="0">
                          <a:solidFill>
                            <a:schemeClr val="tx2"/>
                          </a:solidFill>
                          <a:latin typeface="Calibri"/>
                          <a:ea typeface="Calibri"/>
                          <a:cs typeface="Times New Roman"/>
                        </a:rPr>
                        <a:t>to add items … but not flashy/long</a:t>
                      </a:r>
                      <a:r>
                        <a:rPr lang="en-NZ" sz="1800" baseline="0" dirty="0">
                          <a:solidFill>
                            <a:schemeClr val="tx2"/>
                          </a:solidFill>
                          <a:latin typeface="Calibri"/>
                          <a:ea typeface="Calibri"/>
                          <a:cs typeface="Times New Roman"/>
                        </a:rPr>
                        <a:t> ones</a:t>
                      </a:r>
                      <a:endParaRPr lang="en-NZ" sz="1800" dirty="0">
                        <a:solidFill>
                          <a:schemeClr val="tx2"/>
                        </a:solidFill>
                        <a:latin typeface="Calibri"/>
                        <a:ea typeface="Calibri"/>
                        <a:cs typeface="Times New Roman"/>
                        <a:sym typeface="Wingdings"/>
                      </a:endParaRPr>
                    </a:p>
                    <a:p>
                      <a:pPr>
                        <a:lnSpc>
                          <a:spcPct val="115000"/>
                        </a:lnSpc>
                        <a:spcAft>
                          <a:spcPts val="0"/>
                        </a:spcAft>
                      </a:pPr>
                      <a:r>
                        <a:rPr lang="en-NZ" sz="1800" dirty="0">
                          <a:solidFill>
                            <a:schemeClr val="tx2"/>
                          </a:solidFill>
                          <a:latin typeface="Calibri"/>
                          <a:ea typeface="Calibri"/>
                          <a:cs typeface="Times New Roman"/>
                        </a:rPr>
                        <a:t>Clear, </a:t>
                      </a:r>
                      <a:r>
                        <a:rPr lang="en-NZ" sz="1800" b="1" dirty="0">
                          <a:solidFill>
                            <a:schemeClr val="tx2"/>
                          </a:solidFill>
                          <a:latin typeface="Calibri"/>
                          <a:ea typeface="Calibri"/>
                          <a:cs typeface="Times New Roman"/>
                        </a:rPr>
                        <a:t>clean</a:t>
                      </a:r>
                      <a:r>
                        <a:rPr lang="en-NZ" sz="1800" dirty="0">
                          <a:solidFill>
                            <a:schemeClr val="tx2"/>
                          </a:solidFill>
                          <a:latin typeface="Calibri"/>
                          <a:ea typeface="Calibri"/>
                          <a:cs typeface="Times New Roman"/>
                        </a:rPr>
                        <a:t> slides.</a:t>
                      </a:r>
                      <a:r>
                        <a:rPr lang="en-NZ" sz="1800" baseline="0" dirty="0">
                          <a:solidFill>
                            <a:schemeClr val="tx2"/>
                          </a:solidFill>
                          <a:latin typeface="Calibri"/>
                          <a:ea typeface="Calibri"/>
                          <a:cs typeface="Times New Roman"/>
                        </a:rPr>
                        <a:t> </a:t>
                      </a:r>
                      <a:r>
                        <a:rPr lang="en-NZ" sz="1800" dirty="0">
                          <a:solidFill>
                            <a:schemeClr val="tx2"/>
                          </a:solidFill>
                          <a:latin typeface="Calibri"/>
                          <a:ea typeface="Calibri"/>
                          <a:cs typeface="Times New Roman"/>
                        </a:rPr>
                        <a:t>‘Rule of four’ / </a:t>
                      </a:r>
                      <a:r>
                        <a:rPr lang="en-NZ" sz="1800" b="1" dirty="0">
                          <a:solidFill>
                            <a:schemeClr val="tx2"/>
                          </a:solidFill>
                          <a:latin typeface="Calibri"/>
                          <a:ea typeface="Calibri"/>
                          <a:cs typeface="Times New Roman"/>
                        </a:rPr>
                        <a:t>grid</a:t>
                      </a:r>
                      <a:r>
                        <a:rPr lang="en-NZ" sz="1800" b="1" baseline="0" dirty="0">
                          <a:solidFill>
                            <a:schemeClr val="tx2"/>
                          </a:solidFill>
                          <a:latin typeface="Calibri"/>
                          <a:ea typeface="Calibri"/>
                          <a:cs typeface="Times New Roman"/>
                        </a:rPr>
                        <a:t> sections </a:t>
                      </a:r>
                      <a:r>
                        <a:rPr lang="en-NZ" sz="1800" baseline="0" dirty="0">
                          <a:solidFill>
                            <a:schemeClr val="tx2"/>
                          </a:solidFill>
                          <a:latin typeface="Calibri"/>
                          <a:ea typeface="Calibri"/>
                          <a:cs typeface="Times New Roman"/>
                        </a:rPr>
                        <a:t>to </a:t>
                      </a:r>
                      <a:r>
                        <a:rPr lang="en-NZ" sz="1800" dirty="0">
                          <a:solidFill>
                            <a:schemeClr val="tx2"/>
                          </a:solidFill>
                          <a:latin typeface="Calibri"/>
                          <a:ea typeface="Calibri"/>
                          <a:cs typeface="Times New Roman"/>
                        </a:rPr>
                        <a:t>avoid ‘jumpiness’</a:t>
                      </a:r>
                    </a:p>
                    <a:p>
                      <a:pPr>
                        <a:lnSpc>
                          <a:spcPct val="115000"/>
                        </a:lnSpc>
                        <a:spcAft>
                          <a:spcPts val="0"/>
                        </a:spcAft>
                      </a:pPr>
                      <a:r>
                        <a:rPr lang="en-NZ" sz="1800" b="1" dirty="0">
                          <a:solidFill>
                            <a:schemeClr val="tx2"/>
                          </a:solidFill>
                          <a:latin typeface="Calibri"/>
                          <a:ea typeface="Calibri"/>
                          <a:cs typeface="Times New Roman"/>
                        </a:rPr>
                        <a:t>Self-explanatory</a:t>
                      </a:r>
                      <a:r>
                        <a:rPr lang="en-NZ" sz="1800" dirty="0">
                          <a:solidFill>
                            <a:schemeClr val="tx2"/>
                          </a:solidFill>
                          <a:latin typeface="Calibri"/>
                          <a:ea typeface="Calibri"/>
                          <a:cs typeface="Times New Roman"/>
                        </a:rPr>
                        <a:t>?</a:t>
                      </a:r>
                    </a:p>
                  </a:txBody>
                  <a:tcPr marL="62188" marR="62188" marT="0" marB="0"/>
                </a:tc>
                <a:extLst>
                  <a:ext uri="{0D108BD9-81ED-4DB2-BD59-A6C34878D82A}">
                    <a16:rowId xmlns:a16="http://schemas.microsoft.com/office/drawing/2014/main" val="10002"/>
                  </a:ext>
                </a:extLst>
              </a:tr>
              <a:tr h="1381965">
                <a:tc>
                  <a:txBody>
                    <a:bodyPr/>
                    <a:lstStyle/>
                    <a:p>
                      <a:pPr>
                        <a:lnSpc>
                          <a:spcPct val="115000"/>
                        </a:lnSpc>
                        <a:spcAft>
                          <a:spcPts val="0"/>
                        </a:spcAft>
                      </a:pPr>
                      <a:r>
                        <a:rPr lang="en-NZ" sz="1800" dirty="0">
                          <a:solidFill>
                            <a:schemeClr val="tx2"/>
                          </a:solidFill>
                          <a:latin typeface="Calibri"/>
                          <a:ea typeface="Calibri"/>
                          <a:cs typeface="Times New Roman"/>
                        </a:rPr>
                        <a:t>Focus and engage the audience </a:t>
                      </a:r>
                    </a:p>
                  </a:txBody>
                  <a:tcPr marL="62188" marR="62188" marT="0" marB="0"/>
                </a:tc>
                <a:tc>
                  <a:txBody>
                    <a:bodyPr/>
                    <a:lstStyle/>
                    <a:p>
                      <a:pPr>
                        <a:lnSpc>
                          <a:spcPct val="100000"/>
                        </a:lnSpc>
                        <a:spcAft>
                          <a:spcPts val="0"/>
                        </a:spcAft>
                      </a:pPr>
                      <a:r>
                        <a:rPr lang="en-NZ" sz="1800" dirty="0">
                          <a:solidFill>
                            <a:schemeClr val="tx2"/>
                          </a:solidFill>
                          <a:latin typeface="Calibri"/>
                          <a:ea typeface="Calibri"/>
                          <a:cs typeface="Times New Roman"/>
                        </a:rPr>
                        <a:t>Consider useful pictures that </a:t>
                      </a:r>
                      <a:r>
                        <a:rPr lang="en-NZ" sz="1800" b="1" dirty="0">
                          <a:solidFill>
                            <a:schemeClr val="tx2"/>
                          </a:solidFill>
                          <a:latin typeface="Calibri"/>
                          <a:ea typeface="Calibri"/>
                          <a:cs typeface="Times New Roman"/>
                        </a:rPr>
                        <a:t>explain</a:t>
                      </a:r>
                      <a:r>
                        <a:rPr lang="en-NZ" sz="1800" dirty="0">
                          <a:solidFill>
                            <a:schemeClr val="tx2"/>
                          </a:solidFill>
                          <a:latin typeface="Calibri"/>
                          <a:ea typeface="Calibri"/>
                          <a:cs typeface="Times New Roman"/>
                        </a:rPr>
                        <a:t> your ideas/concepts or </a:t>
                      </a:r>
                      <a:r>
                        <a:rPr lang="en-NZ" sz="1800" b="1" dirty="0">
                          <a:solidFill>
                            <a:schemeClr val="tx2"/>
                          </a:solidFill>
                          <a:latin typeface="Calibri"/>
                          <a:ea typeface="Calibri"/>
                          <a:cs typeface="Times New Roman"/>
                        </a:rPr>
                        <a:t>emphasise</a:t>
                      </a:r>
                      <a:r>
                        <a:rPr lang="en-NZ" sz="1800" dirty="0">
                          <a:solidFill>
                            <a:schemeClr val="tx2"/>
                          </a:solidFill>
                          <a:latin typeface="Calibri"/>
                          <a:ea typeface="Calibri"/>
                          <a:cs typeface="Times New Roman"/>
                        </a:rPr>
                        <a:t> key points </a:t>
                      </a:r>
                    </a:p>
                    <a:p>
                      <a:pPr>
                        <a:lnSpc>
                          <a:spcPct val="100000"/>
                        </a:lnSpc>
                        <a:spcAft>
                          <a:spcPts val="0"/>
                        </a:spcAft>
                      </a:pPr>
                      <a:r>
                        <a:rPr lang="en-NZ" sz="1800" dirty="0">
                          <a:solidFill>
                            <a:schemeClr val="tx2"/>
                          </a:solidFill>
                          <a:latin typeface="Calibri"/>
                          <a:ea typeface="Calibri"/>
                          <a:cs typeface="Times New Roman"/>
                        </a:rPr>
                        <a:t>Strike a balance between </a:t>
                      </a:r>
                      <a:r>
                        <a:rPr lang="en-NZ" sz="1800" b="1" dirty="0">
                          <a:solidFill>
                            <a:schemeClr val="tx2"/>
                          </a:solidFill>
                          <a:latin typeface="Calibri"/>
                          <a:ea typeface="Calibri"/>
                          <a:cs typeface="Times New Roman"/>
                        </a:rPr>
                        <a:t>engaging</a:t>
                      </a:r>
                      <a:r>
                        <a:rPr lang="en-NZ" sz="1800" dirty="0">
                          <a:solidFill>
                            <a:schemeClr val="tx2"/>
                          </a:solidFill>
                          <a:latin typeface="Calibri"/>
                          <a:ea typeface="Calibri"/>
                          <a:cs typeface="Times New Roman"/>
                        </a:rPr>
                        <a:t> and useful / </a:t>
                      </a:r>
                      <a:r>
                        <a:rPr lang="en-NZ" sz="1800" b="1" dirty="0">
                          <a:solidFill>
                            <a:schemeClr val="tx2"/>
                          </a:solidFill>
                          <a:latin typeface="Calibri"/>
                          <a:ea typeface="Calibri"/>
                          <a:cs typeface="Times New Roman"/>
                        </a:rPr>
                        <a:t>relevant</a:t>
                      </a:r>
                    </a:p>
                  </a:txBody>
                  <a:tcPr marL="62188" marR="62188" marT="0" marB="0"/>
                </a:tc>
                <a:extLst>
                  <a:ext uri="{0D108BD9-81ED-4DB2-BD59-A6C34878D82A}">
                    <a16:rowId xmlns:a16="http://schemas.microsoft.com/office/drawing/2014/main" val="10003"/>
                  </a:ext>
                </a:extLst>
              </a:tr>
            </a:tbl>
          </a:graphicData>
        </a:graphic>
      </p:graphicFrame>
      <p:pic>
        <p:nvPicPr>
          <p:cNvPr id="4" name="Picture 3" descr="P:\Bachelor of Nursing\Critical Documents\Images T-F-R-R-C cycle\think 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4683" y="98857"/>
            <a:ext cx="1151494" cy="13357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74075" y="342404"/>
            <a:ext cx="7835631" cy="650499"/>
          </a:xfrm>
          <a:prstGeom prst="rect">
            <a:avLst/>
          </a:prstGeom>
          <a:noFill/>
        </p:spPr>
        <p:txBody>
          <a:bodyPr wrap="square" rtlCol="0">
            <a:spAutoFit/>
          </a:bodyPr>
          <a:lstStyle/>
          <a:p>
            <a:pPr defTabSz="450578" fontAlgn="base">
              <a:spcBef>
                <a:spcPct val="0"/>
              </a:spcBef>
              <a:spcAft>
                <a:spcPct val="0"/>
              </a:spcAft>
            </a:pPr>
            <a:r>
              <a:rPr lang="en-GB" sz="3627" b="1" dirty="0">
                <a:solidFill>
                  <a:srgbClr val="FFC000"/>
                </a:solidFill>
                <a:latin typeface="Calibri"/>
                <a:ea typeface="ＭＳ Ｐゴシック" pitchFamily="-28" charset="-128"/>
              </a:rPr>
              <a:t>Have clear, non-</a:t>
            </a:r>
            <a:r>
              <a:rPr lang="en-GB" sz="3627" b="1" dirty="0" err="1">
                <a:solidFill>
                  <a:srgbClr val="FFC000"/>
                </a:solidFill>
                <a:latin typeface="Calibri"/>
                <a:ea typeface="ＭＳ Ｐゴシック" pitchFamily="-28" charset="-128"/>
              </a:rPr>
              <a:t>sidtracting</a:t>
            </a:r>
            <a:r>
              <a:rPr lang="en-GB" sz="3627" b="1" dirty="0">
                <a:solidFill>
                  <a:srgbClr val="FFC000"/>
                </a:solidFill>
                <a:latin typeface="Calibri"/>
                <a:ea typeface="ＭＳ Ｐゴシック" pitchFamily="-28" charset="-128"/>
              </a:rPr>
              <a:t> visuals</a:t>
            </a:r>
            <a:endParaRPr lang="en-NZ" sz="3627" b="1" dirty="0">
              <a:solidFill>
                <a:srgbClr val="FFC000"/>
              </a:solidFill>
              <a:latin typeface="Calibri"/>
              <a:ea typeface="ＭＳ Ｐゴシック" pitchFamily="-28" charset="-128"/>
            </a:endParaRPr>
          </a:p>
        </p:txBody>
      </p:sp>
    </p:spTree>
    <p:custDataLst>
      <p:tags r:id="rId1"/>
    </p:custDataLst>
    <p:extLst>
      <p:ext uri="{BB962C8B-B14F-4D97-AF65-F5344CB8AC3E}">
        <p14:creationId xmlns:p14="http://schemas.microsoft.com/office/powerpoint/2010/main" val="2242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374075" y="1274202"/>
          <a:ext cx="7280608" cy="1687317"/>
        </p:xfrm>
        <a:graphic>
          <a:graphicData uri="http://schemas.openxmlformats.org/drawingml/2006/table">
            <a:tbl>
              <a:tblPr firstRow="1" bandRow="1">
                <a:tableStyleId>{5C22544A-7EE6-4342-B048-85BDC9FD1C3A}</a:tableStyleId>
              </a:tblPr>
              <a:tblGrid>
                <a:gridCol w="3640304">
                  <a:extLst>
                    <a:ext uri="{9D8B030D-6E8A-4147-A177-3AD203B41FA5}">
                      <a16:colId xmlns:a16="http://schemas.microsoft.com/office/drawing/2014/main" val="20000"/>
                    </a:ext>
                  </a:extLst>
                </a:gridCol>
                <a:gridCol w="3640304">
                  <a:extLst>
                    <a:ext uri="{9D8B030D-6E8A-4147-A177-3AD203B41FA5}">
                      <a16:colId xmlns:a16="http://schemas.microsoft.com/office/drawing/2014/main" val="20001"/>
                    </a:ext>
                  </a:extLst>
                </a:gridCol>
              </a:tblGrid>
              <a:tr h="553207">
                <a:tc>
                  <a:txBody>
                    <a:bodyPr/>
                    <a:lstStyle/>
                    <a:p>
                      <a:r>
                        <a:rPr lang="en-GB" sz="2500" dirty="0"/>
                        <a:t>Good presentations</a:t>
                      </a:r>
                      <a:endParaRPr lang="en-NZ" sz="2500" dirty="0"/>
                    </a:p>
                  </a:txBody>
                  <a:tcPr marL="82918" marR="82918" marT="41459" marB="41459"/>
                </a:tc>
                <a:tc>
                  <a:txBody>
                    <a:bodyPr/>
                    <a:lstStyle/>
                    <a:p>
                      <a:r>
                        <a:rPr lang="en-GB" sz="2500" dirty="0"/>
                        <a:t>How?</a:t>
                      </a:r>
                      <a:endParaRPr lang="en-NZ" sz="2500" dirty="0"/>
                    </a:p>
                  </a:txBody>
                  <a:tcPr marL="82918" marR="82918" marT="41459" marB="41459"/>
                </a:tc>
                <a:extLst>
                  <a:ext uri="{0D108BD9-81ED-4DB2-BD59-A6C34878D82A}">
                    <a16:rowId xmlns:a16="http://schemas.microsoft.com/office/drawing/2014/main" val="10000"/>
                  </a:ext>
                </a:extLst>
              </a:tr>
              <a:tr h="1121868">
                <a:tc>
                  <a:txBody>
                    <a:bodyPr/>
                    <a:lstStyle/>
                    <a:p>
                      <a:pPr>
                        <a:lnSpc>
                          <a:spcPct val="115000"/>
                        </a:lnSpc>
                        <a:spcAft>
                          <a:spcPts val="0"/>
                        </a:spcAft>
                      </a:pPr>
                      <a:r>
                        <a:rPr lang="en-NZ" sz="2200" dirty="0">
                          <a:solidFill>
                            <a:schemeClr val="tx2"/>
                          </a:solidFill>
                          <a:latin typeface="+mn-lt"/>
                          <a:ea typeface="Calibri"/>
                          <a:cs typeface="Calibri" panose="020F0502020204030204" pitchFamily="34" charset="0"/>
                        </a:rPr>
                        <a:t>Informative, useful</a:t>
                      </a:r>
                    </a:p>
                  </a:txBody>
                  <a:tcPr marL="62188" marR="62188" marT="0" marB="0"/>
                </a:tc>
                <a:tc>
                  <a:txBody>
                    <a:bodyPr/>
                    <a:lstStyle/>
                    <a:p>
                      <a:pPr marL="0" indent="0">
                        <a:lnSpc>
                          <a:spcPct val="115000"/>
                        </a:lnSpc>
                        <a:spcAft>
                          <a:spcPts val="0"/>
                        </a:spcAft>
                        <a:buFont typeface="Arial" panose="020B0604020202020204" pitchFamily="34" charset="0"/>
                        <a:buNone/>
                      </a:pPr>
                      <a:r>
                        <a:rPr lang="en-NZ" sz="2200" dirty="0">
                          <a:solidFill>
                            <a:schemeClr val="tx2"/>
                          </a:solidFill>
                          <a:latin typeface="+mn-lt"/>
                          <a:ea typeface="Calibri"/>
                          <a:cs typeface="Calibri" panose="020F0502020204030204" pitchFamily="34" charset="0"/>
                        </a:rPr>
                        <a:t>Titles sum up the </a:t>
                      </a:r>
                      <a:r>
                        <a:rPr lang="en-NZ" sz="2200" b="1" dirty="0">
                          <a:solidFill>
                            <a:schemeClr val="tx2"/>
                          </a:solidFill>
                          <a:latin typeface="+mn-lt"/>
                          <a:ea typeface="Calibri"/>
                          <a:cs typeface="Calibri" panose="020F0502020204030204" pitchFamily="34" charset="0"/>
                        </a:rPr>
                        <a:t>point</a:t>
                      </a:r>
                      <a:r>
                        <a:rPr lang="en-NZ" sz="2200" dirty="0">
                          <a:solidFill>
                            <a:schemeClr val="tx2"/>
                          </a:solidFill>
                          <a:latin typeface="+mn-lt"/>
                          <a:ea typeface="Calibri"/>
                          <a:cs typeface="Calibri" panose="020F0502020204030204" pitchFamily="34" charset="0"/>
                        </a:rPr>
                        <a:t> of the slide / overall argument?</a:t>
                      </a:r>
                    </a:p>
                    <a:p>
                      <a:pPr marL="0" indent="0">
                        <a:lnSpc>
                          <a:spcPct val="115000"/>
                        </a:lnSpc>
                        <a:spcAft>
                          <a:spcPts val="0"/>
                        </a:spcAft>
                        <a:buFont typeface="Arial" panose="020B0604020202020204" pitchFamily="34" charset="0"/>
                        <a:buNone/>
                      </a:pPr>
                      <a:r>
                        <a:rPr lang="en-NZ" sz="2200" dirty="0">
                          <a:solidFill>
                            <a:schemeClr val="tx2"/>
                          </a:solidFill>
                          <a:latin typeface="+mn-lt"/>
                          <a:ea typeface="Calibri"/>
                          <a:cs typeface="Calibri" panose="020F0502020204030204" pitchFamily="34" charset="0"/>
                        </a:rPr>
                        <a:t>Graphic</a:t>
                      </a:r>
                      <a:r>
                        <a:rPr lang="en-NZ" sz="2200" baseline="0" dirty="0">
                          <a:solidFill>
                            <a:schemeClr val="tx2"/>
                          </a:solidFill>
                          <a:latin typeface="+mn-lt"/>
                          <a:ea typeface="Calibri"/>
                          <a:cs typeface="Calibri" panose="020F0502020204030204" pitchFamily="34" charset="0"/>
                        </a:rPr>
                        <a:t> </a:t>
                      </a:r>
                      <a:r>
                        <a:rPr lang="en-NZ" sz="2200" b="1" baseline="0" dirty="0">
                          <a:solidFill>
                            <a:schemeClr val="tx2"/>
                          </a:solidFill>
                          <a:latin typeface="+mn-lt"/>
                          <a:ea typeface="Calibri"/>
                          <a:cs typeface="Calibri" panose="020F0502020204030204" pitchFamily="34" charset="0"/>
                        </a:rPr>
                        <a:t>organisers  </a:t>
                      </a:r>
                      <a:endParaRPr lang="en-NZ" sz="2200" b="1" dirty="0">
                        <a:solidFill>
                          <a:schemeClr val="tx2"/>
                        </a:solidFill>
                        <a:latin typeface="+mn-lt"/>
                        <a:ea typeface="Calibri"/>
                        <a:cs typeface="Calibri" panose="020F0502020204030204" pitchFamily="34" charset="0"/>
                      </a:endParaRPr>
                    </a:p>
                  </a:txBody>
                  <a:tcPr marL="62188" marR="62188" marT="0" marB="0"/>
                </a:tc>
                <a:extLst>
                  <a:ext uri="{0D108BD9-81ED-4DB2-BD59-A6C34878D82A}">
                    <a16:rowId xmlns:a16="http://schemas.microsoft.com/office/drawing/2014/main" val="10001"/>
                  </a:ext>
                </a:extLst>
              </a:tr>
            </a:tbl>
          </a:graphicData>
        </a:graphic>
      </p:graphicFrame>
      <p:sp>
        <p:nvSpPr>
          <p:cNvPr id="7" name="TextBox 6"/>
          <p:cNvSpPr txBox="1"/>
          <p:nvPr/>
        </p:nvSpPr>
        <p:spPr>
          <a:xfrm>
            <a:off x="2374075" y="342404"/>
            <a:ext cx="7835631" cy="650499"/>
          </a:xfrm>
          <a:prstGeom prst="rect">
            <a:avLst/>
          </a:prstGeom>
          <a:noFill/>
        </p:spPr>
        <p:txBody>
          <a:bodyPr wrap="square" rtlCol="0">
            <a:spAutoFit/>
          </a:bodyPr>
          <a:lstStyle/>
          <a:p>
            <a:pPr defTabSz="450578" fontAlgn="base">
              <a:spcBef>
                <a:spcPct val="0"/>
              </a:spcBef>
              <a:spcAft>
                <a:spcPct val="0"/>
              </a:spcAft>
            </a:pPr>
            <a:r>
              <a:rPr lang="en-GB" sz="3627" b="1" dirty="0">
                <a:solidFill>
                  <a:srgbClr val="FFC000"/>
                </a:solidFill>
                <a:latin typeface="Calibri"/>
                <a:ea typeface="ＭＳ Ｐゴシック" pitchFamily="-28" charset="-128"/>
              </a:rPr>
              <a:t>Have clear, non-distracting visuals</a:t>
            </a:r>
            <a:endParaRPr lang="en-NZ" sz="3627" b="1" dirty="0">
              <a:solidFill>
                <a:srgbClr val="FFC000"/>
              </a:solidFill>
              <a:latin typeface="Calibri"/>
              <a:ea typeface="ＭＳ Ｐゴシック" pitchFamily="-28" charset="-128"/>
            </a:endParaRPr>
          </a:p>
        </p:txBody>
      </p:sp>
      <p:cxnSp>
        <p:nvCxnSpPr>
          <p:cNvPr id="9" name="Elbow Connector 8"/>
          <p:cNvCxnSpPr/>
          <p:nvPr/>
        </p:nvCxnSpPr>
        <p:spPr>
          <a:xfrm rot="5400000">
            <a:off x="5638922" y="4081969"/>
            <a:ext cx="1567126" cy="1436532"/>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Octagon 10"/>
          <p:cNvSpPr/>
          <p:nvPr/>
        </p:nvSpPr>
        <p:spPr>
          <a:xfrm>
            <a:off x="5312437" y="5714392"/>
            <a:ext cx="848860" cy="881509"/>
          </a:xfrm>
          <a:prstGeom prst="oc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578" fontAlgn="base">
              <a:spcBef>
                <a:spcPct val="0"/>
              </a:spcBef>
              <a:spcAft>
                <a:spcPct val="0"/>
              </a:spcAft>
            </a:pPr>
            <a:endParaRPr lang="en-NZ" sz="1814">
              <a:solidFill>
                <a:prstClr val="white"/>
              </a:solidFill>
              <a:latin typeface="Calibri"/>
            </a:endParaRPr>
          </a:p>
        </p:txBody>
      </p:sp>
      <p:sp>
        <p:nvSpPr>
          <p:cNvPr id="12" name="&quot;No&quot; Symbol 11"/>
          <p:cNvSpPr/>
          <p:nvPr/>
        </p:nvSpPr>
        <p:spPr>
          <a:xfrm>
            <a:off x="6324539" y="5551150"/>
            <a:ext cx="1110048" cy="1143608"/>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578" fontAlgn="base">
              <a:spcBef>
                <a:spcPct val="0"/>
              </a:spcBef>
              <a:spcAft>
                <a:spcPct val="0"/>
              </a:spcAft>
            </a:pPr>
            <a:endParaRPr lang="en-NZ" sz="1814">
              <a:solidFill>
                <a:prstClr val="black"/>
              </a:solidFill>
              <a:latin typeface="Calibri"/>
            </a:endParaRPr>
          </a:p>
        </p:txBody>
      </p:sp>
      <p:sp>
        <p:nvSpPr>
          <p:cNvPr id="13" name="Bent-Up Arrow 12"/>
          <p:cNvSpPr/>
          <p:nvPr/>
        </p:nvSpPr>
        <p:spPr>
          <a:xfrm>
            <a:off x="7695775" y="4179915"/>
            <a:ext cx="2534655" cy="1403884"/>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578" fontAlgn="base">
              <a:spcBef>
                <a:spcPct val="0"/>
              </a:spcBef>
              <a:spcAft>
                <a:spcPct val="0"/>
              </a:spcAft>
            </a:pPr>
            <a:endParaRPr lang="en-NZ" sz="1814">
              <a:solidFill>
                <a:prstClr val="white"/>
              </a:solidFill>
              <a:latin typeface="Calibri"/>
            </a:endParaRPr>
          </a:p>
        </p:txBody>
      </p:sp>
      <p:sp>
        <p:nvSpPr>
          <p:cNvPr id="14" name="Left-Right-Up Arrow 13"/>
          <p:cNvSpPr/>
          <p:nvPr/>
        </p:nvSpPr>
        <p:spPr>
          <a:xfrm>
            <a:off x="1590512" y="4179915"/>
            <a:ext cx="2350689" cy="1763017"/>
          </a:xfrm>
          <a:prstGeom prst="leftRigh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578" fontAlgn="base">
              <a:spcBef>
                <a:spcPct val="0"/>
              </a:spcBef>
              <a:spcAft>
                <a:spcPct val="0"/>
              </a:spcAft>
            </a:pPr>
            <a:endParaRPr lang="en-NZ" sz="1814">
              <a:solidFill>
                <a:prstClr val="white"/>
              </a:solidFill>
              <a:latin typeface="Calibri"/>
            </a:endParaRPr>
          </a:p>
        </p:txBody>
      </p:sp>
    </p:spTree>
    <p:custDataLst>
      <p:tags r:id="rId1"/>
    </p:custDataLst>
    <p:extLst>
      <p:ext uri="{BB962C8B-B14F-4D97-AF65-F5344CB8AC3E}">
        <p14:creationId xmlns:p14="http://schemas.microsoft.com/office/powerpoint/2010/main" val="143644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9051" y="1601208"/>
            <a:ext cx="8684491" cy="1088352"/>
          </a:xfrm>
          <a:prstGeom prst="rect">
            <a:avLst/>
          </a:prstGeom>
          <a:noFill/>
        </p:spPr>
        <p:txBody>
          <a:bodyPr wrap="square" lIns="82907" tIns="41454" rIns="82907" bIns="41454" rtlCol="0">
            <a:spAutoFit/>
          </a:bodyPr>
          <a:lstStyle/>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marL="518172" indent="-518172" algn="ctr"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p:txBody>
      </p:sp>
      <p:sp>
        <p:nvSpPr>
          <p:cNvPr id="7" name="TextBox 6"/>
          <p:cNvSpPr txBox="1"/>
          <p:nvPr/>
        </p:nvSpPr>
        <p:spPr>
          <a:xfrm>
            <a:off x="2374075" y="342404"/>
            <a:ext cx="7835631" cy="650499"/>
          </a:xfrm>
          <a:prstGeom prst="rect">
            <a:avLst/>
          </a:prstGeom>
          <a:noFill/>
        </p:spPr>
        <p:txBody>
          <a:bodyPr wrap="square" rtlCol="0">
            <a:spAutoFit/>
          </a:bodyPr>
          <a:lstStyle/>
          <a:p>
            <a:pPr defTabSz="450578" fontAlgn="base">
              <a:spcBef>
                <a:spcPct val="0"/>
              </a:spcBef>
              <a:spcAft>
                <a:spcPct val="0"/>
              </a:spcAft>
            </a:pPr>
            <a:r>
              <a:rPr lang="en-GB" sz="3627" b="1" dirty="0">
                <a:solidFill>
                  <a:srgbClr val="FFC000"/>
                </a:solidFill>
                <a:latin typeface="Calibri"/>
                <a:ea typeface="ＭＳ Ｐゴシック" pitchFamily="-28" charset="-128"/>
              </a:rPr>
              <a:t>Have clear, non-distracting visuals</a:t>
            </a:r>
            <a:endParaRPr lang="en-NZ" sz="3627" b="1" dirty="0">
              <a:solidFill>
                <a:srgbClr val="FFC000"/>
              </a:solidFill>
              <a:latin typeface="Calibri"/>
              <a:ea typeface="ＭＳ Ｐゴシック" pitchFamily="-28" charset="-128"/>
            </a:endParaRPr>
          </a:p>
        </p:txBody>
      </p:sp>
      <p:sp>
        <p:nvSpPr>
          <p:cNvPr id="2" name="TextBox 1"/>
          <p:cNvSpPr txBox="1"/>
          <p:nvPr/>
        </p:nvSpPr>
        <p:spPr>
          <a:xfrm>
            <a:off x="2896450" y="4081970"/>
            <a:ext cx="5125809" cy="2436693"/>
          </a:xfrm>
          <a:prstGeom prst="rect">
            <a:avLst/>
          </a:prstGeom>
          <a:noFill/>
        </p:spPr>
        <p:txBody>
          <a:bodyPr wrap="square" rtlCol="0">
            <a:spAutoFit/>
          </a:bodyPr>
          <a:lstStyle/>
          <a:p>
            <a:pPr defTabSz="450578" fontAlgn="base">
              <a:spcBef>
                <a:spcPct val="0"/>
              </a:spcBef>
              <a:spcAft>
                <a:spcPct val="0"/>
              </a:spcAft>
            </a:pPr>
            <a:r>
              <a:rPr lang="en-NZ" sz="3264" dirty="0">
                <a:solidFill>
                  <a:srgbClr val="003164"/>
                </a:solidFill>
                <a:latin typeface="Arial" charset="0"/>
                <a:ea typeface="ＭＳ Ｐゴシック" pitchFamily="-28" charset="-128"/>
              </a:rPr>
              <a:t>36-pt Calibri</a:t>
            </a:r>
          </a:p>
          <a:p>
            <a:pPr defTabSz="450578" fontAlgn="base">
              <a:spcBef>
                <a:spcPct val="0"/>
              </a:spcBef>
              <a:spcAft>
                <a:spcPct val="0"/>
              </a:spcAft>
            </a:pPr>
            <a:r>
              <a:rPr lang="en-NZ" sz="1451" dirty="0">
                <a:solidFill>
                  <a:srgbClr val="003164"/>
                </a:solidFill>
                <a:latin typeface="Arial" charset="0"/>
                <a:ea typeface="ＭＳ Ｐゴシック" pitchFamily="-28" charset="-128"/>
              </a:rPr>
              <a:t>16-pt Calibri</a:t>
            </a:r>
          </a:p>
          <a:p>
            <a:pPr defTabSz="450578" fontAlgn="base">
              <a:spcBef>
                <a:spcPct val="0"/>
              </a:spcBef>
              <a:spcAft>
                <a:spcPct val="0"/>
              </a:spcAft>
            </a:pPr>
            <a:r>
              <a:rPr lang="en-NZ" sz="3990" dirty="0">
                <a:solidFill>
                  <a:srgbClr val="003164"/>
                </a:solidFill>
                <a:latin typeface="Arial" charset="0"/>
                <a:ea typeface="ＭＳ Ｐゴシック" pitchFamily="-28" charset="-128"/>
              </a:rPr>
              <a:t>44-pt Calibri</a:t>
            </a:r>
          </a:p>
          <a:p>
            <a:pPr defTabSz="450578" fontAlgn="base">
              <a:spcBef>
                <a:spcPct val="0"/>
              </a:spcBef>
              <a:spcAft>
                <a:spcPct val="0"/>
              </a:spcAft>
            </a:pPr>
            <a:r>
              <a:rPr lang="en-NZ" sz="6529" dirty="0">
                <a:solidFill>
                  <a:srgbClr val="003164"/>
                </a:solidFill>
                <a:latin typeface="Arial" charset="0"/>
                <a:ea typeface="ＭＳ Ｐゴシック" pitchFamily="-28" charset="-128"/>
              </a:rPr>
              <a:t>72-pt Calibri</a:t>
            </a:r>
          </a:p>
        </p:txBody>
      </p:sp>
      <p:graphicFrame>
        <p:nvGraphicFramePr>
          <p:cNvPr id="9" name="Table 8"/>
          <p:cNvGraphicFramePr>
            <a:graphicFrameLocks noGrp="1"/>
          </p:cNvGraphicFramePr>
          <p:nvPr/>
        </p:nvGraphicFramePr>
        <p:xfrm>
          <a:off x="2374075" y="1274202"/>
          <a:ext cx="7280608" cy="1687317"/>
        </p:xfrm>
        <a:graphic>
          <a:graphicData uri="http://schemas.openxmlformats.org/drawingml/2006/table">
            <a:tbl>
              <a:tblPr firstRow="1" bandRow="1">
                <a:tableStyleId>{5C22544A-7EE6-4342-B048-85BDC9FD1C3A}</a:tableStyleId>
              </a:tblPr>
              <a:tblGrid>
                <a:gridCol w="3640304">
                  <a:extLst>
                    <a:ext uri="{9D8B030D-6E8A-4147-A177-3AD203B41FA5}">
                      <a16:colId xmlns:a16="http://schemas.microsoft.com/office/drawing/2014/main" val="20000"/>
                    </a:ext>
                  </a:extLst>
                </a:gridCol>
                <a:gridCol w="3640304">
                  <a:extLst>
                    <a:ext uri="{9D8B030D-6E8A-4147-A177-3AD203B41FA5}">
                      <a16:colId xmlns:a16="http://schemas.microsoft.com/office/drawing/2014/main" val="20001"/>
                    </a:ext>
                  </a:extLst>
                </a:gridCol>
              </a:tblGrid>
              <a:tr h="553207">
                <a:tc>
                  <a:txBody>
                    <a:bodyPr/>
                    <a:lstStyle/>
                    <a:p>
                      <a:r>
                        <a:rPr lang="en-GB" sz="2500" dirty="0"/>
                        <a:t>Good presentations</a:t>
                      </a:r>
                      <a:endParaRPr lang="en-NZ" sz="2500" dirty="0"/>
                    </a:p>
                  </a:txBody>
                  <a:tcPr marL="82918" marR="82918" marT="41459" marB="41459"/>
                </a:tc>
                <a:tc>
                  <a:txBody>
                    <a:bodyPr/>
                    <a:lstStyle/>
                    <a:p>
                      <a:r>
                        <a:rPr lang="en-GB" sz="2500" dirty="0"/>
                        <a:t>How?</a:t>
                      </a:r>
                      <a:endParaRPr lang="en-NZ" sz="2500" dirty="0"/>
                    </a:p>
                  </a:txBody>
                  <a:tcPr marL="82918" marR="82918" marT="41459" marB="41459"/>
                </a:tc>
                <a:extLst>
                  <a:ext uri="{0D108BD9-81ED-4DB2-BD59-A6C34878D82A}">
                    <a16:rowId xmlns:a16="http://schemas.microsoft.com/office/drawing/2014/main" val="10000"/>
                  </a:ext>
                </a:extLst>
              </a:tr>
              <a:tr h="1121868">
                <a:tc>
                  <a:txBody>
                    <a:bodyPr/>
                    <a:lstStyle/>
                    <a:p>
                      <a:pPr>
                        <a:lnSpc>
                          <a:spcPct val="115000"/>
                        </a:lnSpc>
                        <a:spcAft>
                          <a:spcPts val="0"/>
                        </a:spcAft>
                      </a:pPr>
                      <a:r>
                        <a:rPr lang="en-NZ" sz="2200" dirty="0">
                          <a:solidFill>
                            <a:schemeClr val="tx2"/>
                          </a:solidFill>
                          <a:latin typeface="+mn-lt"/>
                          <a:ea typeface="Calibri"/>
                          <a:cs typeface="Calibri" panose="020F0502020204030204" pitchFamily="34" charset="0"/>
                        </a:rPr>
                        <a:t>Informative, useful</a:t>
                      </a:r>
                    </a:p>
                  </a:txBody>
                  <a:tcPr marL="62188" marR="62188" marT="0" marB="0"/>
                </a:tc>
                <a:tc>
                  <a:txBody>
                    <a:bodyPr/>
                    <a:lstStyle/>
                    <a:p>
                      <a:pPr marL="0" indent="0">
                        <a:lnSpc>
                          <a:spcPct val="115000"/>
                        </a:lnSpc>
                        <a:spcAft>
                          <a:spcPts val="0"/>
                        </a:spcAft>
                        <a:buFont typeface="Arial" panose="020B0604020202020204" pitchFamily="34" charset="0"/>
                        <a:buNone/>
                      </a:pPr>
                      <a:r>
                        <a:rPr lang="en-NZ" sz="2200" dirty="0">
                          <a:solidFill>
                            <a:schemeClr val="tx2"/>
                          </a:solidFill>
                          <a:latin typeface="+mn-lt"/>
                          <a:ea typeface="Calibri"/>
                          <a:cs typeface="Calibri" panose="020F0502020204030204" pitchFamily="34" charset="0"/>
                        </a:rPr>
                        <a:t>Titles sum up the </a:t>
                      </a:r>
                      <a:r>
                        <a:rPr lang="en-NZ" sz="2200" b="1" dirty="0">
                          <a:solidFill>
                            <a:schemeClr val="tx2"/>
                          </a:solidFill>
                          <a:latin typeface="+mn-lt"/>
                          <a:ea typeface="Calibri"/>
                          <a:cs typeface="Calibri" panose="020F0502020204030204" pitchFamily="34" charset="0"/>
                        </a:rPr>
                        <a:t>point</a:t>
                      </a:r>
                      <a:r>
                        <a:rPr lang="en-NZ" sz="2200" dirty="0">
                          <a:solidFill>
                            <a:schemeClr val="tx2"/>
                          </a:solidFill>
                          <a:latin typeface="+mn-lt"/>
                          <a:ea typeface="Calibri"/>
                          <a:cs typeface="Calibri" panose="020F0502020204030204" pitchFamily="34" charset="0"/>
                        </a:rPr>
                        <a:t> of the slide / overall argument?</a:t>
                      </a:r>
                    </a:p>
                    <a:p>
                      <a:pPr marL="0" indent="0">
                        <a:lnSpc>
                          <a:spcPct val="115000"/>
                        </a:lnSpc>
                        <a:spcAft>
                          <a:spcPts val="0"/>
                        </a:spcAft>
                        <a:buFont typeface="Arial" panose="020B0604020202020204" pitchFamily="34" charset="0"/>
                        <a:buNone/>
                      </a:pPr>
                      <a:r>
                        <a:rPr lang="en-NZ" sz="2200" dirty="0">
                          <a:solidFill>
                            <a:schemeClr val="tx2"/>
                          </a:solidFill>
                          <a:latin typeface="+mn-lt"/>
                          <a:ea typeface="Calibri"/>
                          <a:cs typeface="Calibri" panose="020F0502020204030204" pitchFamily="34" charset="0"/>
                        </a:rPr>
                        <a:t>Graphic</a:t>
                      </a:r>
                      <a:r>
                        <a:rPr lang="en-NZ" sz="2200" baseline="0" dirty="0">
                          <a:solidFill>
                            <a:schemeClr val="tx2"/>
                          </a:solidFill>
                          <a:latin typeface="+mn-lt"/>
                          <a:ea typeface="Calibri"/>
                          <a:cs typeface="Calibri" panose="020F0502020204030204" pitchFamily="34" charset="0"/>
                        </a:rPr>
                        <a:t> </a:t>
                      </a:r>
                      <a:r>
                        <a:rPr lang="en-NZ" sz="2200" b="1" baseline="0" dirty="0">
                          <a:solidFill>
                            <a:schemeClr val="tx2"/>
                          </a:solidFill>
                          <a:latin typeface="+mn-lt"/>
                          <a:ea typeface="Calibri"/>
                          <a:cs typeface="Calibri" panose="020F0502020204030204" pitchFamily="34" charset="0"/>
                        </a:rPr>
                        <a:t>organisers  </a:t>
                      </a:r>
                      <a:endParaRPr lang="en-NZ" sz="2200" b="1" dirty="0">
                        <a:solidFill>
                          <a:schemeClr val="tx2"/>
                        </a:solidFill>
                        <a:latin typeface="+mn-lt"/>
                        <a:ea typeface="Calibri"/>
                        <a:cs typeface="Calibri" panose="020F0502020204030204" pitchFamily="34" charset="0"/>
                      </a:endParaRPr>
                    </a:p>
                  </a:txBody>
                  <a:tcPr marL="62188" marR="62188" marT="0" marB="0"/>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816988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9051" y="336352"/>
            <a:ext cx="8684491" cy="3321079"/>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Top two tips:</a:t>
            </a:r>
            <a:endParaRPr lang="en-NZ" sz="3264" b="1" dirty="0">
              <a:solidFill>
                <a:srgbClr val="EEECE1"/>
              </a:solidFill>
              <a:latin typeface="Calibri"/>
              <a:ea typeface="ＭＳ Ｐゴシック" pitchFamily="-28" charset="-128"/>
            </a:endParaRPr>
          </a:p>
          <a:p>
            <a:pPr marL="518172" indent="-518172"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a:p>
            <a:pPr marL="518172" indent="-518172" algn="ctr"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a:p>
            <a:pPr algn="ctr" defTabSz="450578" fontAlgn="base">
              <a:spcBef>
                <a:spcPct val="0"/>
              </a:spcBef>
              <a:spcAft>
                <a:spcPct val="0"/>
              </a:spcAft>
            </a:pPr>
            <a:endParaRPr lang="en-NZ" sz="5441" b="1" dirty="0">
              <a:solidFill>
                <a:srgbClr val="EEECE1"/>
              </a:solidFill>
              <a:latin typeface="Calibri"/>
              <a:ea typeface="ＭＳ Ｐゴシック" pitchFamily="-28" charset="-128"/>
            </a:endParaRPr>
          </a:p>
          <a:p>
            <a:pPr algn="ctr" defTabSz="450578" fontAlgn="base">
              <a:spcBef>
                <a:spcPct val="0"/>
              </a:spcBef>
              <a:spcAft>
                <a:spcPct val="0"/>
              </a:spcAft>
            </a:pPr>
            <a:r>
              <a:rPr lang="en-NZ" sz="5441" b="1" dirty="0">
                <a:solidFill>
                  <a:srgbClr val="1F497D"/>
                </a:solidFill>
                <a:latin typeface="Calibri"/>
                <a:ea typeface="ＭＳ Ｐゴシック" pitchFamily="-28" charset="-128"/>
              </a:rPr>
              <a:t>Plan + Practice</a:t>
            </a:r>
          </a:p>
        </p:txBody>
      </p:sp>
    </p:spTree>
    <p:custDataLst>
      <p:tags r:id="rId1"/>
    </p:custDataLst>
    <p:extLst>
      <p:ext uri="{BB962C8B-B14F-4D97-AF65-F5344CB8AC3E}">
        <p14:creationId xmlns:p14="http://schemas.microsoft.com/office/powerpoint/2010/main" val="160483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9051" y="336353"/>
            <a:ext cx="8684491" cy="164651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Storyboarding</a:t>
            </a:r>
            <a:endParaRPr lang="en-NZ" sz="3264" b="1" dirty="0">
              <a:solidFill>
                <a:srgbClr val="EEECE1"/>
              </a:solidFill>
              <a:latin typeface="Calibri"/>
              <a:ea typeface="ＭＳ Ｐゴシック" pitchFamily="-28" charset="-128"/>
            </a:endParaRPr>
          </a:p>
          <a:p>
            <a:pPr marL="518172" indent="-518172"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a:p>
            <a:pPr defTabSz="450578" fontAlgn="base">
              <a:spcBef>
                <a:spcPct val="0"/>
              </a:spcBef>
              <a:spcAft>
                <a:spcPct val="0"/>
              </a:spcAft>
            </a:pPr>
            <a:r>
              <a:rPr lang="en-NZ" sz="3264" b="1" dirty="0">
                <a:solidFill>
                  <a:srgbClr val="003164"/>
                </a:solidFill>
                <a:latin typeface="Calibri"/>
                <a:ea typeface="ＭＳ Ｐゴシック" pitchFamily="-28" charset="-128"/>
              </a:rPr>
              <a:t>Planning saves time! </a:t>
            </a: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271" y="196803"/>
            <a:ext cx="4595675" cy="6409756"/>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1297" y="164154"/>
            <a:ext cx="4595675" cy="6487503"/>
          </a:xfrm>
          <a:prstGeom prst="rect">
            <a:avLst/>
          </a:prstGeom>
        </p:spPr>
      </p:pic>
    </p:spTree>
    <p:custDataLst>
      <p:tags r:id="rId1"/>
    </p:custDataLst>
    <p:extLst>
      <p:ext uri="{BB962C8B-B14F-4D97-AF65-F5344CB8AC3E}">
        <p14:creationId xmlns:p14="http://schemas.microsoft.com/office/powerpoint/2010/main" val="52811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9051" y="336353"/>
            <a:ext cx="8684491" cy="164651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Storyboarding</a:t>
            </a:r>
            <a:endParaRPr lang="en-NZ" sz="3264" b="1" dirty="0">
              <a:solidFill>
                <a:srgbClr val="EEECE1"/>
              </a:solidFill>
              <a:latin typeface="Calibri"/>
              <a:ea typeface="ＭＳ Ｐゴシック" pitchFamily="-28" charset="-128"/>
            </a:endParaRPr>
          </a:p>
          <a:p>
            <a:pPr marL="518172" indent="-518172"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a:p>
            <a:pPr marL="518236" indent="-518236" defTabSz="450578" fontAlgn="base">
              <a:spcBef>
                <a:spcPct val="0"/>
              </a:spcBef>
              <a:spcAft>
                <a:spcPct val="0"/>
              </a:spcAft>
              <a:buFont typeface="Arial" panose="020B0604020202020204" pitchFamily="34" charset="0"/>
              <a:buChar char="•"/>
            </a:pPr>
            <a:r>
              <a:rPr lang="en-NZ" sz="3264" b="1" dirty="0">
                <a:solidFill>
                  <a:srgbClr val="003164"/>
                </a:solidFill>
                <a:latin typeface="Calibri"/>
                <a:ea typeface="ＭＳ Ｐゴシック" pitchFamily="-28" charset="-128"/>
              </a:rPr>
              <a:t>Planning saves time! </a:t>
            </a:r>
          </a:p>
        </p:txBody>
      </p:sp>
      <p:pic>
        <p:nvPicPr>
          <p:cNvPr id="5122" name="Picture 2" descr="P:\Bachelor of Nursing\Critical Documents\Images T-F-R-R-C cycle\communicate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4683" y="164154"/>
            <a:ext cx="1151494" cy="13357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Bachelor of Nursing\Critical Documents\Images T-F-R-R-C cycle\think 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4683" y="167008"/>
            <a:ext cx="1151494" cy="1335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7935" y="196802"/>
            <a:ext cx="9156795" cy="6418395"/>
          </a:xfrm>
          <a:prstGeom prst="rect">
            <a:avLst/>
          </a:prstGeom>
        </p:spPr>
      </p:pic>
    </p:spTree>
    <p:custDataLst>
      <p:tags r:id="rId1"/>
    </p:custDataLst>
    <p:extLst>
      <p:ext uri="{BB962C8B-B14F-4D97-AF65-F5344CB8AC3E}">
        <p14:creationId xmlns:p14="http://schemas.microsoft.com/office/powerpoint/2010/main" val="465049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9051" y="336353"/>
            <a:ext cx="8684491" cy="164651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Storyboarding</a:t>
            </a:r>
            <a:endParaRPr lang="en-NZ" sz="3264" b="1" dirty="0">
              <a:solidFill>
                <a:srgbClr val="EEECE1"/>
              </a:solidFill>
              <a:latin typeface="Calibri"/>
              <a:ea typeface="ＭＳ Ｐゴシック" pitchFamily="-28" charset="-128"/>
            </a:endParaRPr>
          </a:p>
          <a:p>
            <a:pPr marL="518172" indent="-518172"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a:p>
            <a:pPr marL="518236" indent="-518236" defTabSz="450578" fontAlgn="base">
              <a:spcBef>
                <a:spcPct val="0"/>
              </a:spcBef>
              <a:spcAft>
                <a:spcPct val="0"/>
              </a:spcAft>
              <a:buFont typeface="Arial" panose="020B0604020202020204" pitchFamily="34" charset="0"/>
              <a:buChar char="•"/>
            </a:pPr>
            <a:r>
              <a:rPr lang="en-NZ" sz="3264" b="1" dirty="0">
                <a:solidFill>
                  <a:srgbClr val="003164"/>
                </a:solidFill>
                <a:latin typeface="Calibri"/>
                <a:ea typeface="ＭＳ Ｐゴシック" pitchFamily="-28" charset="-128"/>
              </a:rPr>
              <a:t>Planning saves time! </a:t>
            </a:r>
          </a:p>
        </p:txBody>
      </p:sp>
      <p:pic>
        <p:nvPicPr>
          <p:cNvPr id="5122" name="Picture 2" descr="P:\Bachelor of Nursing\Critical Documents\Images T-F-R-R-C cycle\communicate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4683" y="164154"/>
            <a:ext cx="1151494" cy="13357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Bachelor of Nursing\Critical Documents\Images T-F-R-R-C cycle\think 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4683" y="167008"/>
            <a:ext cx="1151494" cy="13357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6573" y="193887"/>
            <a:ext cx="9148157" cy="6470226"/>
          </a:xfrm>
          <a:prstGeom prst="rect">
            <a:avLst/>
          </a:prstGeom>
        </p:spPr>
      </p:pic>
    </p:spTree>
    <p:custDataLst>
      <p:tags r:id="rId1"/>
    </p:custDataLst>
    <p:extLst>
      <p:ext uri="{BB962C8B-B14F-4D97-AF65-F5344CB8AC3E}">
        <p14:creationId xmlns:p14="http://schemas.microsoft.com/office/powerpoint/2010/main" val="3255614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4929" y="2123062"/>
            <a:ext cx="8684491" cy="586035"/>
          </a:xfrm>
          <a:prstGeom prst="rect">
            <a:avLst/>
          </a:prstGeom>
          <a:noFill/>
        </p:spPr>
        <p:txBody>
          <a:bodyPr wrap="square" lIns="82907" tIns="41454" rIns="82907" bIns="41454" rtlCol="0">
            <a:spAutoFit/>
          </a:bodyPr>
          <a:lstStyle/>
          <a:p>
            <a:pPr marL="518172" indent="-518172"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050" t="-13" r="256" b="25735"/>
          <a:stretch/>
        </p:blipFill>
        <p:spPr>
          <a:xfrm>
            <a:off x="4169740" y="1208905"/>
            <a:ext cx="3650074" cy="4288432"/>
          </a:xfrm>
          <a:prstGeom prst="rect">
            <a:avLst/>
          </a:prstGeom>
        </p:spPr>
      </p:pic>
    </p:spTree>
    <p:custDataLst>
      <p:tags r:id="rId1"/>
    </p:custDataLst>
    <p:extLst>
      <p:ext uri="{BB962C8B-B14F-4D97-AF65-F5344CB8AC3E}">
        <p14:creationId xmlns:p14="http://schemas.microsoft.com/office/powerpoint/2010/main" val="294134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244404" y="-2365638"/>
            <a:ext cx="9697830" cy="10170433"/>
          </a:xfrm>
          <a:prstGeom prst="rect">
            <a:avLst/>
          </a:prstGeom>
        </p:spPr>
      </p:pic>
      <p:sp>
        <p:nvSpPr>
          <p:cNvPr id="5" name="TextBox 4"/>
          <p:cNvSpPr txBox="1"/>
          <p:nvPr/>
        </p:nvSpPr>
        <p:spPr>
          <a:xfrm>
            <a:off x="4561522" y="336353"/>
            <a:ext cx="5942020" cy="574962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9900"/>
                </a:solidFill>
                <a:latin typeface="Calibri"/>
                <a:ea typeface="ＭＳ Ｐゴシック" pitchFamily="-28" charset="-128"/>
              </a:rPr>
              <a:t>Storyboarding: Start drafting</a:t>
            </a:r>
            <a:endParaRPr lang="en-NZ" sz="3264" b="1" dirty="0">
              <a:solidFill>
                <a:srgbClr val="FF9900"/>
              </a:solidFill>
              <a:latin typeface="Calibri"/>
              <a:ea typeface="ＭＳ Ｐゴシック" pitchFamily="-28" charset="-128"/>
            </a:endParaRPr>
          </a:p>
          <a:p>
            <a:pPr marL="518172" indent="-518172"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What is the </a:t>
            </a:r>
            <a:r>
              <a:rPr lang="en-NZ" sz="2902" b="1" dirty="0">
                <a:solidFill>
                  <a:srgbClr val="FF9900"/>
                </a:solidFill>
                <a:latin typeface="Calibri"/>
                <a:ea typeface="ＭＳ Ｐゴシック" pitchFamily="-28" charset="-128"/>
              </a:rPr>
              <a:t>main thing </a:t>
            </a:r>
            <a:r>
              <a:rPr lang="en-NZ" sz="2902" b="1" dirty="0">
                <a:solidFill>
                  <a:srgbClr val="003164"/>
                </a:solidFill>
                <a:latin typeface="Calibri"/>
                <a:ea typeface="ＭＳ Ｐゴシック" pitchFamily="-28" charset="-128"/>
              </a:rPr>
              <a:t>you want your presentation to say? What’s the point of having it? (Intro, conclusion)</a:t>
            </a:r>
          </a:p>
          <a:p>
            <a:pPr defTabSz="450578" fontAlgn="base">
              <a:spcBef>
                <a:spcPct val="0"/>
              </a:spcBef>
              <a:spcAft>
                <a:spcPct val="0"/>
              </a:spcAft>
            </a:pPr>
            <a:endParaRPr lang="en-NZ" sz="1814"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What will your </a:t>
            </a:r>
            <a:r>
              <a:rPr lang="en-NZ" sz="2902" b="1" dirty="0">
                <a:solidFill>
                  <a:srgbClr val="FF9900"/>
                </a:solidFill>
                <a:latin typeface="Calibri"/>
                <a:ea typeface="ＭＳ Ｐゴシック" pitchFamily="-28" charset="-128"/>
              </a:rPr>
              <a:t>main sections </a:t>
            </a:r>
            <a:r>
              <a:rPr lang="en-NZ" sz="2902" b="1" dirty="0">
                <a:solidFill>
                  <a:srgbClr val="003164"/>
                </a:solidFill>
                <a:latin typeface="Calibri"/>
                <a:ea typeface="ＭＳ Ｐゴシック" pitchFamily="-28" charset="-128"/>
              </a:rPr>
              <a:t>be?</a:t>
            </a:r>
          </a:p>
          <a:p>
            <a:pPr defTabSz="450578" fontAlgn="base">
              <a:spcBef>
                <a:spcPct val="0"/>
              </a:spcBef>
              <a:spcAft>
                <a:spcPct val="0"/>
              </a:spcAft>
            </a:pPr>
            <a:endParaRPr lang="en-NZ" sz="163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How </a:t>
            </a:r>
            <a:r>
              <a:rPr lang="en-NZ" sz="2902" b="1" dirty="0">
                <a:solidFill>
                  <a:srgbClr val="FF9900"/>
                </a:solidFill>
                <a:latin typeface="Calibri"/>
                <a:ea typeface="ＭＳ Ｐゴシック" pitchFamily="-28" charset="-128"/>
              </a:rPr>
              <a:t>long</a:t>
            </a:r>
            <a:r>
              <a:rPr lang="en-NZ" sz="2902" b="1" dirty="0">
                <a:solidFill>
                  <a:srgbClr val="003164"/>
                </a:solidFill>
                <a:latin typeface="Calibri"/>
                <a:ea typeface="ＭＳ Ｐゴシック" pitchFamily="-28" charset="-128"/>
              </a:rPr>
              <a:t> for each section?</a:t>
            </a:r>
          </a:p>
          <a:p>
            <a:pPr defTabSz="450578" fontAlgn="base">
              <a:spcBef>
                <a:spcPct val="0"/>
              </a:spcBef>
              <a:spcAft>
                <a:spcPct val="0"/>
              </a:spcAft>
            </a:pPr>
            <a:endParaRPr lang="en-NZ" sz="163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How might you use </a:t>
            </a:r>
            <a:r>
              <a:rPr lang="en-NZ" sz="2902" b="1" dirty="0">
                <a:solidFill>
                  <a:srgbClr val="FF9900"/>
                </a:solidFill>
                <a:latin typeface="Calibri"/>
                <a:ea typeface="ＭＳ Ｐゴシック" pitchFamily="-28" charset="-128"/>
              </a:rPr>
              <a:t>transitions</a:t>
            </a:r>
            <a:r>
              <a:rPr lang="en-NZ" sz="2902" b="1" dirty="0">
                <a:solidFill>
                  <a:srgbClr val="003164"/>
                </a:solidFill>
                <a:latin typeface="Calibri"/>
                <a:ea typeface="ＭＳ Ｐゴシック" pitchFamily="-28" charset="-128"/>
              </a:rPr>
              <a:t> between points?</a:t>
            </a:r>
          </a:p>
          <a:p>
            <a:pPr defTabSz="450578" fontAlgn="base">
              <a:spcBef>
                <a:spcPct val="0"/>
              </a:spcBef>
              <a:spcAft>
                <a:spcPct val="0"/>
              </a:spcAft>
            </a:pPr>
            <a:endParaRPr lang="en-NZ" sz="1632" b="1" dirty="0">
              <a:solidFill>
                <a:srgbClr val="003164"/>
              </a:solidFill>
              <a:latin typeface="Calibri"/>
              <a:ea typeface="ＭＳ Ｐゴシック" pitchFamily="-28" charset="-128"/>
            </a:endParaRPr>
          </a:p>
          <a:p>
            <a:pPr defTabSz="450578" fontAlgn="base">
              <a:spcBef>
                <a:spcPct val="0"/>
              </a:spcBef>
              <a:spcAft>
                <a:spcPct val="0"/>
              </a:spcAft>
            </a:pPr>
            <a:r>
              <a:rPr lang="en-NZ" sz="2902" b="1" dirty="0">
                <a:solidFill>
                  <a:srgbClr val="003164"/>
                </a:solidFill>
                <a:latin typeface="Calibri"/>
                <a:ea typeface="ＭＳ Ｐゴシック" pitchFamily="-28" charset="-128"/>
              </a:rPr>
              <a:t>What </a:t>
            </a:r>
            <a:r>
              <a:rPr lang="en-NZ" sz="2902" b="1" dirty="0">
                <a:solidFill>
                  <a:srgbClr val="FF9900"/>
                </a:solidFill>
                <a:latin typeface="Calibri"/>
                <a:ea typeface="ＭＳ Ｐゴシック" pitchFamily="-28" charset="-128"/>
              </a:rPr>
              <a:t>visuals</a:t>
            </a:r>
            <a:r>
              <a:rPr lang="en-NZ" sz="2902" b="1" dirty="0">
                <a:solidFill>
                  <a:srgbClr val="C00000"/>
                </a:solidFill>
                <a:latin typeface="Calibri"/>
                <a:ea typeface="ＭＳ Ｐゴシック" pitchFamily="-28" charset="-128"/>
              </a:rPr>
              <a:t> </a:t>
            </a:r>
            <a:r>
              <a:rPr lang="en-NZ" sz="2902" b="1" dirty="0">
                <a:solidFill>
                  <a:srgbClr val="003164"/>
                </a:solidFill>
                <a:latin typeface="Calibri"/>
                <a:ea typeface="ＭＳ Ｐゴシック" pitchFamily="-28" charset="-128"/>
              </a:rPr>
              <a:t>could you use?</a:t>
            </a:r>
          </a:p>
        </p:txBody>
      </p:sp>
    </p:spTree>
    <p:custDataLst>
      <p:tags r:id="rId1"/>
    </p:custDataLst>
    <p:extLst>
      <p:ext uri="{BB962C8B-B14F-4D97-AF65-F5344CB8AC3E}">
        <p14:creationId xmlns:p14="http://schemas.microsoft.com/office/powerpoint/2010/main" val="201989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42580" y="196803"/>
            <a:ext cx="2299654" cy="650499"/>
          </a:xfrm>
          <a:prstGeom prst="rect">
            <a:avLst/>
          </a:prstGeom>
          <a:noFill/>
        </p:spPr>
        <p:txBody>
          <a:bodyPr wrap="square" rtlCol="0">
            <a:spAutoFit/>
          </a:bodyPr>
          <a:lstStyle/>
          <a:p>
            <a:pPr defTabSz="450578" fontAlgn="base">
              <a:spcBef>
                <a:spcPct val="0"/>
              </a:spcBef>
              <a:spcAft>
                <a:spcPct val="0"/>
              </a:spcAft>
            </a:pPr>
            <a:r>
              <a:rPr lang="en-GB" sz="3627" b="1" dirty="0">
                <a:solidFill>
                  <a:srgbClr val="FFC000"/>
                </a:solidFill>
                <a:latin typeface="Calibri"/>
                <a:ea typeface="ＭＳ Ｐゴシック" pitchFamily="-28" charset="-128"/>
              </a:rPr>
              <a:t>Practice!</a:t>
            </a:r>
            <a:endParaRPr lang="en-NZ" sz="3627" b="1" dirty="0">
              <a:solidFill>
                <a:srgbClr val="FFC000"/>
              </a:solidFill>
              <a:latin typeface="Calibri"/>
              <a:ea typeface="ＭＳ Ｐゴシック" pitchFamily="-28" charset="-12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405" y="0"/>
            <a:ext cx="6202433" cy="410328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802" y="1252102"/>
            <a:ext cx="6202433" cy="435379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4219" y="2578045"/>
            <a:ext cx="5684123" cy="429332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4404" y="-2365638"/>
            <a:ext cx="9697830" cy="10170433"/>
          </a:xfrm>
          <a:prstGeom prst="rect">
            <a:avLst/>
          </a:prstGeom>
        </p:spPr>
      </p:pic>
    </p:spTree>
    <p:custDataLst>
      <p:tags r:id="rId1"/>
    </p:custDataLst>
    <p:extLst>
      <p:ext uri="{BB962C8B-B14F-4D97-AF65-F5344CB8AC3E}">
        <p14:creationId xmlns:p14="http://schemas.microsoft.com/office/powerpoint/2010/main" val="65304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244404" y="-2365638"/>
            <a:ext cx="9697830" cy="10170433"/>
          </a:xfrm>
          <a:prstGeom prst="rect">
            <a:avLst/>
          </a:prstGeom>
        </p:spPr>
      </p:pic>
      <p:sp>
        <p:nvSpPr>
          <p:cNvPr id="5" name="TextBox 4"/>
          <p:cNvSpPr txBox="1"/>
          <p:nvPr/>
        </p:nvSpPr>
        <p:spPr>
          <a:xfrm>
            <a:off x="4528874" y="336353"/>
            <a:ext cx="5974669" cy="5358175"/>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Points for feedback</a:t>
            </a:r>
            <a:endParaRPr lang="en-NZ" sz="3264" b="1" dirty="0">
              <a:solidFill>
                <a:srgbClr val="EEECE1"/>
              </a:solidFill>
              <a:latin typeface="Calibri"/>
              <a:ea typeface="ＭＳ Ｐゴシック" pitchFamily="-28" charset="-128"/>
            </a:endParaRPr>
          </a:p>
          <a:p>
            <a:pPr marL="518172" indent="-518172" defTabSz="450578" fontAlgn="base">
              <a:spcBef>
                <a:spcPct val="0"/>
              </a:spcBef>
              <a:spcAft>
                <a:spcPct val="0"/>
              </a:spcAft>
              <a:buFont typeface="Arial" panose="020B0604020202020204" pitchFamily="34" charset="0"/>
              <a:buChar char="•"/>
            </a:pPr>
            <a:endParaRPr lang="en-NZ" sz="3264" b="1" dirty="0">
              <a:solidFill>
                <a:srgbClr val="EEECE1"/>
              </a:solidFill>
              <a:latin typeface="Calibri"/>
              <a:ea typeface="ＭＳ Ｐゴシック" pitchFamily="-28" charset="-128"/>
            </a:endParaRPr>
          </a:p>
          <a:p>
            <a:pPr marL="518236" indent="-518236" defTabSz="450578" fontAlgn="base">
              <a:spcBef>
                <a:spcPct val="0"/>
              </a:spcBef>
              <a:spcAft>
                <a:spcPct val="0"/>
              </a:spcAft>
              <a:buFont typeface="Arial" panose="020B0604020202020204" pitchFamily="34" charset="0"/>
              <a:buChar char="•"/>
            </a:pPr>
            <a:r>
              <a:rPr lang="en-NZ" sz="3264" b="1" dirty="0">
                <a:solidFill>
                  <a:srgbClr val="003164"/>
                </a:solidFill>
                <a:latin typeface="Calibri"/>
                <a:ea typeface="ＭＳ Ｐゴシック" pitchFamily="-28" charset="-128"/>
              </a:rPr>
              <a:t>Eye contact </a:t>
            </a:r>
          </a:p>
          <a:p>
            <a:pPr marL="518236" indent="-518236" defTabSz="450578" fontAlgn="base">
              <a:spcBef>
                <a:spcPct val="0"/>
              </a:spcBef>
              <a:spcAft>
                <a:spcPct val="0"/>
              </a:spcAft>
              <a:buFont typeface="Arial" panose="020B0604020202020204" pitchFamily="34" charset="0"/>
              <a:buChar char="•"/>
            </a:pPr>
            <a:r>
              <a:rPr lang="en-NZ" sz="3264" b="1" dirty="0">
                <a:solidFill>
                  <a:srgbClr val="003164"/>
                </a:solidFill>
                <a:latin typeface="Calibri"/>
                <a:ea typeface="ＭＳ Ｐゴシック" pitchFamily="-28" charset="-128"/>
              </a:rPr>
              <a:t>Tone/pitch/variation/volume</a:t>
            </a:r>
          </a:p>
          <a:p>
            <a:pPr marL="518236" indent="-518236" defTabSz="450578" fontAlgn="base">
              <a:spcBef>
                <a:spcPct val="0"/>
              </a:spcBef>
              <a:spcAft>
                <a:spcPct val="0"/>
              </a:spcAft>
              <a:buFont typeface="Arial" panose="020B0604020202020204" pitchFamily="34" charset="0"/>
              <a:buChar char="•"/>
            </a:pPr>
            <a:r>
              <a:rPr lang="en-NZ" sz="3264" b="1" dirty="0">
                <a:solidFill>
                  <a:srgbClr val="003164"/>
                </a:solidFill>
                <a:latin typeface="Calibri"/>
                <a:ea typeface="ＭＳ Ｐゴシック" pitchFamily="-28" charset="-128"/>
              </a:rPr>
              <a:t>Pacing/speed/pausing</a:t>
            </a:r>
          </a:p>
          <a:p>
            <a:pPr marL="518236" indent="-518236" defTabSz="450578" fontAlgn="base">
              <a:spcBef>
                <a:spcPct val="0"/>
              </a:spcBef>
              <a:spcAft>
                <a:spcPct val="0"/>
              </a:spcAft>
              <a:buFont typeface="Arial" panose="020B0604020202020204" pitchFamily="34" charset="0"/>
              <a:buChar char="•"/>
            </a:pPr>
            <a:r>
              <a:rPr lang="en-NZ" sz="3264" b="1" dirty="0">
                <a:solidFill>
                  <a:srgbClr val="003164"/>
                </a:solidFill>
                <a:latin typeface="Calibri"/>
                <a:ea typeface="ＭＳ Ｐゴシック" pitchFamily="-28" charset="-128"/>
              </a:rPr>
              <a:t>Was anything distracting (movement? Position? Gestures?)</a:t>
            </a:r>
          </a:p>
          <a:p>
            <a:pPr marL="518236" indent="-518236" defTabSz="450578" fontAlgn="base">
              <a:spcBef>
                <a:spcPct val="0"/>
              </a:spcBef>
              <a:spcAft>
                <a:spcPct val="0"/>
              </a:spcAft>
              <a:buFont typeface="Arial" panose="020B0604020202020204" pitchFamily="34" charset="0"/>
              <a:buChar char="•"/>
            </a:pPr>
            <a:r>
              <a:rPr lang="en-NZ" sz="3264" b="1" dirty="0">
                <a:solidFill>
                  <a:srgbClr val="003164"/>
                </a:solidFill>
                <a:latin typeface="Calibri"/>
                <a:ea typeface="ＭＳ Ｐゴシック" pitchFamily="-28" charset="-128"/>
              </a:rPr>
              <a:t>Anything else?</a:t>
            </a:r>
          </a:p>
          <a:p>
            <a:pPr marL="518236" indent="-518236" defTabSz="450578" fontAlgn="base">
              <a:spcBef>
                <a:spcPct val="0"/>
              </a:spcBef>
              <a:spcAft>
                <a:spcPct val="0"/>
              </a:spcAft>
              <a:buFont typeface="Arial" panose="020B0604020202020204" pitchFamily="34" charset="0"/>
              <a:buChar char="•"/>
            </a:pPr>
            <a:r>
              <a:rPr lang="en-NZ" sz="3264" b="1" dirty="0">
                <a:solidFill>
                  <a:srgbClr val="003164"/>
                </a:solidFill>
                <a:latin typeface="Calibri"/>
                <a:ea typeface="ＭＳ Ｐゴシック" pitchFamily="-28" charset="-128"/>
              </a:rPr>
              <a:t>What did you like?</a:t>
            </a:r>
          </a:p>
          <a:p>
            <a:pPr marL="518236" indent="-518236" defTabSz="450578" fontAlgn="base">
              <a:spcBef>
                <a:spcPct val="0"/>
              </a:spcBef>
              <a:spcAft>
                <a:spcPct val="0"/>
              </a:spcAft>
              <a:buFont typeface="Arial" panose="020B0604020202020204" pitchFamily="34" charset="0"/>
              <a:buChar char="•"/>
            </a:pPr>
            <a:endParaRPr lang="en-NZ" sz="1270" b="1" dirty="0">
              <a:solidFill>
                <a:srgbClr val="003164"/>
              </a:solidFill>
              <a:latin typeface="Calibri"/>
              <a:ea typeface="ＭＳ Ｐゴシック" pitchFamily="-28" charset="-128"/>
            </a:endParaRPr>
          </a:p>
        </p:txBody>
      </p:sp>
    </p:spTree>
    <p:custDataLst>
      <p:tags r:id="rId1"/>
    </p:custDataLst>
    <p:extLst>
      <p:ext uri="{BB962C8B-B14F-4D97-AF65-F5344CB8AC3E}">
        <p14:creationId xmlns:p14="http://schemas.microsoft.com/office/powerpoint/2010/main" val="119362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9051" y="336352"/>
            <a:ext cx="8684491" cy="3544345"/>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Planning</a:t>
            </a:r>
            <a:endParaRPr lang="en-NZ" sz="3264" b="1" dirty="0">
              <a:solidFill>
                <a:srgbClr val="EEECE1"/>
              </a:solidFill>
              <a:latin typeface="Calibri"/>
              <a:ea typeface="ＭＳ Ｐゴシック" pitchFamily="-28" charset="-128"/>
            </a:endParaRPr>
          </a:p>
          <a:p>
            <a:pPr defTabSz="450578" fontAlgn="base">
              <a:spcBef>
                <a:spcPct val="0"/>
              </a:spcBef>
              <a:spcAft>
                <a:spcPct val="0"/>
              </a:spcAft>
            </a:pPr>
            <a:endParaRPr lang="en-NZ" sz="3264" dirty="0">
              <a:solidFill>
                <a:srgbClr val="003164"/>
              </a:solidFill>
              <a:latin typeface="Calibri"/>
              <a:ea typeface="ＭＳ Ｐゴシック" pitchFamily="-28" charset="-128"/>
            </a:endParaRPr>
          </a:p>
          <a:p>
            <a:pPr defTabSz="450578" fontAlgn="base">
              <a:spcBef>
                <a:spcPct val="0"/>
              </a:spcBef>
              <a:spcAft>
                <a:spcPct val="0"/>
              </a:spcAft>
            </a:pPr>
            <a:r>
              <a:rPr lang="en-NZ" sz="3264" b="1" dirty="0">
                <a:solidFill>
                  <a:srgbClr val="003164"/>
                </a:solidFill>
                <a:latin typeface="Calibri"/>
                <a:ea typeface="ＭＳ Ｐゴシック" pitchFamily="-28" charset="-128"/>
              </a:rPr>
              <a:t>Any questions?</a:t>
            </a: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marL="414589" indent="-414589" defTabSz="450578" fontAlgn="base">
              <a:spcBef>
                <a:spcPct val="0"/>
              </a:spcBef>
              <a:spcAft>
                <a:spcPct val="0"/>
              </a:spcAft>
              <a:buFont typeface="Arial" panose="020B0604020202020204" pitchFamily="34" charset="0"/>
              <a:buChar char="•"/>
            </a:pPr>
            <a:r>
              <a:rPr lang="en-NZ" sz="2902" b="1" dirty="0">
                <a:solidFill>
                  <a:srgbClr val="003164"/>
                </a:solidFill>
                <a:latin typeface="Calibri"/>
                <a:ea typeface="ＭＳ Ｐゴシック" pitchFamily="-28" charset="-128"/>
                <a:cs typeface="Arial" panose="020B0604020202020204" pitchFamily="34" charset="0"/>
              </a:rPr>
              <a:t>What questions might audience members have about your topics?</a:t>
            </a:r>
          </a:p>
          <a:p>
            <a:pPr marL="414589" indent="-414589" defTabSz="450578" fontAlgn="base">
              <a:spcBef>
                <a:spcPct val="0"/>
              </a:spcBef>
              <a:spcAft>
                <a:spcPct val="0"/>
              </a:spcAft>
              <a:buFont typeface="Arial" panose="020B0604020202020204" pitchFamily="34" charset="0"/>
              <a:buChar char="•"/>
            </a:pPr>
            <a:r>
              <a:rPr lang="en-NZ" sz="2902" b="1" dirty="0">
                <a:solidFill>
                  <a:srgbClr val="003164"/>
                </a:solidFill>
                <a:latin typeface="Calibri"/>
                <a:ea typeface="ＭＳ Ｐゴシック" pitchFamily="-28" charset="-128"/>
                <a:cs typeface="Arial" panose="020B0604020202020204" pitchFamily="34" charset="0"/>
              </a:rPr>
              <a:t>How might you address them?</a:t>
            </a:r>
            <a:r>
              <a:rPr lang="en-NZ" sz="3264" b="1" dirty="0">
                <a:solidFill>
                  <a:srgbClr val="003164"/>
                </a:solidFill>
                <a:latin typeface="Calibri"/>
                <a:ea typeface="ＭＳ Ｐゴシック" pitchFamily="-28" charset="-128"/>
                <a:cs typeface="Arial" panose="020B0604020202020204" pitchFamily="34" charset="0"/>
              </a:rPr>
              <a:t> </a:t>
            </a:r>
          </a:p>
        </p:txBody>
      </p:sp>
    </p:spTree>
    <p:custDataLst>
      <p:tags r:id="rId1"/>
    </p:custDataLst>
    <p:extLst>
      <p:ext uri="{BB962C8B-B14F-4D97-AF65-F5344CB8AC3E}">
        <p14:creationId xmlns:p14="http://schemas.microsoft.com/office/powerpoint/2010/main" val="371609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521BDE-A0E4-284B-A81B-E545142D3A97}"/>
              </a:ext>
            </a:extLst>
          </p:cNvPr>
          <p:cNvSpPr>
            <a:spLocks noGrp="1"/>
          </p:cNvSpPr>
          <p:nvPr>
            <p:ph type="ctrTitle"/>
          </p:nvPr>
        </p:nvSpPr>
        <p:spPr>
          <a:xfrm>
            <a:off x="1524000" y="1122363"/>
            <a:ext cx="9144000" cy="597380"/>
          </a:xfrm>
          <a:prstGeom prst="rect">
            <a:avLst/>
          </a:prstGeom>
          <a:solidFill>
            <a:schemeClr val="bg1"/>
          </a:solidFill>
          <a:ln>
            <a:noFill/>
            <a:prstDash/>
          </a:ln>
          <a:effectLst/>
        </p:spPr>
        <p:txBody>
          <a:bodyPr rot="0" spcFirstLastPara="0" vertOverflow="overflow" horzOverflow="overflow" vert="horz" wrap="square" lIns="82953" tIns="41476" rIns="82953" bIns="41476" numCol="1" spcCol="0" rtlCol="0" fromWordArt="0" anchor="t" anchorCtr="0" forceAA="0" compatLnSpc="1">
            <a:prstTxWarp prst="textNoShape">
              <a:avLst/>
            </a:prstTxWarp>
            <a:normAutofit fontScale="90000"/>
          </a:bodyPr>
          <a:lstStyle/>
          <a:p>
            <a:pPr defTabSz="914406">
              <a:spcBef>
                <a:spcPts val="1000"/>
              </a:spcBef>
              <a:defRPr/>
            </a:pPr>
            <a:r>
              <a:rPr lang="en-US" sz="4000" dirty="0">
                <a:solidFill>
                  <a:srgbClr val="004277"/>
                </a:solidFill>
                <a:latin typeface="Arial" panose="020B0604020202020204" pitchFamily="34" charset="0"/>
                <a:ea typeface="+mn-ea"/>
                <a:cs typeface="Arial" panose="020B0604020202020204" pitchFamily="34" charset="0"/>
              </a:rPr>
              <a:t>Learning Outcomes</a:t>
            </a:r>
          </a:p>
        </p:txBody>
      </p:sp>
      <p:sp>
        <p:nvSpPr>
          <p:cNvPr id="2" name="Subtitle 1">
            <a:extLst>
              <a:ext uri="{FF2B5EF4-FFF2-40B4-BE49-F238E27FC236}">
                <a16:creationId xmlns:a16="http://schemas.microsoft.com/office/drawing/2014/main" id="{BBB653FC-489E-6EAF-29CD-987C41F3E65E}"/>
              </a:ext>
            </a:extLst>
          </p:cNvPr>
          <p:cNvSpPr>
            <a:spLocks noGrp="1"/>
          </p:cNvSpPr>
          <p:nvPr>
            <p:ph type="subTitle" idx="1"/>
          </p:nvPr>
        </p:nvSpPr>
        <p:spPr>
          <a:xfrm>
            <a:off x="1524000" y="2223613"/>
            <a:ext cx="9144000" cy="2885281"/>
          </a:xfrm>
        </p:spPr>
        <p:txBody>
          <a:bodyPr>
            <a:normAutofit/>
          </a:bodyPr>
          <a:lstStyle/>
          <a:p>
            <a:r>
              <a:rPr lang="en-NZ" sz="2400" b="1" dirty="0">
                <a:solidFill>
                  <a:srgbClr val="E4A024"/>
                </a:solidFill>
                <a:latin typeface="Verdana" panose="020B0604030504040204" pitchFamily="34" charset="0"/>
                <a:ea typeface="Verdana" panose="020B0604030504040204" pitchFamily="34" charset="0"/>
                <a:cs typeface="Verdana" panose="020B0604030504040204" pitchFamily="34" charset="0"/>
              </a:rPr>
              <a:t>We hope you now feel more confident about</a:t>
            </a:r>
            <a:endParaRPr lang="en-NZ" sz="2400" dirty="0">
              <a:solidFill>
                <a:srgbClr val="E4A024"/>
              </a:solidFill>
              <a:latin typeface="Verdana" panose="020B0604030504040204" pitchFamily="34" charset="0"/>
              <a:ea typeface="Verdana" panose="020B0604030504040204" pitchFamily="34" charset="0"/>
              <a:cs typeface="Verdana" panose="020B0604030504040204" pitchFamily="34" charset="0"/>
            </a:endParaRPr>
          </a:p>
          <a:p>
            <a:pPr marL="342900" indent="-342900" algn="l">
              <a:buFont typeface="Arial" panose="020B0604020202020204" pitchFamily="34" charset="0"/>
              <a:buChar char="•"/>
            </a:pPr>
            <a:r>
              <a:rPr lang="en-NZ" sz="2600" dirty="0"/>
              <a:t>Reducing /reframing oral presentation nerves – and knowing you can succeed despite these!</a:t>
            </a:r>
          </a:p>
          <a:p>
            <a:pPr marL="342900" indent="-342900" algn="l">
              <a:buFont typeface="Arial" panose="020B0604020202020204" pitchFamily="34" charset="0"/>
              <a:buChar char="•"/>
            </a:pPr>
            <a:r>
              <a:rPr lang="en-NZ" sz="2600" dirty="0"/>
              <a:t>Working out what to say, and how to say it </a:t>
            </a:r>
          </a:p>
          <a:p>
            <a:pPr marL="342900" indent="-342900" algn="l">
              <a:buFont typeface="Arial" panose="020B0604020202020204" pitchFamily="34" charset="0"/>
              <a:buChar char="•"/>
            </a:pPr>
            <a:r>
              <a:rPr lang="en-NZ" sz="2600" dirty="0"/>
              <a:t>Working out a structure that suits your purposes, and how to present visually</a:t>
            </a:r>
          </a:p>
          <a:p>
            <a:pPr algn="l"/>
            <a:endParaRPr lang="en-NZ" sz="2600" dirty="0"/>
          </a:p>
        </p:txBody>
      </p:sp>
    </p:spTree>
    <p:custDataLst>
      <p:tags r:id="rId1"/>
    </p:custDataLst>
    <p:extLst>
      <p:ext uri="{BB962C8B-B14F-4D97-AF65-F5344CB8AC3E}">
        <p14:creationId xmlns:p14="http://schemas.microsoft.com/office/powerpoint/2010/main" val="662362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5E1434-E0A8-F579-5445-6E2F517B3A8C}"/>
              </a:ext>
            </a:extLst>
          </p:cNvPr>
          <p:cNvSpPr txBox="1"/>
          <p:nvPr/>
        </p:nvSpPr>
        <p:spPr>
          <a:xfrm>
            <a:off x="184558" y="5545123"/>
            <a:ext cx="4630723" cy="1098958"/>
          </a:xfrm>
          <a:prstGeom prst="rect">
            <a:avLst/>
          </a:prstGeom>
          <a:solidFill>
            <a:srgbClr val="184589"/>
          </a:solidFill>
        </p:spPr>
        <p:txBody>
          <a:bodyPr wrap="square" rtlCol="0">
            <a:spAutoFit/>
          </a:bodyPr>
          <a:lstStyle/>
          <a:p>
            <a:endParaRPr lang="en-NZ" dirty="0"/>
          </a:p>
        </p:txBody>
      </p:sp>
      <p:sp>
        <p:nvSpPr>
          <p:cNvPr id="5" name="Text Placeholder 2">
            <a:extLst>
              <a:ext uri="{FF2B5EF4-FFF2-40B4-BE49-F238E27FC236}">
                <a16:creationId xmlns:a16="http://schemas.microsoft.com/office/drawing/2014/main" id="{862F7FAF-6C8C-EF82-3798-88623579C36E}"/>
              </a:ext>
            </a:extLst>
          </p:cNvPr>
          <p:cNvSpPr txBox="1">
            <a:spLocks/>
          </p:cNvSpPr>
          <p:nvPr/>
        </p:nvSpPr>
        <p:spPr>
          <a:xfrm>
            <a:off x="1524000" y="1122362"/>
            <a:ext cx="9144000" cy="750399"/>
          </a:xfrm>
          <a:prstGeom prst="rect">
            <a:avLst/>
          </a:prstGeom>
          <a:solidFill>
            <a:schemeClr val="bg1"/>
          </a:solidFill>
          <a:ln>
            <a:noFill/>
            <a:prstDash/>
          </a:ln>
          <a:effectLst/>
        </p:spPr>
        <p:txBody>
          <a:bodyPr rot="0" spcFirstLastPara="0" vertOverflow="overflow" horzOverflow="overflow" vert="horz" wrap="square" lIns="82953" tIns="41476" rIns="82953" bIns="41476" numCol="1" spcCol="0" rtlCol="0" fromWordArt="0" anchor="t"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rgbClr val="FFC000"/>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77" b="1" i="0" u="none" strike="noStrike" kern="1200" cap="none" spc="0" normalizeH="0" baseline="0" noProof="0" dirty="0">
                <a:ln>
                  <a:noFill/>
                </a:ln>
                <a:solidFill>
                  <a:srgbClr val="004277"/>
                </a:solidFill>
                <a:effectLst/>
                <a:uLnTx/>
                <a:uFillTx/>
                <a:latin typeface="Arial" panose="020B0604020202020204" pitchFamily="34" charset="0"/>
                <a:ea typeface="+mn-ea"/>
                <a:cs typeface="Arial" panose="020B0604020202020204" pitchFamily="34" charset="0"/>
              </a:rPr>
              <a:t>Need help? We have a range of free services to help you with your assignment writing and study skills:</a:t>
            </a:r>
          </a:p>
        </p:txBody>
      </p:sp>
      <p:sp>
        <p:nvSpPr>
          <p:cNvPr id="2" name="Content Placeholder 2">
            <a:extLst>
              <a:ext uri="{FF2B5EF4-FFF2-40B4-BE49-F238E27FC236}">
                <a16:creationId xmlns:a16="http://schemas.microsoft.com/office/drawing/2014/main" id="{2940ACEF-67EC-979D-7C00-3DFEEDAD0E94}"/>
              </a:ext>
            </a:extLst>
          </p:cNvPr>
          <p:cNvSpPr txBox="1">
            <a:spLocks/>
          </p:cNvSpPr>
          <p:nvPr/>
        </p:nvSpPr>
        <p:spPr>
          <a:xfrm>
            <a:off x="796954" y="2021748"/>
            <a:ext cx="11309017" cy="36875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solidFill>
                  <a:srgbClr val="FFC000"/>
                </a:solidFill>
                <a:hlinkClick r:id="rId3">
                  <a:extLst>
                    <a:ext uri="{A12FA001-AC4F-418D-AE19-62706E023703}">
                      <ahyp:hlinkClr xmlns:ahyp="http://schemas.microsoft.com/office/drawing/2018/hyperlinkcolor" val="tx"/>
                    </a:ext>
                  </a:extLst>
                </a:hlinkClick>
              </a:rPr>
              <a:t>Individual Support</a:t>
            </a:r>
            <a:r>
              <a:rPr lang="en-US" sz="1400" dirty="0">
                <a:solidFill>
                  <a:srgbClr val="FFC000"/>
                </a:solidFill>
              </a:rPr>
              <a:t>: </a:t>
            </a:r>
            <a:r>
              <a:rPr lang="en-US" sz="1400" dirty="0"/>
              <a:t>Want to discuss your assignment before you hand it in? Want to discuss study skills (e.g. how to manage time)? Book an appointment at </a:t>
            </a:r>
            <a:r>
              <a:rPr lang="en-NZ" sz="1400" u="sng" dirty="0">
                <a:solidFill>
                  <a:srgbClr val="FFC000"/>
                </a:solidFill>
              </a:rPr>
              <a:t>https://massey-nz.libcal.com/</a:t>
            </a:r>
            <a:r>
              <a:rPr lang="en-NZ" sz="1400" u="sng" dirty="0"/>
              <a:t> </a:t>
            </a:r>
          </a:p>
          <a:p>
            <a:r>
              <a:rPr lang="en-US" sz="1400" b="1" dirty="0">
                <a:solidFill>
                  <a:srgbClr val="FFC000"/>
                </a:solidFill>
                <a:hlinkClick r:id="rId4">
                  <a:extLst>
                    <a:ext uri="{A12FA001-AC4F-418D-AE19-62706E023703}">
                      <ahyp:hlinkClr xmlns:ahyp="http://schemas.microsoft.com/office/drawing/2018/hyperlinkcolor" val="tx"/>
                    </a:ext>
                  </a:extLst>
                </a:hlinkClick>
              </a:rPr>
              <a:t>Pre-Reading Service</a:t>
            </a:r>
            <a:r>
              <a:rPr lang="en-US" sz="1400" b="1" dirty="0">
                <a:solidFill>
                  <a:srgbClr val="FFC000"/>
                </a:solidFill>
              </a:rPr>
              <a:t>: </a:t>
            </a:r>
            <a:r>
              <a:rPr lang="en-US" sz="1400" dirty="0"/>
              <a:t>Submit a draft assignment and receive individual written feedback on your assignment’s structure, focus, referencing, and use of sources. This service is available to first year internal and all distance students. You can access the forum through the Academic Writing and Learning Support site on your Stream homepage.</a:t>
            </a:r>
          </a:p>
          <a:p>
            <a:r>
              <a:rPr lang="en-US" sz="1400" b="1" dirty="0">
                <a:solidFill>
                  <a:srgbClr val="FFC000"/>
                </a:solidFill>
                <a:hlinkClick r:id="rId5">
                  <a:extLst>
                    <a:ext uri="{A12FA001-AC4F-418D-AE19-62706E023703}">
                      <ahyp:hlinkClr xmlns:ahyp="http://schemas.microsoft.com/office/drawing/2018/hyperlinkcolor" val="tx"/>
                    </a:ext>
                  </a:extLst>
                </a:hlinkClick>
              </a:rPr>
              <a:t>Workshops</a:t>
            </a:r>
            <a:r>
              <a:rPr lang="en-US" sz="1400" b="1" dirty="0">
                <a:solidFill>
                  <a:srgbClr val="FFC000"/>
                </a:solidFill>
              </a:rPr>
              <a:t>: </a:t>
            </a:r>
            <a:r>
              <a:rPr lang="en-US" sz="1400" dirty="0"/>
              <a:t>Seminars and workshops are run on campus and online, which can help you with writing and study skills, such as essay writing, referencing, and writing research proposals. See here for </a:t>
            </a:r>
            <a:r>
              <a:rPr lang="en-US" sz="1400" dirty="0" err="1"/>
              <a:t>programmes</a:t>
            </a:r>
            <a:r>
              <a:rPr lang="en-US" sz="1400" dirty="0"/>
              <a:t> and registration details. See </a:t>
            </a:r>
            <a:r>
              <a:rPr lang="en-NZ" sz="1400" dirty="0">
                <a:solidFill>
                  <a:srgbClr val="FFC000"/>
                </a:solidFill>
                <a:hlinkClick r:id="rId6">
                  <a:extLst>
                    <a:ext uri="{A12FA001-AC4F-418D-AE19-62706E023703}">
                      <ahyp:hlinkClr xmlns:ahyp="http://schemas.microsoft.com/office/drawing/2018/hyperlinkcolor" val="tx"/>
                    </a:ext>
                  </a:extLst>
                </a:hlinkClick>
              </a:rPr>
              <a:t>http://owll.massey.ac.nz/about-OWLL/workshops.php</a:t>
            </a:r>
            <a:endParaRPr lang="en-NZ" sz="1400" dirty="0">
              <a:solidFill>
                <a:srgbClr val="FFC000"/>
              </a:solidFill>
            </a:endParaRPr>
          </a:p>
          <a:p>
            <a:r>
              <a:rPr lang="en-US" sz="1400" b="1" dirty="0">
                <a:solidFill>
                  <a:srgbClr val="FFC000"/>
                </a:solidFill>
                <a:hlinkClick r:id="rId7">
                  <a:extLst>
                    <a:ext uri="{A12FA001-AC4F-418D-AE19-62706E023703}">
                      <ahyp:hlinkClr xmlns:ahyp="http://schemas.microsoft.com/office/drawing/2018/hyperlinkcolor" val="tx"/>
                    </a:ext>
                  </a:extLst>
                </a:hlinkClick>
              </a:rPr>
              <a:t>Academic Q+A</a:t>
            </a:r>
            <a:r>
              <a:rPr lang="en-US" sz="1400" b="1" dirty="0">
                <a:solidFill>
                  <a:srgbClr val="FFC000"/>
                </a:solidFill>
              </a:rPr>
              <a:t> </a:t>
            </a:r>
            <a:r>
              <a:rPr lang="en-US" sz="1400" b="1" dirty="0">
                <a:solidFill>
                  <a:srgbClr val="FFC000"/>
                </a:solidFill>
                <a:hlinkClick r:id="rId8">
                  <a:extLst>
                    <a:ext uri="{A12FA001-AC4F-418D-AE19-62706E023703}">
                      <ahyp:hlinkClr xmlns:ahyp="http://schemas.microsoft.com/office/drawing/2018/hyperlinkcolor" val="tx"/>
                    </a:ext>
                  </a:extLst>
                </a:hlinkClick>
              </a:rPr>
              <a:t>forum</a:t>
            </a:r>
            <a:r>
              <a:rPr lang="en-US" sz="1400" b="1" dirty="0">
                <a:solidFill>
                  <a:srgbClr val="FFC000"/>
                </a:solidFill>
              </a:rPr>
              <a:t>: </a:t>
            </a:r>
            <a:r>
              <a:rPr lang="en-US" sz="1400" dirty="0"/>
              <a:t>Ask our consultants a question about academic writing and/or study </a:t>
            </a:r>
            <a:r>
              <a:rPr lang="en-NZ" sz="1400" dirty="0"/>
              <a:t>skills. </a:t>
            </a:r>
            <a:r>
              <a:rPr lang="en-US" sz="1400" dirty="0"/>
              <a:t>The Q &amp; A forum is a place for students to receive help with quick, study-related questions. You can access the forum through the Academic Writing and Learning Support site on your Stream homepage.</a:t>
            </a:r>
            <a:endParaRPr lang="en-NZ" sz="1400" dirty="0"/>
          </a:p>
          <a:p>
            <a:r>
              <a:rPr lang="en-US" sz="1400" b="1" dirty="0">
                <a:solidFill>
                  <a:srgbClr val="FFC000"/>
                </a:solidFill>
                <a:hlinkClick r:id="rId9">
                  <a:extLst>
                    <a:ext uri="{A12FA001-AC4F-418D-AE19-62706E023703}">
                      <ahyp:hlinkClr xmlns:ahyp="http://schemas.microsoft.com/office/drawing/2018/hyperlinkcolor" val="tx"/>
                    </a:ext>
                  </a:extLst>
                </a:hlinkClick>
              </a:rPr>
              <a:t>OWLL</a:t>
            </a:r>
            <a:r>
              <a:rPr lang="en-US" sz="1400" b="1" dirty="0">
                <a:solidFill>
                  <a:srgbClr val="FFC000"/>
                </a:solidFill>
              </a:rPr>
              <a:t>: </a:t>
            </a:r>
            <a:r>
              <a:rPr lang="en-US" sz="1400" dirty="0"/>
              <a:t>Information about academic writing and study skills, including assignment planning, </a:t>
            </a:r>
            <a:r>
              <a:rPr lang="en-NZ" sz="1400" dirty="0"/>
              <a:t>essays, reports, and referencing. Go to </a:t>
            </a:r>
            <a:r>
              <a:rPr lang="en-NZ" sz="1400" dirty="0">
                <a:solidFill>
                  <a:srgbClr val="FFC000"/>
                </a:solidFill>
                <a:hlinkClick r:id="rId9">
                  <a:extLst>
                    <a:ext uri="{A12FA001-AC4F-418D-AE19-62706E023703}">
                      <ahyp:hlinkClr xmlns:ahyp="http://schemas.microsoft.com/office/drawing/2018/hyperlinkcolor" val="tx"/>
                    </a:ext>
                  </a:extLst>
                </a:hlinkClick>
              </a:rPr>
              <a:t>http://owll.massey.ac.nz/index.php</a:t>
            </a:r>
            <a:endParaRPr lang="en-NZ" sz="1400" dirty="0">
              <a:solidFill>
                <a:srgbClr val="FFC000"/>
              </a:solidFill>
            </a:endParaRPr>
          </a:p>
          <a:p>
            <a:r>
              <a:rPr lang="en-US" sz="1400" b="1" dirty="0">
                <a:solidFill>
                  <a:srgbClr val="FFC000"/>
                </a:solidFill>
                <a:hlinkClick r:id="rId10">
                  <a:extLst>
                    <a:ext uri="{A12FA001-AC4F-418D-AE19-62706E023703}">
                      <ahyp:hlinkClr xmlns:ahyp="http://schemas.microsoft.com/office/drawing/2018/hyperlinkcolor" val="tx"/>
                    </a:ext>
                  </a:extLst>
                </a:hlinkClick>
              </a:rPr>
              <a:t>Disability Services</a:t>
            </a:r>
            <a:r>
              <a:rPr lang="en-US" sz="1400" b="1" dirty="0">
                <a:solidFill>
                  <a:srgbClr val="FFC000"/>
                </a:solidFill>
              </a:rPr>
              <a:t>: </a:t>
            </a:r>
            <a:r>
              <a:rPr lang="en-US" sz="1400" dirty="0"/>
              <a:t>A range of services and support for students who have health and disability issues that are impacting their study.</a:t>
            </a:r>
          </a:p>
          <a:p>
            <a:r>
              <a:rPr lang="en-US" sz="1400" b="1" dirty="0">
                <a:solidFill>
                  <a:srgbClr val="FFC000"/>
                </a:solidFill>
                <a:hlinkClick r:id="rId11">
                  <a:extLst>
                    <a:ext uri="{A12FA001-AC4F-418D-AE19-62706E023703}">
                      <ahyp:hlinkClr xmlns:ahyp="http://schemas.microsoft.com/office/drawing/2018/hyperlinkcolor" val="tx"/>
                    </a:ext>
                  </a:extLst>
                </a:hlinkClick>
              </a:rPr>
              <a:t>Pacific Massey: </a:t>
            </a:r>
            <a:r>
              <a:rPr lang="en-US" sz="1400" dirty="0"/>
              <a:t>Whether studying as an internal or distance student, you can also access Learning support from the Pasifika Learning </a:t>
            </a:r>
            <a:r>
              <a:rPr lang="en-NZ" sz="1400" dirty="0"/>
              <a:t>Advisors.</a:t>
            </a:r>
          </a:p>
          <a:p>
            <a:r>
              <a:rPr lang="fi-FI" sz="1400" b="1" dirty="0">
                <a:solidFill>
                  <a:srgbClr val="FFC000"/>
                </a:solidFill>
                <a:hlinkClick r:id="rId12">
                  <a:extLst>
                    <a:ext uri="{A12FA001-AC4F-418D-AE19-62706E023703}">
                      <ahyp:hlinkClr xmlns:ahyp="http://schemas.microsoft.com/office/drawing/2018/hyperlinkcolor" val="tx"/>
                    </a:ext>
                  </a:extLst>
                </a:hlinkClick>
              </a:rPr>
              <a:t>Te Rau Tauawhi: </a:t>
            </a:r>
            <a:r>
              <a:rPr lang="fi-FI" sz="1400" dirty="0"/>
              <a:t>Ko t</a:t>
            </a:r>
            <a:r>
              <a:rPr lang="fr-FR" sz="1600" dirty="0"/>
              <a:t>ā</a:t>
            </a:r>
            <a:r>
              <a:rPr lang="fi-FI" sz="1400" dirty="0"/>
              <a:t> Te Rau Tauawhi he </a:t>
            </a:r>
            <a:r>
              <a:rPr lang="fr-FR" sz="1600" dirty="0"/>
              <a:t>ā</a:t>
            </a:r>
            <a:r>
              <a:rPr lang="fi-FI" sz="1400" dirty="0"/>
              <a:t>whina i ng</a:t>
            </a:r>
            <a:r>
              <a:rPr lang="fr-FR" sz="1600" dirty="0"/>
              <a:t>ā</a:t>
            </a:r>
            <a:r>
              <a:rPr lang="fi-FI" sz="1400" dirty="0"/>
              <a:t> tauira M</a:t>
            </a:r>
            <a:r>
              <a:rPr lang="fr-FR" sz="1600" dirty="0"/>
              <a:t>ā</a:t>
            </a:r>
            <a:r>
              <a:rPr lang="fi-FI" sz="1400" dirty="0"/>
              <a:t>ori ki te tuku aromatawatai ki Te Reo M</a:t>
            </a:r>
            <a:r>
              <a:rPr lang="fr-FR" sz="1600" dirty="0"/>
              <a:t>ā</a:t>
            </a:r>
            <a:r>
              <a:rPr lang="fi-FI" sz="1400" dirty="0"/>
              <a:t>ori, ki te tautoko hoki i </a:t>
            </a:r>
            <a:br>
              <a:rPr lang="fi-FI" sz="1400" dirty="0"/>
            </a:br>
            <a:r>
              <a:rPr lang="en-US" sz="1400" dirty="0"/>
              <a:t>ng</a:t>
            </a:r>
            <a:r>
              <a:rPr lang="fr-FR" sz="1600" dirty="0"/>
              <a:t>ā</a:t>
            </a:r>
            <a:r>
              <a:rPr lang="en-US" sz="1400" dirty="0"/>
              <a:t> </a:t>
            </a:r>
            <a:r>
              <a:rPr lang="fr-FR" sz="1600" dirty="0"/>
              <a:t>ā</a:t>
            </a:r>
            <a:r>
              <a:rPr lang="en-US" sz="1400" dirty="0" err="1"/>
              <a:t>huatanga</a:t>
            </a:r>
            <a:r>
              <a:rPr lang="en-US" sz="1400" dirty="0"/>
              <a:t> </a:t>
            </a:r>
            <a:r>
              <a:rPr lang="en-US" sz="1400" dirty="0" err="1"/>
              <a:t>whakarite</a:t>
            </a:r>
            <a:r>
              <a:rPr lang="en-US" sz="1400" dirty="0"/>
              <a:t> </a:t>
            </a:r>
            <a:r>
              <a:rPr lang="en-US" sz="1400" dirty="0" err="1"/>
              <a:t>tuhinga</a:t>
            </a:r>
            <a:r>
              <a:rPr lang="en-US" sz="1400" dirty="0"/>
              <a:t>. The </a:t>
            </a:r>
            <a:r>
              <a:rPr lang="fr-FR" sz="1400" dirty="0"/>
              <a:t>Te Rau </a:t>
            </a:r>
            <a:r>
              <a:rPr lang="fr-FR" sz="1400" dirty="0" err="1"/>
              <a:t>Tauawhi</a:t>
            </a:r>
            <a:r>
              <a:rPr lang="fr-FR" sz="1400" dirty="0"/>
              <a:t> </a:t>
            </a:r>
            <a:r>
              <a:rPr lang="fr-FR" sz="1400" dirty="0" err="1"/>
              <a:t>M</a:t>
            </a:r>
            <a:r>
              <a:rPr lang="fr-FR" sz="1600" dirty="0" err="1"/>
              <a:t>ā</a:t>
            </a:r>
            <a:r>
              <a:rPr lang="fr-FR" sz="1400" dirty="0" err="1"/>
              <a:t>ori</a:t>
            </a:r>
            <a:r>
              <a:rPr lang="fr-FR" sz="1400" dirty="0"/>
              <a:t> </a:t>
            </a:r>
            <a:r>
              <a:rPr lang="fr-FR" sz="1400" dirty="0" err="1"/>
              <a:t>Student</a:t>
            </a:r>
            <a:r>
              <a:rPr lang="fr-FR" sz="1400" dirty="0"/>
              <a:t> Centre can </a:t>
            </a:r>
            <a:r>
              <a:rPr lang="en-US" sz="1400" dirty="0"/>
              <a:t>help you to submit your assignment in Te </a:t>
            </a:r>
            <a:r>
              <a:rPr lang="en-US" sz="1400" dirty="0" err="1"/>
              <a:t>Reo</a:t>
            </a:r>
            <a:r>
              <a:rPr lang="en-US" sz="1400" dirty="0"/>
              <a:t> </a:t>
            </a:r>
            <a:br>
              <a:rPr lang="en-US" sz="1400" dirty="0"/>
            </a:br>
            <a:r>
              <a:rPr lang="en-US" sz="1400" dirty="0"/>
              <a:t>M</a:t>
            </a:r>
            <a:r>
              <a:rPr lang="fr-FR" sz="1600" dirty="0"/>
              <a:t>ā</a:t>
            </a:r>
            <a:r>
              <a:rPr lang="en-US" sz="1400" dirty="0" err="1"/>
              <a:t>ori</a:t>
            </a:r>
            <a:r>
              <a:rPr lang="en-US" sz="1400" dirty="0"/>
              <a:t> and provide general assignment structure </a:t>
            </a:r>
            <a:r>
              <a:rPr lang="en-NZ" sz="1400" dirty="0"/>
              <a:t>support.</a:t>
            </a:r>
            <a:endParaRPr lang="en-NZ" sz="1400" dirty="0">
              <a:solidFill>
                <a:srgbClr val="FFC000"/>
              </a:solidFill>
            </a:endParaRPr>
          </a:p>
        </p:txBody>
      </p:sp>
      <p:sp>
        <p:nvSpPr>
          <p:cNvPr id="3" name="TextBox 2">
            <a:extLst>
              <a:ext uri="{FF2B5EF4-FFF2-40B4-BE49-F238E27FC236}">
                <a16:creationId xmlns:a16="http://schemas.microsoft.com/office/drawing/2014/main" id="{728BB35C-21EA-164B-2B3F-931BBC7C01D2}"/>
              </a:ext>
            </a:extLst>
          </p:cNvPr>
          <p:cNvSpPr txBox="1"/>
          <p:nvPr/>
        </p:nvSpPr>
        <p:spPr>
          <a:xfrm>
            <a:off x="6186881" y="486814"/>
            <a:ext cx="4703736" cy="523220"/>
          </a:xfrm>
          <a:prstGeom prst="rect">
            <a:avLst/>
          </a:prstGeom>
          <a:noFill/>
        </p:spPr>
        <p:txBody>
          <a:bodyPr wrap="square" rtlCol="0">
            <a:spAutoFit/>
          </a:bodyPr>
          <a:lstStyle/>
          <a:p>
            <a:pPr algn="ctr"/>
            <a:r>
              <a:rPr lang="en-NZ" sz="2800" dirty="0">
                <a:solidFill>
                  <a:srgbClr val="FFC000"/>
                </a:solidFill>
              </a:rPr>
              <a:t>learnersuccess@massey.ac.nz  </a:t>
            </a:r>
          </a:p>
        </p:txBody>
      </p:sp>
    </p:spTree>
    <p:custDataLst>
      <p:tags r:id="rId1"/>
    </p:custDataLst>
    <p:extLst>
      <p:ext uri="{BB962C8B-B14F-4D97-AF65-F5344CB8AC3E}">
        <p14:creationId xmlns:p14="http://schemas.microsoft.com/office/powerpoint/2010/main" val="39262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5E1434-E0A8-F579-5445-6E2F517B3A8C}"/>
              </a:ext>
            </a:extLst>
          </p:cNvPr>
          <p:cNvSpPr txBox="1"/>
          <p:nvPr/>
        </p:nvSpPr>
        <p:spPr>
          <a:xfrm>
            <a:off x="184558" y="5545123"/>
            <a:ext cx="4630723" cy="1098958"/>
          </a:xfrm>
          <a:prstGeom prst="rect">
            <a:avLst/>
          </a:prstGeom>
          <a:solidFill>
            <a:srgbClr val="184589"/>
          </a:solidFill>
        </p:spPr>
        <p:txBody>
          <a:bodyPr wrap="square" rtlCol="0">
            <a:spAutoFit/>
          </a:bodyPr>
          <a:lstStyle/>
          <a:p>
            <a:endParaRPr lang="en-NZ" dirty="0"/>
          </a:p>
        </p:txBody>
      </p:sp>
      <p:sp>
        <p:nvSpPr>
          <p:cNvPr id="5" name="Text Placeholder 2">
            <a:extLst>
              <a:ext uri="{FF2B5EF4-FFF2-40B4-BE49-F238E27FC236}">
                <a16:creationId xmlns:a16="http://schemas.microsoft.com/office/drawing/2014/main" id="{862F7FAF-6C8C-EF82-3798-88623579C36E}"/>
              </a:ext>
            </a:extLst>
          </p:cNvPr>
          <p:cNvSpPr txBox="1">
            <a:spLocks/>
          </p:cNvSpPr>
          <p:nvPr/>
        </p:nvSpPr>
        <p:spPr>
          <a:xfrm>
            <a:off x="1524000" y="876182"/>
            <a:ext cx="9144000" cy="597380"/>
          </a:xfrm>
          <a:prstGeom prst="rect">
            <a:avLst/>
          </a:prstGeom>
          <a:solidFill>
            <a:schemeClr val="bg1"/>
          </a:solidFill>
          <a:ln>
            <a:noFill/>
            <a:prstDash/>
          </a:ln>
          <a:effectLst/>
        </p:spPr>
        <p:txBody>
          <a:bodyPr rot="0" spcFirstLastPara="0" vertOverflow="overflow" horzOverflow="overflow" vert="horz" wrap="square" lIns="82953" tIns="41476" rIns="82953" bIns="41476" numCol="1" spcCol="0" rtlCol="0" fromWordArt="0" anchor="t" anchorCtr="0" forceAA="0" compatLnSpc="1">
            <a:prstTxWarp prst="textNoShape">
              <a:avLst/>
            </a:prstTxWarp>
            <a:normAutofit fontScale="97500"/>
          </a:bodyPr>
          <a:lstStyle>
            <a:lvl1pPr algn="ctr" defTabSz="914400" rtl="0" eaLnBrk="1" latinLnBrk="0" hangingPunct="1">
              <a:lnSpc>
                <a:spcPct val="90000"/>
              </a:lnSpc>
              <a:spcBef>
                <a:spcPct val="0"/>
              </a:spcBef>
              <a:buNone/>
              <a:defRPr sz="6000" kern="1200">
                <a:solidFill>
                  <a:srgbClr val="FFC000"/>
                </a:solidFill>
                <a:latin typeface="+mj-lt"/>
                <a:ea typeface="+mj-ea"/>
                <a:cs typeface="+mj-cs"/>
              </a:defRPr>
            </a:lvl1pPr>
          </a:lstStyle>
          <a:p>
            <a:pPr defTabSz="914406">
              <a:spcBef>
                <a:spcPts val="1000"/>
              </a:spcBef>
              <a:defRPr/>
            </a:pPr>
            <a:r>
              <a:rPr lang="en-US" sz="3800" dirty="0">
                <a:solidFill>
                  <a:srgbClr val="004277"/>
                </a:solidFill>
                <a:latin typeface="Arial" panose="020B0604020202020204" pitchFamily="34" charset="0"/>
                <a:ea typeface="+mn-ea"/>
                <a:cs typeface="Arial" panose="020B0604020202020204" pitchFamily="34" charset="0"/>
              </a:rPr>
              <a:t>The Centre for Learner Success</a:t>
            </a:r>
          </a:p>
        </p:txBody>
      </p:sp>
      <p:sp>
        <p:nvSpPr>
          <p:cNvPr id="2" name="TextBox 1">
            <a:extLst>
              <a:ext uri="{FF2B5EF4-FFF2-40B4-BE49-F238E27FC236}">
                <a16:creationId xmlns:a16="http://schemas.microsoft.com/office/drawing/2014/main" id="{6E3A0AAC-9BD8-B090-0D8B-A6635440CD47}"/>
              </a:ext>
            </a:extLst>
          </p:cNvPr>
          <p:cNvSpPr txBox="1"/>
          <p:nvPr/>
        </p:nvSpPr>
        <p:spPr>
          <a:xfrm>
            <a:off x="1523999" y="1569642"/>
            <a:ext cx="5369169" cy="3572773"/>
          </a:xfrm>
          <a:prstGeom prst="rect">
            <a:avLst/>
          </a:prstGeom>
          <a:solidFill>
            <a:schemeClr val="bg1"/>
          </a:solidFill>
        </p:spPr>
        <p:txBody>
          <a:bodyPr wrap="square" rtlCol="0">
            <a:spAutoFit/>
          </a:bodyPr>
          <a:lstStyle/>
          <a:p>
            <a:pPr defTabSz="969989" fontAlgn="base">
              <a:spcBef>
                <a:spcPct val="0"/>
              </a:spcBef>
              <a:spcAft>
                <a:spcPts val="1273"/>
              </a:spcAft>
              <a:defRPr/>
            </a:pPr>
            <a:r>
              <a:rPr lang="en-NZ" sz="1600" b="1" dirty="0">
                <a:solidFill>
                  <a:srgbClr val="06498D"/>
                </a:solidFill>
                <a:latin typeface="Arial Nova" panose="020B0604020202020204" pitchFamily="34" charset="0"/>
                <a:ea typeface="ＭＳ Ｐゴシック" charset="0"/>
                <a:cs typeface="Angsana New" panose="02020603050405020304" pitchFamily="18" charset="-34"/>
              </a:rPr>
              <a:t>We help students with…</a:t>
            </a:r>
          </a:p>
          <a:p>
            <a:pPr marL="186926" indent="-186926" defTabSz="969989" fontAlgn="base">
              <a:spcBef>
                <a:spcPct val="0"/>
              </a:spcBef>
              <a:spcAft>
                <a:spcPts val="1273"/>
              </a:spcAft>
              <a:buFont typeface="Arial" panose="020B0604020202020204" pitchFamily="34" charset="0"/>
              <a:buChar char="•"/>
              <a:defRPr/>
            </a:pPr>
            <a:r>
              <a:rPr lang="en-NZ" sz="1600" b="1" dirty="0">
                <a:solidFill>
                  <a:srgbClr val="06498D"/>
                </a:solidFill>
                <a:latin typeface="Arial Nova" panose="020B0604020202020204" pitchFamily="34" charset="0"/>
                <a:ea typeface="ＭＳ Ｐゴシック" charset="0"/>
                <a:cs typeface="Angsana New" panose="02020603050405020304" pitchFamily="18" charset="-34"/>
              </a:rPr>
              <a:t>Assignment writing advice</a:t>
            </a:r>
          </a:p>
          <a:p>
            <a:pPr marL="186926" indent="-186926" defTabSz="969989" fontAlgn="base">
              <a:spcBef>
                <a:spcPct val="0"/>
              </a:spcBef>
              <a:spcAft>
                <a:spcPts val="1273"/>
              </a:spcAft>
              <a:buFont typeface="Arial" panose="020B0604020202020204" pitchFamily="34" charset="0"/>
              <a:buChar char="•"/>
              <a:defRPr/>
            </a:pPr>
            <a:r>
              <a:rPr lang="mi-NZ" sz="1600" b="1" dirty="0" err="1">
                <a:solidFill>
                  <a:srgbClr val="06498D"/>
                </a:solidFill>
                <a:latin typeface="Arial Nova" panose="020B0604020202020204" pitchFamily="34" charset="0"/>
                <a:ea typeface="ＭＳ Ｐゴシック" charset="0"/>
                <a:cs typeface="Angsana New" panose="02020603050405020304" pitchFamily="18" charset="-34"/>
              </a:rPr>
              <a:t>Academic</a:t>
            </a:r>
            <a:r>
              <a:rPr lang="mi-NZ" sz="1600" b="1" dirty="0">
                <a:solidFill>
                  <a:srgbClr val="06498D"/>
                </a:solidFill>
                <a:latin typeface="Arial Nova" panose="020B0604020202020204" pitchFamily="34" charset="0"/>
                <a:ea typeface="ＭＳ Ｐゴシック" charset="0"/>
                <a:cs typeface="Angsana New" panose="02020603050405020304" pitchFamily="18" charset="-34"/>
              </a:rPr>
              <a:t> </a:t>
            </a:r>
            <a:r>
              <a:rPr lang="mi-NZ" sz="1600" b="1" dirty="0" err="1">
                <a:solidFill>
                  <a:srgbClr val="06498D"/>
                </a:solidFill>
                <a:latin typeface="Arial Nova" panose="020B0604020202020204" pitchFamily="34" charset="0"/>
                <a:ea typeface="ＭＳ Ｐゴシック" charset="0"/>
                <a:cs typeface="Angsana New" panose="02020603050405020304" pitchFamily="18" charset="-34"/>
              </a:rPr>
              <a:t>writing</a:t>
            </a:r>
            <a:r>
              <a:rPr lang="mi-NZ" sz="1600" b="1" dirty="0">
                <a:solidFill>
                  <a:srgbClr val="06498D"/>
                </a:solidFill>
                <a:latin typeface="Arial Nova" panose="020B0604020202020204" pitchFamily="34" charset="0"/>
                <a:ea typeface="ＭＳ Ｐゴシック" charset="0"/>
                <a:cs typeface="Angsana New" panose="02020603050405020304" pitchFamily="18" charset="-34"/>
              </a:rPr>
              <a:t> </a:t>
            </a:r>
            <a:r>
              <a:rPr lang="mi-NZ" sz="1600" b="1" dirty="0" err="1">
                <a:solidFill>
                  <a:srgbClr val="06498D"/>
                </a:solidFill>
                <a:latin typeface="Arial Nova" panose="020B0604020202020204" pitchFamily="34" charset="0"/>
                <a:ea typeface="ＭＳ Ｐゴシック" charset="0"/>
                <a:cs typeface="Angsana New" panose="02020603050405020304" pitchFamily="18" charset="-34"/>
              </a:rPr>
              <a:t>development</a:t>
            </a:r>
            <a:endParaRPr lang="mi-NZ" sz="1600" b="1" dirty="0">
              <a:solidFill>
                <a:srgbClr val="06498D"/>
              </a:solidFill>
              <a:latin typeface="Arial Nova" panose="020B0604020202020204" pitchFamily="34" charset="0"/>
              <a:ea typeface="ＭＳ Ｐゴシック" charset="0"/>
              <a:cs typeface="Angsana New" panose="02020603050405020304" pitchFamily="18" charset="-34"/>
            </a:endParaRPr>
          </a:p>
          <a:p>
            <a:pPr marL="186926" indent="-186926" defTabSz="969989" fontAlgn="base">
              <a:spcBef>
                <a:spcPct val="0"/>
              </a:spcBef>
              <a:spcAft>
                <a:spcPts val="1273"/>
              </a:spcAft>
              <a:buFont typeface="Arial" panose="020B0604020202020204" pitchFamily="34" charset="0"/>
              <a:buChar char="•"/>
              <a:defRPr/>
            </a:pPr>
            <a:r>
              <a:rPr lang="mi-NZ" sz="1600" b="1" dirty="0" err="1">
                <a:solidFill>
                  <a:srgbClr val="06498D"/>
                </a:solidFill>
                <a:latin typeface="Arial Nova" panose="020B0604020202020204" pitchFamily="34" charset="0"/>
                <a:ea typeface="ＭＳ Ｐゴシック" charset="0"/>
                <a:cs typeface="Angsana New" panose="02020603050405020304" pitchFamily="18" charset="-34"/>
              </a:rPr>
              <a:t>Understanding</a:t>
            </a:r>
            <a:r>
              <a:rPr lang="mi-NZ" sz="1600" b="1" dirty="0">
                <a:solidFill>
                  <a:srgbClr val="06498D"/>
                </a:solidFill>
                <a:latin typeface="Arial Nova" panose="020B0604020202020204" pitchFamily="34" charset="0"/>
                <a:ea typeface="ＭＳ Ｐゴシック" charset="0"/>
                <a:cs typeface="Angsana New" panose="02020603050405020304" pitchFamily="18" charset="-34"/>
              </a:rPr>
              <a:t> </a:t>
            </a:r>
            <a:r>
              <a:rPr lang="mi-NZ" sz="1600" b="1" dirty="0" err="1">
                <a:solidFill>
                  <a:srgbClr val="06498D"/>
                </a:solidFill>
                <a:latin typeface="Arial Nova" panose="020B0604020202020204" pitchFamily="34" charset="0"/>
                <a:ea typeface="ＭＳ Ｐゴシック" charset="0"/>
                <a:cs typeface="Angsana New" panose="02020603050405020304" pitchFamily="18" charset="-34"/>
              </a:rPr>
              <a:t>assignment</a:t>
            </a:r>
            <a:r>
              <a:rPr lang="mi-NZ" sz="1600" b="1" dirty="0">
                <a:solidFill>
                  <a:srgbClr val="06498D"/>
                </a:solidFill>
                <a:latin typeface="Arial Nova" panose="020B0604020202020204" pitchFamily="34" charset="0"/>
                <a:ea typeface="ＭＳ Ｐゴシック" charset="0"/>
                <a:cs typeface="Angsana New" panose="02020603050405020304" pitchFamily="18" charset="-34"/>
              </a:rPr>
              <a:t> </a:t>
            </a:r>
            <a:r>
              <a:rPr lang="mi-NZ" sz="1600" b="1" dirty="0" err="1">
                <a:solidFill>
                  <a:srgbClr val="06498D"/>
                </a:solidFill>
                <a:latin typeface="Arial Nova" panose="020B0604020202020204" pitchFamily="34" charset="0"/>
                <a:ea typeface="ＭＳ Ｐゴシック" charset="0"/>
                <a:cs typeface="Angsana New" panose="02020603050405020304" pitchFamily="18" charset="-34"/>
              </a:rPr>
              <a:t>questions</a:t>
            </a:r>
            <a:endParaRPr lang="mi-NZ" sz="1600" b="1" dirty="0">
              <a:solidFill>
                <a:srgbClr val="06498D"/>
              </a:solidFill>
              <a:latin typeface="Arial Nova" panose="020B0604020202020204" pitchFamily="34" charset="0"/>
              <a:ea typeface="ＭＳ Ｐゴシック" charset="0"/>
              <a:cs typeface="Angsana New" panose="02020603050405020304" pitchFamily="18" charset="-34"/>
            </a:endParaRPr>
          </a:p>
          <a:p>
            <a:pPr marL="186926" indent="-186926" defTabSz="969989" fontAlgn="base">
              <a:spcBef>
                <a:spcPct val="0"/>
              </a:spcBef>
              <a:spcAft>
                <a:spcPts val="1273"/>
              </a:spcAft>
              <a:buFont typeface="Arial" panose="020B0604020202020204" pitchFamily="34" charset="0"/>
              <a:buChar char="•"/>
              <a:defRPr/>
            </a:pPr>
            <a:r>
              <a:rPr lang="mi-NZ" sz="1600" b="1" dirty="0" err="1">
                <a:solidFill>
                  <a:srgbClr val="06498D"/>
                </a:solidFill>
                <a:latin typeface="Arial Nova" panose="020B0604020202020204" pitchFamily="34" charset="0"/>
                <a:ea typeface="ＭＳ Ｐゴシック" charset="0"/>
                <a:cs typeface="Angsana New" panose="02020603050405020304" pitchFamily="18" charset="-34"/>
              </a:rPr>
              <a:t>Citing</a:t>
            </a:r>
            <a:r>
              <a:rPr lang="mi-NZ" sz="1600" b="1" dirty="0">
                <a:solidFill>
                  <a:srgbClr val="06498D"/>
                </a:solidFill>
                <a:latin typeface="Arial Nova" panose="020B0604020202020204" pitchFamily="34" charset="0"/>
                <a:ea typeface="ＭＳ Ｐゴシック" charset="0"/>
                <a:cs typeface="Angsana New" panose="02020603050405020304" pitchFamily="18" charset="-34"/>
              </a:rPr>
              <a:t> and </a:t>
            </a:r>
            <a:r>
              <a:rPr lang="mi-NZ" sz="1600" b="1" dirty="0" err="1">
                <a:solidFill>
                  <a:srgbClr val="06498D"/>
                </a:solidFill>
                <a:latin typeface="Arial Nova" panose="020B0604020202020204" pitchFamily="34" charset="0"/>
                <a:ea typeface="ＭＳ Ｐゴシック" charset="0"/>
                <a:cs typeface="Angsana New" panose="02020603050405020304" pitchFamily="18" charset="-34"/>
              </a:rPr>
              <a:t>writing</a:t>
            </a:r>
            <a:r>
              <a:rPr lang="mi-NZ" sz="1600" b="1" dirty="0">
                <a:solidFill>
                  <a:srgbClr val="06498D"/>
                </a:solidFill>
                <a:latin typeface="Arial Nova" panose="020B0604020202020204" pitchFamily="34" charset="0"/>
                <a:ea typeface="ＭＳ Ｐゴシック" charset="0"/>
                <a:cs typeface="Angsana New" panose="02020603050405020304" pitchFamily="18" charset="-34"/>
              </a:rPr>
              <a:t> </a:t>
            </a:r>
            <a:r>
              <a:rPr lang="mi-NZ" sz="1600" b="1" dirty="0" err="1">
                <a:solidFill>
                  <a:srgbClr val="06498D"/>
                </a:solidFill>
                <a:latin typeface="Arial Nova" panose="020B0604020202020204" pitchFamily="34" charset="0"/>
                <a:ea typeface="ＭＳ Ｐゴシック" charset="0"/>
                <a:cs typeface="Angsana New" panose="02020603050405020304" pitchFamily="18" charset="-34"/>
              </a:rPr>
              <a:t>references</a:t>
            </a:r>
            <a:endParaRPr lang="mi-NZ" sz="1600" b="1" dirty="0">
              <a:solidFill>
                <a:srgbClr val="06498D"/>
              </a:solidFill>
              <a:latin typeface="Arial Nova" panose="020B0604020202020204" pitchFamily="34" charset="0"/>
              <a:ea typeface="ＭＳ Ｐゴシック" charset="0"/>
              <a:cs typeface="Angsana New" panose="02020603050405020304" pitchFamily="18" charset="-34"/>
            </a:endParaRPr>
          </a:p>
          <a:p>
            <a:pPr marL="186926" indent="-186926" defTabSz="969989" fontAlgn="base">
              <a:spcBef>
                <a:spcPct val="0"/>
              </a:spcBef>
              <a:spcAft>
                <a:spcPts val="637"/>
              </a:spcAft>
              <a:buFont typeface="Arial" panose="020B0604020202020204" pitchFamily="34" charset="0"/>
              <a:buChar char="•"/>
              <a:defRPr/>
            </a:pPr>
            <a:r>
              <a:rPr lang="en-NZ" sz="1600" b="1" dirty="0">
                <a:solidFill>
                  <a:srgbClr val="06498D"/>
                </a:solidFill>
                <a:latin typeface="Arial Nova" panose="020B0604020202020204" pitchFamily="34" charset="0"/>
                <a:ea typeface="ＭＳ Ｐゴシック" charset="0"/>
                <a:cs typeface="Angsana New" panose="02020603050405020304" pitchFamily="18" charset="-34"/>
              </a:rPr>
              <a:t>Enhancing study skills, like: </a:t>
            </a:r>
          </a:p>
          <a:p>
            <a:pPr marL="380586" lvl="1" indent="-186926" defTabSz="969989" fontAlgn="base">
              <a:spcBef>
                <a:spcPct val="0"/>
              </a:spcBef>
              <a:spcAft>
                <a:spcPts val="637"/>
              </a:spcAft>
              <a:buFont typeface="Arial" panose="020B0604020202020204" pitchFamily="34" charset="0"/>
              <a:buChar char="•"/>
              <a:defRPr/>
            </a:pPr>
            <a:r>
              <a:rPr lang="en-NZ" sz="1400" b="1" dirty="0">
                <a:solidFill>
                  <a:srgbClr val="06498D"/>
                </a:solidFill>
                <a:latin typeface="Arial Nova" panose="020B0604020202020204" pitchFamily="34" charset="0"/>
                <a:ea typeface="ＭＳ Ｐゴシック" charset="0"/>
                <a:cs typeface="Angsana New" panose="02020603050405020304" pitchFamily="18" charset="-34"/>
              </a:rPr>
              <a:t>Reading techniques</a:t>
            </a:r>
          </a:p>
          <a:p>
            <a:pPr marL="380586" lvl="1" indent="-186926" defTabSz="969989" fontAlgn="base">
              <a:spcBef>
                <a:spcPct val="0"/>
              </a:spcBef>
              <a:spcAft>
                <a:spcPts val="637"/>
              </a:spcAft>
              <a:buFont typeface="Arial" panose="020B0604020202020204" pitchFamily="34" charset="0"/>
              <a:buChar char="•"/>
              <a:defRPr/>
            </a:pPr>
            <a:r>
              <a:rPr lang="en-NZ" sz="1400" b="1" dirty="0">
                <a:solidFill>
                  <a:srgbClr val="06498D"/>
                </a:solidFill>
                <a:latin typeface="Arial Nova" panose="020B0604020202020204" pitchFamily="34" charset="0"/>
                <a:ea typeface="ＭＳ Ｐゴシック" charset="0"/>
                <a:cs typeface="Angsana New" panose="02020603050405020304" pitchFamily="18" charset="-34"/>
              </a:rPr>
              <a:t>Notetaking</a:t>
            </a:r>
          </a:p>
          <a:p>
            <a:pPr marL="380586" lvl="1" indent="-186926" defTabSz="969989" fontAlgn="base">
              <a:spcBef>
                <a:spcPct val="0"/>
              </a:spcBef>
              <a:spcAft>
                <a:spcPts val="637"/>
              </a:spcAft>
              <a:buFont typeface="Arial" panose="020B0604020202020204" pitchFamily="34" charset="0"/>
              <a:buChar char="•"/>
              <a:defRPr/>
            </a:pPr>
            <a:r>
              <a:rPr lang="en-NZ" sz="1400" b="1" dirty="0">
                <a:solidFill>
                  <a:srgbClr val="06498D"/>
                </a:solidFill>
                <a:latin typeface="Arial Nova" panose="020B0604020202020204" pitchFamily="34" charset="0"/>
                <a:ea typeface="ＭＳ Ｐゴシック" charset="0"/>
                <a:cs typeface="Angsana New" panose="02020603050405020304" pitchFamily="18" charset="-34"/>
              </a:rPr>
              <a:t>Time management skills</a:t>
            </a:r>
          </a:p>
          <a:p>
            <a:pPr marL="380586" lvl="1" indent="-186926" defTabSz="969989" fontAlgn="base">
              <a:spcBef>
                <a:spcPct val="0"/>
              </a:spcBef>
              <a:spcAft>
                <a:spcPts val="637"/>
              </a:spcAft>
              <a:buFont typeface="Arial" panose="020B0604020202020204" pitchFamily="34" charset="0"/>
              <a:buChar char="•"/>
              <a:defRPr/>
            </a:pPr>
            <a:r>
              <a:rPr lang="en-NZ" sz="1400" b="1" dirty="0">
                <a:solidFill>
                  <a:srgbClr val="06498D"/>
                </a:solidFill>
                <a:latin typeface="Arial Nova" panose="020B0604020202020204" pitchFamily="34" charset="0"/>
                <a:ea typeface="ＭＳ Ｐゴシック" charset="0"/>
                <a:cs typeface="Angsana New" panose="02020603050405020304" pitchFamily="18" charset="-34"/>
              </a:rPr>
              <a:t>Critical thinking, reading &amp; writing</a:t>
            </a:r>
            <a:endParaRPr lang="en-NZ" sz="1114" b="1" dirty="0">
              <a:solidFill>
                <a:srgbClr val="06498D"/>
              </a:solidFill>
              <a:latin typeface="Arial Nova" panose="020B0604020202020204" pitchFamily="34" charset="0"/>
              <a:ea typeface="ＭＳ Ｐゴシック" charset="0"/>
            </a:endParaRPr>
          </a:p>
        </p:txBody>
      </p:sp>
      <p:sp>
        <p:nvSpPr>
          <p:cNvPr id="6" name="TextBox 5">
            <a:extLst>
              <a:ext uri="{FF2B5EF4-FFF2-40B4-BE49-F238E27FC236}">
                <a16:creationId xmlns:a16="http://schemas.microsoft.com/office/drawing/2014/main" id="{D12D8156-49A1-3FE1-9E83-2B9E8790BAFA}"/>
              </a:ext>
            </a:extLst>
          </p:cNvPr>
          <p:cNvSpPr txBox="1"/>
          <p:nvPr/>
        </p:nvSpPr>
        <p:spPr>
          <a:xfrm>
            <a:off x="7036779" y="1569642"/>
            <a:ext cx="3631221" cy="3565207"/>
          </a:xfrm>
          <a:prstGeom prst="rect">
            <a:avLst/>
          </a:prstGeom>
          <a:solidFill>
            <a:schemeClr val="bg1"/>
          </a:solidFill>
        </p:spPr>
        <p:txBody>
          <a:bodyPr wrap="square">
            <a:spAutoFit/>
          </a:bodyPr>
          <a:lstStyle/>
          <a:p>
            <a:pPr algn="ctr" defTabSz="969989" fontAlgn="base">
              <a:lnSpc>
                <a:spcPct val="120000"/>
              </a:lnSpc>
              <a:spcBef>
                <a:spcPct val="0"/>
              </a:spcBef>
              <a:buClr>
                <a:srgbClr val="B71E42"/>
              </a:buClr>
              <a:buSzPct val="100000"/>
              <a:defRPr/>
            </a:pPr>
            <a:r>
              <a:rPr lang="en-US" sz="1600" b="1" dirty="0">
                <a:solidFill>
                  <a:srgbClr val="06498D"/>
                </a:solidFill>
                <a:latin typeface="Articulate Light" panose="02000503040000020004" pitchFamily="2" charset="0"/>
                <a:ea typeface="ＭＳ Ｐゴシック" charset="0"/>
              </a:rPr>
              <a:t>Campus locations</a:t>
            </a:r>
          </a:p>
          <a:p>
            <a:pPr algn="ctr" defTabSz="969989" fontAlgn="base">
              <a:lnSpc>
                <a:spcPct val="120000"/>
              </a:lnSpc>
              <a:spcBef>
                <a:spcPct val="0"/>
              </a:spcBef>
              <a:buClr>
                <a:srgbClr val="B71E42"/>
              </a:buClr>
              <a:buSzPct val="100000"/>
              <a:defRPr/>
            </a:pPr>
            <a:endParaRPr lang="en-US" sz="1200" b="1" dirty="0">
              <a:solidFill>
                <a:srgbClr val="06498D"/>
              </a:solidFill>
              <a:latin typeface="Articulate Light" panose="02000503040000020004" pitchFamily="2" charset="0"/>
              <a:ea typeface="ＭＳ Ｐゴシック" charset="0"/>
            </a:endParaRPr>
          </a:p>
          <a:p>
            <a:pPr algn="ctr" defTabSz="969989" fontAlgn="base">
              <a:lnSpc>
                <a:spcPct val="120000"/>
              </a:lnSpc>
              <a:spcBef>
                <a:spcPct val="0"/>
              </a:spcBef>
              <a:buClr>
                <a:srgbClr val="B71E42"/>
              </a:buClr>
              <a:buSzPct val="100000"/>
              <a:defRPr/>
            </a:pPr>
            <a:r>
              <a:rPr lang="en-US" sz="1100" b="1" dirty="0">
                <a:solidFill>
                  <a:srgbClr val="06498D"/>
                </a:solidFill>
                <a:latin typeface="Articulate Light" panose="02000503040000020004" pitchFamily="2" charset="0"/>
                <a:ea typeface="ＭＳ Ｐゴシック" charset="0"/>
              </a:rPr>
              <a:t>Palmerston North – </a:t>
            </a:r>
            <a:r>
              <a:rPr lang="en-US" sz="1100" b="1" dirty="0" err="1">
                <a:solidFill>
                  <a:srgbClr val="06498D"/>
                </a:solidFill>
                <a:latin typeface="Articulate Light" panose="02000503040000020004" pitchFamily="2" charset="0"/>
                <a:ea typeface="ＭＳ Ｐゴシック" charset="0"/>
              </a:rPr>
              <a:t>Manawat</a:t>
            </a:r>
            <a:r>
              <a:rPr lang="en-NZ" sz="1100" b="1" dirty="0">
                <a:solidFill>
                  <a:srgbClr val="06498D"/>
                </a:solidFill>
                <a:latin typeface="Articulate Light" panose="02000503040000020004" pitchFamily="2" charset="0"/>
                <a:ea typeface="ＭＳ Ｐゴシック" charset="0"/>
              </a:rPr>
              <a:t>ū</a:t>
            </a:r>
            <a:br>
              <a:rPr lang="en-US" sz="1100" dirty="0">
                <a:solidFill>
                  <a:srgbClr val="06498D"/>
                </a:solidFill>
                <a:latin typeface="Articulate Light" panose="02000503040000020004" pitchFamily="2" charset="0"/>
                <a:ea typeface="ＭＳ Ｐゴシック" charset="0"/>
              </a:rPr>
            </a:br>
            <a:r>
              <a:rPr lang="en-US" sz="1100" dirty="0">
                <a:solidFill>
                  <a:srgbClr val="06498D"/>
                </a:solidFill>
                <a:latin typeface="Articulate Light" panose="02000503040000020004" pitchFamily="2" charset="0"/>
                <a:ea typeface="ＭＳ Ｐゴシック" charset="0"/>
              </a:rPr>
              <a:t>Student Centre Level 2, </a:t>
            </a:r>
            <a:r>
              <a:rPr lang="en-US" sz="1100" dirty="0" err="1">
                <a:solidFill>
                  <a:srgbClr val="06498D"/>
                </a:solidFill>
                <a:latin typeface="Articulate Light" panose="02000503040000020004" pitchFamily="2" charset="0"/>
                <a:ea typeface="ＭＳ Ｐゴシック" charset="0"/>
              </a:rPr>
              <a:t>Manawatū</a:t>
            </a:r>
            <a:r>
              <a:rPr lang="en-US" sz="1100" dirty="0">
                <a:solidFill>
                  <a:srgbClr val="06498D"/>
                </a:solidFill>
                <a:latin typeface="Articulate Light" panose="02000503040000020004" pitchFamily="2" charset="0"/>
                <a:ea typeface="ＭＳ Ｐゴシック" charset="0"/>
              </a:rPr>
              <a:t> Campus</a:t>
            </a:r>
          </a:p>
          <a:p>
            <a:pPr algn="ctr" defTabSz="969989" fontAlgn="base">
              <a:lnSpc>
                <a:spcPct val="120000"/>
              </a:lnSpc>
              <a:spcBef>
                <a:spcPct val="0"/>
              </a:spcBef>
              <a:buClr>
                <a:srgbClr val="B71E42"/>
              </a:buClr>
              <a:buSzPct val="100000"/>
              <a:defRPr/>
            </a:pPr>
            <a:r>
              <a:rPr lang="en-US" sz="1100" dirty="0">
                <a:solidFill>
                  <a:srgbClr val="06498D"/>
                </a:solidFill>
                <a:latin typeface="Articulate Light" panose="02000503040000020004" pitchFamily="2" charset="0"/>
                <a:ea typeface="ＭＳ Ｐゴシック" charset="0"/>
              </a:rPr>
              <a:t>	+ 64 6 951 6540	</a:t>
            </a:r>
          </a:p>
          <a:p>
            <a:pPr algn="ctr" defTabSz="969989" fontAlgn="base">
              <a:lnSpc>
                <a:spcPct val="120000"/>
              </a:lnSpc>
              <a:spcBef>
                <a:spcPct val="0"/>
              </a:spcBef>
              <a:spcAft>
                <a:spcPts val="1273"/>
              </a:spcAft>
              <a:buClr>
                <a:srgbClr val="B71E42"/>
              </a:buClr>
              <a:buSzPct val="100000"/>
              <a:defRPr/>
            </a:pPr>
            <a:r>
              <a:rPr lang="en-US" sz="1100" dirty="0">
                <a:solidFill>
                  <a:srgbClr val="06498D"/>
                </a:solidFill>
                <a:latin typeface="Articulate Light" panose="02000503040000020004" pitchFamily="2" charset="0"/>
                <a:ea typeface="ＭＳ Ｐゴシック" charset="0"/>
                <a:hlinkClick r:id="rId3">
                  <a:extLst>
                    <a:ext uri="{A12FA001-AC4F-418D-AE19-62706E023703}">
                      <ahyp:hlinkClr xmlns:ahyp="http://schemas.microsoft.com/office/drawing/2018/hyperlinkcolor" val="tx"/>
                    </a:ext>
                  </a:extLst>
                </a:hlinkClick>
              </a:rPr>
              <a:t>learnersuccess@massey.ac.nz</a:t>
            </a:r>
            <a:endParaRPr lang="en-US" sz="1100" dirty="0">
              <a:solidFill>
                <a:srgbClr val="06498D"/>
              </a:solidFill>
              <a:latin typeface="Articulate Light" panose="02000503040000020004" pitchFamily="2" charset="0"/>
              <a:ea typeface="ＭＳ Ｐゴシック" charset="0"/>
            </a:endParaRPr>
          </a:p>
          <a:p>
            <a:pPr algn="ctr" defTabSz="969989" fontAlgn="base">
              <a:lnSpc>
                <a:spcPct val="120000"/>
              </a:lnSpc>
              <a:spcBef>
                <a:spcPct val="0"/>
              </a:spcBef>
              <a:buClr>
                <a:srgbClr val="B71E42"/>
              </a:buClr>
              <a:buSzPct val="100000"/>
              <a:defRPr/>
            </a:pPr>
            <a:r>
              <a:rPr lang="en-US" sz="1100" b="1" dirty="0">
                <a:solidFill>
                  <a:srgbClr val="06498D"/>
                </a:solidFill>
                <a:latin typeface="Articulate Light" panose="02000503040000020004" pitchFamily="2" charset="0"/>
                <a:ea typeface="ＭＳ Ｐゴシック" charset="0"/>
              </a:rPr>
              <a:t>Albany</a:t>
            </a:r>
            <a:br>
              <a:rPr lang="en-US" sz="1100" dirty="0">
                <a:solidFill>
                  <a:srgbClr val="06498D"/>
                </a:solidFill>
                <a:latin typeface="Articulate Light" panose="02000503040000020004" pitchFamily="2" charset="0"/>
                <a:ea typeface="ＭＳ Ｐゴシック" charset="0"/>
              </a:rPr>
            </a:br>
            <a:r>
              <a:rPr lang="en-US" sz="1100" dirty="0">
                <a:solidFill>
                  <a:srgbClr val="06498D"/>
                </a:solidFill>
                <a:latin typeface="Articulate Light" panose="02000503040000020004" pitchFamily="2" charset="0"/>
                <a:ea typeface="ＭＳ Ｐゴシック" charset="0"/>
              </a:rPr>
              <a:t>Level 3, Library, Albany Campus</a:t>
            </a:r>
            <a:br>
              <a:rPr lang="en-US" sz="1100" dirty="0">
                <a:solidFill>
                  <a:srgbClr val="06498D"/>
                </a:solidFill>
                <a:latin typeface="Articulate Light" panose="02000503040000020004" pitchFamily="2" charset="0"/>
                <a:ea typeface="ＭＳ Ｐゴシック" charset="0"/>
              </a:rPr>
            </a:br>
            <a:r>
              <a:rPr lang="en-US" sz="1100" dirty="0">
                <a:solidFill>
                  <a:srgbClr val="06498D"/>
                </a:solidFill>
                <a:latin typeface="Articulate Light" panose="02000503040000020004" pitchFamily="2" charset="0"/>
                <a:ea typeface="ＭＳ Ｐゴシック" charset="0"/>
              </a:rPr>
              <a:t>+ 64 9  212 7117</a:t>
            </a:r>
          </a:p>
          <a:p>
            <a:pPr algn="ctr" defTabSz="969989" fontAlgn="base">
              <a:lnSpc>
                <a:spcPct val="120000"/>
              </a:lnSpc>
              <a:spcBef>
                <a:spcPct val="0"/>
              </a:spcBef>
              <a:spcAft>
                <a:spcPts val="1273"/>
              </a:spcAft>
              <a:buClr>
                <a:srgbClr val="B71E42"/>
              </a:buClr>
              <a:buSzPct val="100000"/>
              <a:defRPr/>
            </a:pPr>
            <a:r>
              <a:rPr lang="en-US" sz="1100" dirty="0">
                <a:solidFill>
                  <a:srgbClr val="06498D"/>
                </a:solidFill>
                <a:latin typeface="Articulate Light" panose="02000503040000020004" pitchFamily="2" charset="0"/>
                <a:ea typeface="ＭＳ Ｐゴシック" charset="0"/>
                <a:hlinkClick r:id="rId3">
                  <a:extLst>
                    <a:ext uri="{A12FA001-AC4F-418D-AE19-62706E023703}">
                      <ahyp:hlinkClr xmlns:ahyp="http://schemas.microsoft.com/office/drawing/2018/hyperlinkcolor" val="tx"/>
                    </a:ext>
                  </a:extLst>
                </a:hlinkClick>
              </a:rPr>
              <a:t>learnersuccess@massey.ac.nz</a:t>
            </a:r>
            <a:endParaRPr lang="en-US" sz="1100" dirty="0">
              <a:solidFill>
                <a:srgbClr val="06498D"/>
              </a:solidFill>
              <a:latin typeface="Articulate Light" panose="02000503040000020004" pitchFamily="2" charset="0"/>
              <a:ea typeface="ＭＳ Ｐゴシック" charset="0"/>
            </a:endParaRPr>
          </a:p>
          <a:p>
            <a:pPr algn="ctr" defTabSz="969989" fontAlgn="base">
              <a:lnSpc>
                <a:spcPct val="120000"/>
              </a:lnSpc>
              <a:spcBef>
                <a:spcPct val="0"/>
              </a:spcBef>
              <a:buClr>
                <a:srgbClr val="B71E42"/>
              </a:buClr>
              <a:buSzPct val="100000"/>
              <a:defRPr/>
            </a:pPr>
            <a:r>
              <a:rPr lang="en-US" sz="1100" b="1" dirty="0">
                <a:solidFill>
                  <a:srgbClr val="06498D"/>
                </a:solidFill>
                <a:latin typeface="Articulate Light" panose="02000503040000020004" pitchFamily="2" charset="0"/>
                <a:ea typeface="ＭＳ Ｐゴシック" charset="0"/>
              </a:rPr>
              <a:t>Wellington</a:t>
            </a:r>
            <a:br>
              <a:rPr lang="en-US" sz="1100" dirty="0">
                <a:solidFill>
                  <a:srgbClr val="06498D"/>
                </a:solidFill>
                <a:latin typeface="Articulate Light" panose="02000503040000020004" pitchFamily="2" charset="0"/>
                <a:ea typeface="ＭＳ Ｐゴシック" charset="0"/>
              </a:rPr>
            </a:br>
            <a:r>
              <a:rPr lang="en-US" sz="1100" dirty="0">
                <a:solidFill>
                  <a:srgbClr val="06498D"/>
                </a:solidFill>
                <a:latin typeface="Articulate Light" panose="02000503040000020004" pitchFamily="2" charset="0"/>
                <a:ea typeface="ＭＳ Ｐゴシック" charset="0"/>
              </a:rPr>
              <a:t>Block 5, Ground Floor (Level A in the Library), Wellington Campus</a:t>
            </a:r>
            <a:br>
              <a:rPr lang="en-US" sz="1100" dirty="0">
                <a:solidFill>
                  <a:srgbClr val="06498D"/>
                </a:solidFill>
                <a:latin typeface="Articulate Light" panose="02000503040000020004" pitchFamily="2" charset="0"/>
                <a:ea typeface="ＭＳ Ｐゴシック" charset="0"/>
              </a:rPr>
            </a:br>
            <a:r>
              <a:rPr lang="en-US" sz="1100" dirty="0">
                <a:solidFill>
                  <a:srgbClr val="06498D"/>
                </a:solidFill>
                <a:latin typeface="Articulate Light" panose="02000503040000020004" pitchFamily="2" charset="0"/>
                <a:ea typeface="ＭＳ Ｐゴシック" charset="0"/>
              </a:rPr>
              <a:t>+64 4 801 5799 extn: 63389	</a:t>
            </a:r>
          </a:p>
          <a:p>
            <a:pPr algn="ctr" defTabSz="969989" fontAlgn="base">
              <a:lnSpc>
                <a:spcPct val="120000"/>
              </a:lnSpc>
              <a:spcBef>
                <a:spcPct val="0"/>
              </a:spcBef>
              <a:spcAft>
                <a:spcPts val="1273"/>
              </a:spcAft>
              <a:buClr>
                <a:srgbClr val="B71E42"/>
              </a:buClr>
              <a:buSzPct val="100000"/>
              <a:defRPr/>
            </a:pPr>
            <a:r>
              <a:rPr lang="en-US" sz="1100" dirty="0">
                <a:solidFill>
                  <a:srgbClr val="06498D"/>
                </a:solidFill>
                <a:latin typeface="Articulate Light" panose="02000503040000020004" pitchFamily="2" charset="0"/>
                <a:ea typeface="ＭＳ Ｐゴシック" charset="0"/>
                <a:hlinkClick r:id="rId3">
                  <a:extLst>
                    <a:ext uri="{A12FA001-AC4F-418D-AE19-62706E023703}">
                      <ahyp:hlinkClr xmlns:ahyp="http://schemas.microsoft.com/office/drawing/2018/hyperlinkcolor" val="tx"/>
                    </a:ext>
                  </a:extLst>
                </a:hlinkClick>
              </a:rPr>
              <a:t>learnersuccess@massey.ac.nz</a:t>
            </a:r>
            <a:endParaRPr lang="en-US" sz="1100" dirty="0">
              <a:solidFill>
                <a:srgbClr val="06498D"/>
              </a:solidFill>
              <a:latin typeface="Articulate Light" panose="02000503040000020004" pitchFamily="2" charset="0"/>
              <a:ea typeface="ＭＳ Ｐゴシック" charset="0"/>
            </a:endParaRPr>
          </a:p>
        </p:txBody>
      </p:sp>
      <p:sp>
        <p:nvSpPr>
          <p:cNvPr id="7" name="Rectangle 6">
            <a:extLst>
              <a:ext uri="{FF2B5EF4-FFF2-40B4-BE49-F238E27FC236}">
                <a16:creationId xmlns:a16="http://schemas.microsoft.com/office/drawing/2014/main" id="{039C873A-0658-D8C8-7DB7-ACBC41A2670F}"/>
              </a:ext>
            </a:extLst>
          </p:cNvPr>
          <p:cNvSpPr/>
          <p:nvPr/>
        </p:nvSpPr>
        <p:spPr>
          <a:xfrm>
            <a:off x="1523999" y="5298683"/>
            <a:ext cx="9144000" cy="1098958"/>
          </a:xfrm>
          <a:prstGeom prst="rect">
            <a:avLst/>
          </a:prstGeom>
          <a:solidFill>
            <a:srgbClr val="E4A02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190212" fontAlgn="base">
              <a:spcBef>
                <a:spcPct val="0"/>
              </a:spcBef>
              <a:spcAft>
                <a:spcPts val="637"/>
              </a:spcAft>
              <a:defRPr/>
            </a:pPr>
            <a:r>
              <a:rPr lang="en-NZ" sz="1910" b="1" dirty="0">
                <a:solidFill>
                  <a:prstClr val="white"/>
                </a:solidFill>
                <a:latin typeface="Arial" charset="0"/>
                <a:ea typeface="ＭＳ Ｐゴシック" pitchFamily="68" charset="-128"/>
              </a:rPr>
              <a:t>TO BOOK AN APPOINTMENT, </a:t>
            </a:r>
          </a:p>
          <a:p>
            <a:pPr algn="ctr" defTabSz="190212" fontAlgn="base">
              <a:spcBef>
                <a:spcPct val="0"/>
              </a:spcBef>
              <a:spcAft>
                <a:spcPts val="637"/>
              </a:spcAft>
              <a:defRPr/>
            </a:pPr>
            <a:r>
              <a:rPr lang="en-NZ" sz="1910" b="1" dirty="0">
                <a:solidFill>
                  <a:prstClr val="white"/>
                </a:solidFill>
                <a:latin typeface="Arial" charset="0"/>
                <a:ea typeface="ＭＳ Ｐゴシック" pitchFamily="68" charset="-128"/>
              </a:rPr>
              <a:t>GO TO:</a:t>
            </a:r>
          </a:p>
          <a:p>
            <a:pPr algn="ctr" defTabSz="190212" fontAlgn="base">
              <a:spcBef>
                <a:spcPct val="0"/>
              </a:spcBef>
              <a:spcAft>
                <a:spcPts val="637"/>
              </a:spcAft>
              <a:defRPr/>
            </a:pPr>
            <a:r>
              <a:rPr lang="en-NZ" sz="1697" dirty="0">
                <a:solidFill>
                  <a:prstClr val="white"/>
                </a:solidFill>
                <a:latin typeface="Arial" charset="0"/>
                <a:ea typeface="ＭＳ Ｐゴシック" charset="0"/>
                <a:hlinkClick r:id="rId4">
                  <a:extLst>
                    <a:ext uri="{A12FA001-AC4F-418D-AE19-62706E023703}">
                      <ahyp:hlinkClr xmlns:ahyp="http://schemas.microsoft.com/office/drawing/2018/hyperlinkcolor" val="tx"/>
                    </a:ext>
                  </a:extLst>
                </a:hlinkClick>
              </a:rPr>
              <a:t>https://massey-nz.libcal.com/</a:t>
            </a:r>
            <a:endParaRPr lang="en-NZ" sz="1697" dirty="0">
              <a:solidFill>
                <a:prstClr val="white"/>
              </a:solidFill>
              <a:latin typeface="Arial" charset="0"/>
              <a:ea typeface="ＭＳ Ｐゴシック" pitchFamily="68" charset="-128"/>
            </a:endParaRPr>
          </a:p>
        </p:txBody>
      </p:sp>
    </p:spTree>
    <p:custDataLst>
      <p:tags r:id="rId1"/>
    </p:custDataLst>
    <p:extLst>
      <p:ext uri="{BB962C8B-B14F-4D97-AF65-F5344CB8AC3E}">
        <p14:creationId xmlns:p14="http://schemas.microsoft.com/office/powerpoint/2010/main" val="3631507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821267" y="470418"/>
            <a:ext cx="8722212" cy="738487"/>
          </a:xfrm>
        </p:spPr>
        <p:txBody>
          <a:bodyPr vert="horz" wrap="square" lIns="94556" tIns="47279" rIns="94556" bIns="47279" numCol="1" anchor="b" anchorCtr="0" compatLnSpc="1">
            <a:prstTxWarp prst="textNoShape">
              <a:avLst/>
            </a:prstTxWarp>
          </a:bodyPr>
          <a:lstStyle/>
          <a:p>
            <a:pPr marL="310942" indent="-310942" algn="l">
              <a:spcBef>
                <a:spcPct val="20000"/>
              </a:spcBef>
            </a:pPr>
            <a:r>
              <a:rPr lang="en-NZ" sz="2902" b="1" dirty="0">
                <a:solidFill>
                  <a:srgbClr val="1F497D"/>
                </a:solidFill>
                <a:latin typeface="Calibri"/>
                <a:cs typeface="C Univers 57 Condensed" pitchFamily="-28" charset="0"/>
              </a:rPr>
              <a:t>Which areas most concern you about giving an oral presentation? </a:t>
            </a:r>
          </a:p>
        </p:txBody>
      </p:sp>
      <p:sp>
        <p:nvSpPr>
          <p:cNvPr id="433155" name="Rectangle 3"/>
          <p:cNvSpPr>
            <a:spLocks noGrp="1" noChangeArrowheads="1"/>
          </p:cNvSpPr>
          <p:nvPr>
            <p:ph type="body" idx="4294967295"/>
          </p:nvPr>
        </p:nvSpPr>
        <p:spPr>
          <a:xfrm>
            <a:off x="1821266" y="1226478"/>
            <a:ext cx="8884882" cy="4439562"/>
          </a:xfrm>
        </p:spPr>
        <p:txBody>
          <a:bodyPr vert="horz" wrap="square" lIns="94556" tIns="47279" rIns="94556" bIns="47279" numCol="1" anchor="t" anchorCtr="0" compatLnSpc="1">
            <a:prstTxWarp prst="textNoShape">
              <a:avLst/>
            </a:prstTxWarp>
          </a:bodyPr>
          <a:lstStyle/>
          <a:p>
            <a:pPr>
              <a:buFont typeface="Arial" charset="0"/>
              <a:buNone/>
            </a:pPr>
            <a:endParaRPr lang="en-NZ" b="1" dirty="0">
              <a:solidFill>
                <a:schemeClr val="tx2"/>
              </a:solidFill>
              <a:latin typeface="+mn-lt"/>
              <a:cs typeface="C Univers 57 Condensed" pitchFamily="-28" charset="0"/>
            </a:endParaRPr>
          </a:p>
          <a:p>
            <a:pPr>
              <a:buFont typeface="Arial" charset="0"/>
              <a:buNone/>
            </a:pPr>
            <a:endParaRPr lang="en-NZ" b="1" dirty="0">
              <a:solidFill>
                <a:schemeClr val="tx2"/>
              </a:solidFill>
              <a:latin typeface="+mn-lt"/>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p:txBody>
      </p:sp>
      <p:graphicFrame>
        <p:nvGraphicFramePr>
          <p:cNvPr id="2" name="Diagram 1"/>
          <p:cNvGraphicFramePr/>
          <p:nvPr/>
        </p:nvGraphicFramePr>
        <p:xfrm>
          <a:off x="2258645" y="1633335"/>
          <a:ext cx="7591929" cy="5027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4146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821267" y="470418"/>
            <a:ext cx="8722212" cy="738487"/>
          </a:xfrm>
        </p:spPr>
        <p:txBody>
          <a:bodyPr vert="horz" wrap="square" lIns="94556" tIns="47279" rIns="94556" bIns="47279" numCol="1" anchor="b" anchorCtr="0" compatLnSpc="1">
            <a:prstTxWarp prst="textNoShape">
              <a:avLst/>
            </a:prstTxWarp>
          </a:bodyPr>
          <a:lstStyle/>
          <a:p>
            <a:pPr marL="310942" indent="-310942" algn="l">
              <a:spcBef>
                <a:spcPct val="20000"/>
              </a:spcBef>
            </a:pPr>
            <a:r>
              <a:rPr lang="en-NZ" sz="2902" b="1" dirty="0">
                <a:solidFill>
                  <a:srgbClr val="1F497D"/>
                </a:solidFill>
                <a:latin typeface="Calibri"/>
                <a:cs typeface="C Univers 57 Condensed" pitchFamily="-28" charset="0"/>
              </a:rPr>
              <a:t>Which areas most concern you about giving an oral presentation? </a:t>
            </a:r>
          </a:p>
        </p:txBody>
      </p:sp>
      <p:sp>
        <p:nvSpPr>
          <p:cNvPr id="433155" name="Rectangle 3"/>
          <p:cNvSpPr>
            <a:spLocks noGrp="1" noChangeArrowheads="1"/>
          </p:cNvSpPr>
          <p:nvPr>
            <p:ph type="body" idx="4294967295"/>
          </p:nvPr>
        </p:nvSpPr>
        <p:spPr>
          <a:xfrm>
            <a:off x="1821266" y="1226478"/>
            <a:ext cx="8884882" cy="4439562"/>
          </a:xfrm>
        </p:spPr>
        <p:txBody>
          <a:bodyPr vert="horz" wrap="square" lIns="94556" tIns="47279" rIns="94556" bIns="47279" numCol="1" anchor="t" anchorCtr="0" compatLnSpc="1">
            <a:prstTxWarp prst="textNoShape">
              <a:avLst/>
            </a:prstTxWarp>
          </a:bodyPr>
          <a:lstStyle/>
          <a:p>
            <a:pPr>
              <a:buFont typeface="Arial" charset="0"/>
              <a:buNone/>
            </a:pPr>
            <a:endParaRPr lang="en-NZ" b="1" dirty="0">
              <a:solidFill>
                <a:schemeClr val="tx2"/>
              </a:solidFill>
              <a:latin typeface="+mn-lt"/>
              <a:cs typeface="C Univers 57 Condensed" pitchFamily="-28" charset="0"/>
            </a:endParaRPr>
          </a:p>
          <a:p>
            <a:pPr>
              <a:buFont typeface="Arial" charset="0"/>
              <a:buNone/>
            </a:pPr>
            <a:endParaRPr lang="en-NZ" b="1" dirty="0">
              <a:solidFill>
                <a:schemeClr val="tx2"/>
              </a:solidFill>
              <a:latin typeface="+mn-lt"/>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a:p>
            <a:pPr eaLnBrk="1" hangingPunct="1">
              <a:spcBef>
                <a:spcPct val="0"/>
              </a:spcBef>
              <a:buFont typeface="Arial" charset="0"/>
              <a:buNone/>
            </a:pPr>
            <a:endParaRPr lang="en-NZ" sz="2630" b="1" dirty="0">
              <a:solidFill>
                <a:schemeClr val="accent2"/>
              </a:solidFill>
              <a:latin typeface="Palatino Linotype" pitchFamily="18" charset="0"/>
              <a:cs typeface="C Univers 57 Condensed" pitchFamily="-28" charset="0"/>
            </a:endParaRPr>
          </a:p>
        </p:txBody>
      </p:sp>
      <p:graphicFrame>
        <p:nvGraphicFramePr>
          <p:cNvPr id="2" name="Diagram 1"/>
          <p:cNvGraphicFramePr/>
          <p:nvPr/>
        </p:nvGraphicFramePr>
        <p:xfrm>
          <a:off x="2258645" y="1633335"/>
          <a:ext cx="7591929" cy="5027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3712662" y="3037219"/>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solidFill>
                <a:latin typeface="Arial" charset="0"/>
                <a:ea typeface="ＭＳ Ｐゴシック" pitchFamily="-28" charset="-128"/>
              </a:rPr>
              <a:t>3</a:t>
            </a:r>
            <a:endParaRPr lang="en-US" sz="5985" b="1" dirty="0">
              <a:solidFill>
                <a:prstClr val="white"/>
              </a:solidFill>
              <a:latin typeface="Arial" charset="0"/>
              <a:ea typeface="ＭＳ Ｐゴシック" pitchFamily="-28" charset="-128"/>
            </a:endParaRPr>
          </a:p>
        </p:txBody>
      </p:sp>
      <p:sp>
        <p:nvSpPr>
          <p:cNvPr id="6" name="TextBox 5"/>
          <p:cNvSpPr txBox="1"/>
          <p:nvPr/>
        </p:nvSpPr>
        <p:spPr>
          <a:xfrm>
            <a:off x="7695775" y="3011941"/>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solidFill>
                <a:latin typeface="Arial" charset="0"/>
                <a:ea typeface="ＭＳ Ｐゴシック" pitchFamily="-28" charset="-128"/>
              </a:rPr>
              <a:t>2</a:t>
            </a:r>
            <a:endParaRPr lang="en-US" sz="5985" b="1" dirty="0">
              <a:solidFill>
                <a:prstClr val="white"/>
              </a:solidFill>
              <a:latin typeface="Arial" charset="0"/>
              <a:ea typeface="ＭＳ Ｐゴシック" pitchFamily="-28" charset="-128"/>
            </a:endParaRPr>
          </a:p>
        </p:txBody>
      </p:sp>
      <p:sp>
        <p:nvSpPr>
          <p:cNvPr id="7" name="TextBox 6"/>
          <p:cNvSpPr txBox="1"/>
          <p:nvPr/>
        </p:nvSpPr>
        <p:spPr>
          <a:xfrm>
            <a:off x="3705666" y="4277860"/>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solidFill>
                <a:latin typeface="Arial" charset="0"/>
                <a:ea typeface="ＭＳ Ｐゴシック" pitchFamily="-28" charset="-128"/>
              </a:rPr>
              <a:t>5</a:t>
            </a:r>
            <a:endParaRPr lang="en-US" sz="5985" b="1" dirty="0">
              <a:solidFill>
                <a:prstClr val="white"/>
              </a:solidFill>
              <a:latin typeface="Arial" charset="0"/>
              <a:ea typeface="ＭＳ Ｐゴシック" pitchFamily="-28" charset="-128"/>
            </a:endParaRPr>
          </a:p>
        </p:txBody>
      </p:sp>
      <p:sp>
        <p:nvSpPr>
          <p:cNvPr id="8" name="TextBox 7"/>
          <p:cNvSpPr txBox="1"/>
          <p:nvPr/>
        </p:nvSpPr>
        <p:spPr>
          <a:xfrm>
            <a:off x="7716729" y="4252582"/>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solidFill>
                <a:latin typeface="Arial" charset="0"/>
                <a:ea typeface="ＭＳ Ｐゴシック" pitchFamily="-28" charset="-128"/>
              </a:rPr>
              <a:t>4</a:t>
            </a:r>
            <a:endParaRPr lang="en-US" sz="5985" b="1" dirty="0">
              <a:solidFill>
                <a:prstClr val="white"/>
              </a:solidFill>
              <a:latin typeface="Arial" charset="0"/>
              <a:ea typeface="ＭＳ Ｐゴシック" pitchFamily="-28" charset="-128"/>
            </a:endParaRPr>
          </a:p>
        </p:txBody>
      </p:sp>
      <p:sp>
        <p:nvSpPr>
          <p:cNvPr id="9" name="TextBox 8"/>
          <p:cNvSpPr txBox="1"/>
          <p:nvPr/>
        </p:nvSpPr>
        <p:spPr>
          <a:xfrm>
            <a:off x="5725295" y="2873976"/>
            <a:ext cx="457078" cy="1013354"/>
          </a:xfrm>
          <a:prstGeom prst="rect">
            <a:avLst/>
          </a:prstGeom>
          <a:noFill/>
        </p:spPr>
        <p:txBody>
          <a:bodyPr wrap="square" rtlCol="0">
            <a:spAutoFit/>
          </a:bodyPr>
          <a:lstStyle/>
          <a:p>
            <a:pPr defTabSz="450578" fontAlgn="base">
              <a:spcBef>
                <a:spcPct val="0"/>
              </a:spcBef>
              <a:spcAft>
                <a:spcPct val="0"/>
              </a:spcAft>
            </a:pPr>
            <a:r>
              <a:rPr lang="en-NZ" sz="5985" b="1" dirty="0">
                <a:solidFill>
                  <a:prstClr val="white"/>
                </a:solidFill>
                <a:latin typeface="Arial" charset="0"/>
                <a:ea typeface="ＭＳ Ｐゴシック" pitchFamily="-28" charset="-128"/>
              </a:rPr>
              <a:t>1</a:t>
            </a:r>
            <a:endParaRPr lang="en-US" sz="5985" b="1" dirty="0">
              <a:solidFill>
                <a:prstClr val="white"/>
              </a:solidFill>
              <a:latin typeface="Arial" charset="0"/>
              <a:ea typeface="ＭＳ Ｐゴシック" pitchFamily="-28" charset="-128"/>
            </a:endParaRPr>
          </a:p>
        </p:txBody>
      </p:sp>
    </p:spTree>
    <p:custDataLst>
      <p:tags r:id="rId1"/>
    </p:custDataLst>
    <p:extLst>
      <p:ext uri="{BB962C8B-B14F-4D97-AF65-F5344CB8AC3E}">
        <p14:creationId xmlns:p14="http://schemas.microsoft.com/office/powerpoint/2010/main" val="39113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3783" y="457990"/>
            <a:ext cx="8684491" cy="5832664"/>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General oral presentation nerves</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r>
              <a:rPr lang="en-NZ" sz="3264" b="1" dirty="0">
                <a:solidFill>
                  <a:srgbClr val="1F497D"/>
                </a:solidFill>
                <a:latin typeface="Calibri"/>
                <a:ea typeface="ＭＳ Ｐゴシック" pitchFamily="-28" charset="-128"/>
              </a:rPr>
              <a:t>75%</a:t>
            </a:r>
            <a:r>
              <a:rPr lang="en-NZ" sz="1814" dirty="0">
                <a:solidFill>
                  <a:srgbClr val="1F497D"/>
                </a:solidFill>
                <a:latin typeface="Calibri"/>
                <a:ea typeface="ＭＳ Ｐゴシック" pitchFamily="-28" charset="-128"/>
              </a:rPr>
              <a:t> </a:t>
            </a:r>
            <a:r>
              <a:rPr lang="en-NZ" sz="2539" dirty="0">
                <a:solidFill>
                  <a:srgbClr val="1F497D"/>
                </a:solidFill>
                <a:latin typeface="Calibri"/>
                <a:ea typeface="ＭＳ Ｐゴシック" pitchFamily="-28" charset="-128"/>
              </a:rPr>
              <a:t>of participants in a study in a Karachi business school said they feared public speaking – </a:t>
            </a:r>
          </a:p>
          <a:p>
            <a:pPr defTabSz="450578" fontAlgn="base">
              <a:spcBef>
                <a:spcPct val="0"/>
              </a:spcBef>
              <a:spcAft>
                <a:spcPct val="0"/>
              </a:spcAft>
            </a:pPr>
            <a:r>
              <a:rPr lang="en-NZ" sz="2539" dirty="0">
                <a:solidFill>
                  <a:srgbClr val="1F497D"/>
                </a:solidFill>
                <a:latin typeface="Calibri"/>
                <a:ea typeface="ＭＳ Ｐゴシック" pitchFamily="-28" charset="-128"/>
              </a:rPr>
              <a:t>BUT: “</a:t>
            </a:r>
            <a:r>
              <a:rPr lang="en-NZ" sz="3264" b="1" dirty="0">
                <a:solidFill>
                  <a:srgbClr val="1F497D"/>
                </a:solidFill>
                <a:latin typeface="Calibri"/>
                <a:ea typeface="ＭＳ Ｐゴシック" pitchFamily="-28" charset="-128"/>
              </a:rPr>
              <a:t>students who fear public speaking </a:t>
            </a:r>
            <a:r>
              <a:rPr lang="en-NZ" sz="3264" b="1" dirty="0">
                <a:solidFill>
                  <a:srgbClr val="C0504D"/>
                </a:solidFill>
                <a:latin typeface="Calibri"/>
                <a:ea typeface="ＭＳ Ｐゴシック" pitchFamily="-28" charset="-128"/>
              </a:rPr>
              <a:t>can perform well </a:t>
            </a:r>
            <a:r>
              <a:rPr lang="en-NZ" sz="3264" b="1" dirty="0">
                <a:solidFill>
                  <a:srgbClr val="1F497D"/>
                </a:solidFill>
                <a:latin typeface="Calibri"/>
                <a:ea typeface="ＭＳ Ｐゴシック" pitchFamily="-28" charset="-128"/>
              </a:rPr>
              <a:t>if they use certain strategies to fight their fears</a:t>
            </a:r>
            <a:r>
              <a:rPr lang="en-NZ" sz="2539" dirty="0">
                <a:solidFill>
                  <a:srgbClr val="1F497D"/>
                </a:solidFill>
                <a:latin typeface="Calibri"/>
                <a:ea typeface="ＭＳ Ｐゴシック" pitchFamily="-28" charset="-128"/>
              </a:rPr>
              <a:t>” (Raja, 2017, p. 94).</a:t>
            </a:r>
          </a:p>
          <a:p>
            <a:pPr defTabSz="450578" fontAlgn="base">
              <a:spcBef>
                <a:spcPct val="0"/>
              </a:spcBef>
              <a:spcAft>
                <a:spcPct val="0"/>
              </a:spcAft>
            </a:pPr>
            <a:endParaRPr lang="en-NZ" sz="2539" dirty="0">
              <a:solidFill>
                <a:srgbClr val="1F497D"/>
              </a:solidFill>
              <a:latin typeface="Calibri"/>
              <a:ea typeface="ＭＳ Ｐゴシック" pitchFamily="-28" charset="-128"/>
            </a:endParaRPr>
          </a:p>
          <a:p>
            <a:pPr defTabSz="450578" fontAlgn="base">
              <a:spcBef>
                <a:spcPct val="0"/>
              </a:spcBef>
              <a:spcAft>
                <a:spcPct val="0"/>
              </a:spcAft>
            </a:pPr>
            <a:endParaRPr lang="en-NZ" sz="2539" dirty="0">
              <a:solidFill>
                <a:srgbClr val="1F497D"/>
              </a:solidFill>
              <a:latin typeface="Calibri"/>
              <a:ea typeface="ＭＳ Ｐゴシック" pitchFamily="-28" charset="-128"/>
            </a:endParaRPr>
          </a:p>
          <a:p>
            <a:pPr defTabSz="450578" fontAlgn="base">
              <a:spcBef>
                <a:spcPct val="0"/>
              </a:spcBef>
              <a:spcAft>
                <a:spcPct val="0"/>
              </a:spcAft>
            </a:pPr>
            <a:r>
              <a:rPr lang="en-NZ" sz="2539" dirty="0">
                <a:solidFill>
                  <a:srgbClr val="1F497D"/>
                </a:solidFill>
                <a:latin typeface="Calibri"/>
                <a:ea typeface="ＭＳ Ｐゴシック" pitchFamily="-28" charset="-128"/>
              </a:rPr>
              <a:t>In a US study, “</a:t>
            </a:r>
            <a:r>
              <a:rPr lang="en-NZ" sz="3264" b="1" dirty="0">
                <a:solidFill>
                  <a:srgbClr val="C0504D"/>
                </a:solidFill>
                <a:latin typeface="Calibri"/>
                <a:ea typeface="ＭＳ Ｐゴシック" pitchFamily="-28" charset="-128"/>
              </a:rPr>
              <a:t>practice reduced fear </a:t>
            </a:r>
            <a:r>
              <a:rPr lang="en-NZ" sz="3264" b="1" dirty="0">
                <a:solidFill>
                  <a:srgbClr val="1F497D"/>
                </a:solidFill>
                <a:latin typeface="Calibri"/>
                <a:ea typeface="ＭＳ Ｐゴシック" pitchFamily="-28" charset="-128"/>
              </a:rPr>
              <a:t>of public speaking</a:t>
            </a:r>
            <a:r>
              <a:rPr lang="en-NZ" sz="2539" dirty="0">
                <a:solidFill>
                  <a:srgbClr val="1F497D"/>
                </a:solidFill>
                <a:latin typeface="Calibri"/>
                <a:ea typeface="ＭＳ Ｐゴシック" pitchFamily="-28" charset="-128"/>
              </a:rPr>
              <a:t>” (</a:t>
            </a:r>
            <a:r>
              <a:rPr lang="en-NZ" sz="2539" dirty="0" err="1">
                <a:solidFill>
                  <a:srgbClr val="1F497D"/>
                </a:solidFill>
                <a:latin typeface="Calibri"/>
                <a:ea typeface="ＭＳ Ｐゴシック" pitchFamily="-28" charset="-128"/>
              </a:rPr>
              <a:t>Laborda</a:t>
            </a:r>
            <a:r>
              <a:rPr lang="en-NZ" sz="2539" dirty="0">
                <a:solidFill>
                  <a:srgbClr val="1F497D"/>
                </a:solidFill>
                <a:latin typeface="Calibri"/>
                <a:ea typeface="ＭＳ Ｐゴシック" pitchFamily="-28" charset="-128"/>
              </a:rPr>
              <a:t>, et al., 2016, p. 901). </a:t>
            </a:r>
          </a:p>
          <a:p>
            <a:pPr defTabSz="450578" fontAlgn="base">
              <a:spcBef>
                <a:spcPct val="0"/>
              </a:spcBef>
              <a:spcAft>
                <a:spcPct val="0"/>
              </a:spcAft>
            </a:pPr>
            <a:endParaRPr lang="en-NZ" sz="3264" b="1" dirty="0">
              <a:solidFill>
                <a:srgbClr val="EEECE1"/>
              </a:solidFill>
              <a:latin typeface="Calibri"/>
              <a:ea typeface="ＭＳ Ｐゴシック" pitchFamily="-28" charset="-128"/>
            </a:endParaRPr>
          </a:p>
        </p:txBody>
      </p:sp>
    </p:spTree>
    <p:custDataLst>
      <p:tags r:id="rId1"/>
    </p:custDataLst>
    <p:extLst>
      <p:ext uri="{BB962C8B-B14F-4D97-AF65-F5344CB8AC3E}">
        <p14:creationId xmlns:p14="http://schemas.microsoft.com/office/powerpoint/2010/main" val="261118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3783" y="457990"/>
            <a:ext cx="8684491" cy="164651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General oral presentation nerves</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EEECE1"/>
              </a:solidFill>
              <a:latin typeface="Calibri"/>
              <a:ea typeface="ＭＳ Ｐゴシック" pitchFamily="-28" charset="-12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662" y="1160996"/>
            <a:ext cx="4702795" cy="7067329"/>
          </a:xfrm>
          <a:prstGeom prst="rect">
            <a:avLst/>
          </a:prstGeom>
        </p:spPr>
      </p:pic>
    </p:spTree>
    <p:custDataLst>
      <p:tags r:id="rId1"/>
    </p:custDataLst>
    <p:extLst>
      <p:ext uri="{BB962C8B-B14F-4D97-AF65-F5344CB8AC3E}">
        <p14:creationId xmlns:p14="http://schemas.microsoft.com/office/powerpoint/2010/main" val="397496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230"/>
          <a:stretch/>
        </p:blipFill>
        <p:spPr>
          <a:xfrm>
            <a:off x="978017" y="1208905"/>
            <a:ext cx="9982604" cy="5965952"/>
          </a:xfrm>
          <a:prstGeom prst="rect">
            <a:avLst/>
          </a:prstGeom>
        </p:spPr>
      </p:pic>
      <p:sp>
        <p:nvSpPr>
          <p:cNvPr id="5" name="TextBox 4"/>
          <p:cNvSpPr txBox="1"/>
          <p:nvPr/>
        </p:nvSpPr>
        <p:spPr>
          <a:xfrm>
            <a:off x="1823783" y="457990"/>
            <a:ext cx="8684491" cy="164651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General oral presentation nerves</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EEECE1"/>
              </a:solidFill>
              <a:latin typeface="Calibri"/>
              <a:ea typeface="ＭＳ Ｐゴシック" pitchFamily="-28" charset="-128"/>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093" y="2449546"/>
            <a:ext cx="4030245" cy="3166901"/>
          </a:xfrm>
          <a:prstGeom prst="rect">
            <a:avLst/>
          </a:prstGeom>
        </p:spPr>
      </p:pic>
    </p:spTree>
    <p:custDataLst>
      <p:tags r:id="rId1"/>
    </p:custDataLst>
    <p:extLst>
      <p:ext uri="{BB962C8B-B14F-4D97-AF65-F5344CB8AC3E}">
        <p14:creationId xmlns:p14="http://schemas.microsoft.com/office/powerpoint/2010/main" val="15513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230"/>
          <a:stretch/>
        </p:blipFill>
        <p:spPr>
          <a:xfrm>
            <a:off x="978017" y="1208905"/>
            <a:ext cx="9982604" cy="5965952"/>
          </a:xfrm>
          <a:prstGeom prst="rect">
            <a:avLst/>
          </a:prstGeom>
        </p:spPr>
      </p:pic>
      <p:sp>
        <p:nvSpPr>
          <p:cNvPr id="5" name="TextBox 4"/>
          <p:cNvSpPr txBox="1"/>
          <p:nvPr/>
        </p:nvSpPr>
        <p:spPr>
          <a:xfrm>
            <a:off x="1823783" y="457990"/>
            <a:ext cx="8684491" cy="1646518"/>
          </a:xfrm>
          <a:prstGeom prst="rect">
            <a:avLst/>
          </a:prstGeom>
          <a:noFill/>
        </p:spPr>
        <p:txBody>
          <a:bodyPr wrap="square" lIns="82907" tIns="41454" rIns="82907" bIns="41454" rtlCol="0">
            <a:spAutoFit/>
          </a:bodyPr>
          <a:lstStyle/>
          <a:p>
            <a:pPr algn="ctr" defTabSz="450578" fontAlgn="base">
              <a:spcBef>
                <a:spcPct val="0"/>
              </a:spcBef>
              <a:spcAft>
                <a:spcPct val="0"/>
              </a:spcAft>
            </a:pPr>
            <a:r>
              <a:rPr lang="en-NZ" sz="3627" b="1" dirty="0">
                <a:solidFill>
                  <a:srgbClr val="FFC000"/>
                </a:solidFill>
                <a:latin typeface="Calibri"/>
                <a:ea typeface="ＭＳ Ｐゴシック" pitchFamily="-28" charset="-128"/>
              </a:rPr>
              <a:t>General oral presentation nerves</a:t>
            </a: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003164"/>
              </a:solidFill>
              <a:latin typeface="Calibri"/>
              <a:ea typeface="ＭＳ Ｐゴシック" pitchFamily="-28" charset="-128"/>
            </a:endParaRPr>
          </a:p>
          <a:p>
            <a:pPr defTabSz="450578" fontAlgn="base">
              <a:spcBef>
                <a:spcPct val="0"/>
              </a:spcBef>
              <a:spcAft>
                <a:spcPct val="0"/>
              </a:spcAft>
            </a:pPr>
            <a:endParaRPr lang="en-NZ" sz="3264" b="1" dirty="0">
              <a:solidFill>
                <a:srgbClr val="EEECE1"/>
              </a:solidFill>
              <a:latin typeface="Calibri"/>
              <a:ea typeface="ＭＳ Ｐゴシック" pitchFamily="-28" charset="-128"/>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093" y="2449546"/>
            <a:ext cx="4030245" cy="3166901"/>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53159" b="75302"/>
          <a:stretch/>
        </p:blipFill>
        <p:spPr>
          <a:xfrm>
            <a:off x="8479338" y="2307466"/>
            <a:ext cx="2905325" cy="101984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9338" y="3530155"/>
            <a:ext cx="2953411" cy="2213002"/>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4997" t="8569" r="35702"/>
          <a:stretch/>
        </p:blipFill>
        <p:spPr>
          <a:xfrm>
            <a:off x="1258903" y="1208905"/>
            <a:ext cx="2252744" cy="278718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10" r="53230"/>
          <a:stretch/>
        </p:blipFill>
        <p:spPr>
          <a:xfrm>
            <a:off x="1785218" y="3983445"/>
            <a:ext cx="1729980" cy="242182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5198" y="5333196"/>
            <a:ext cx="1150732" cy="1744659"/>
          </a:xfrm>
          <a:prstGeom prst="rect">
            <a:avLst/>
          </a:prstGeom>
          <a:solidFill>
            <a:schemeClr val="bg1"/>
          </a:solidFill>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2020" y="4760662"/>
            <a:ext cx="3817318" cy="2227021"/>
          </a:xfrm>
          <a:prstGeom prst="rect">
            <a:avLst/>
          </a:prstGeom>
        </p:spPr>
      </p:pic>
    </p:spTree>
    <p:custDataLst>
      <p:tags r:id="rId1"/>
    </p:custDataLst>
    <p:extLst>
      <p:ext uri="{BB962C8B-B14F-4D97-AF65-F5344CB8AC3E}">
        <p14:creationId xmlns:p14="http://schemas.microsoft.com/office/powerpoint/2010/main" val="296869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07AA112A82F64F9B26E027F0CF1D98" ma:contentTypeVersion="19" ma:contentTypeDescription="Create a new document." ma:contentTypeScope="" ma:versionID="d9a98868ae25143552c5ed434e408790">
  <xsd:schema xmlns:xsd="http://www.w3.org/2001/XMLSchema" xmlns:xs="http://www.w3.org/2001/XMLSchema" xmlns:p="http://schemas.microsoft.com/office/2006/metadata/properties" xmlns:ns2="7f35d26a-4140-43ec-9fda-33ed6b790edf" xmlns:ns3="dc379fb1-e443-490d-83c3-5a162dd70eeb" targetNamespace="http://schemas.microsoft.com/office/2006/metadata/properties" ma:root="true" ma:fieldsID="a929b36bc227e66150e625bc68f92fed" ns2:_="" ns3:_="">
    <xsd:import namespace="7f35d26a-4140-43ec-9fda-33ed6b790edf"/>
    <xsd:import namespace="dc379fb1-e443-490d-83c3-5a162dd70eeb"/>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Comment"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35d26a-4140-43ec-9fda-33ed6b790ed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Comment" ma:index="16" nillable="true" ma:displayName="Comment" ma:description="Hey it's cool seeing the feedback. I got sore eyes from reading the columns with written feedback though - any chance these can be reformatted easily, or is it a manual job?" ma:format="Dropdown" ma:internalName="Comment">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002f2cb-a6fe-4896-bd1d-a708f10bb3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379fb1-e443-490d-83c3-5a162dd70ee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49b6b23-f73f-481e-881e-59d3f8171952}" ma:internalName="TaxCatchAll" ma:showField="CatchAllData" ma:web="dc379fb1-e443-490d-83c3-5a162dd70e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 xmlns="7f35d26a-4140-43ec-9fda-33ed6b790edf" xsi:nil="true"/>
    <lcf76f155ced4ddcb4097134ff3c332f xmlns="7f35d26a-4140-43ec-9fda-33ed6b790edf">
      <Terms xmlns="http://schemas.microsoft.com/office/infopath/2007/PartnerControls"/>
    </lcf76f155ced4ddcb4097134ff3c332f>
    <TaxCatchAll xmlns="dc379fb1-e443-490d-83c3-5a162dd70eeb" xsi:nil="true"/>
  </documentManagement>
</p:properties>
</file>

<file path=customXml/itemProps1.xml><?xml version="1.0" encoding="utf-8"?>
<ds:datastoreItem xmlns:ds="http://schemas.openxmlformats.org/officeDocument/2006/customXml" ds:itemID="{88C84847-8C0C-449F-BEBD-DF6AD7E69A56}"/>
</file>

<file path=customXml/itemProps2.xml><?xml version="1.0" encoding="utf-8"?>
<ds:datastoreItem xmlns:ds="http://schemas.openxmlformats.org/officeDocument/2006/customXml" ds:itemID="{44530DF7-D1D8-4C03-877B-1F7D8BD64639}"/>
</file>

<file path=customXml/itemProps3.xml><?xml version="1.0" encoding="utf-8"?>
<ds:datastoreItem xmlns:ds="http://schemas.openxmlformats.org/officeDocument/2006/customXml" ds:itemID="{F809A864-F667-40C7-8692-D3F4D9A72F2E}"/>
</file>

<file path=docProps/app.xml><?xml version="1.0" encoding="utf-8"?>
<Properties xmlns="http://schemas.openxmlformats.org/officeDocument/2006/extended-properties" xmlns:vt="http://schemas.openxmlformats.org/officeDocument/2006/docPropsVTypes">
  <TotalTime>7894</TotalTime>
  <Words>3494</Words>
  <Application>Microsoft Office PowerPoint</Application>
  <PresentationFormat>Widescreen</PresentationFormat>
  <Paragraphs>394</Paragraphs>
  <Slides>36</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Arial</vt:lpstr>
      <vt:lpstr>Arial Nova</vt:lpstr>
      <vt:lpstr>Articulate Light</vt:lpstr>
      <vt:lpstr>C Univers 57 Condensed</vt:lpstr>
      <vt:lpstr>Calibri</vt:lpstr>
      <vt:lpstr>Calibri Light</vt:lpstr>
      <vt:lpstr>Palatino Linotype</vt:lpstr>
      <vt:lpstr>Verdana</vt:lpstr>
      <vt:lpstr>Wingdings</vt:lpstr>
      <vt:lpstr>Office Theme</vt:lpstr>
      <vt:lpstr>2_Office Theme</vt:lpstr>
      <vt:lpstr>Oral presentations:  Tips and tricks</vt:lpstr>
      <vt:lpstr>PowerPoint Presentation</vt:lpstr>
      <vt:lpstr>PowerPoint Presentation</vt:lpstr>
      <vt:lpstr>Which areas most concern you about giving an oral presentation? </vt:lpstr>
      <vt:lpstr>Which areas most concern you about giving an oral presentation? </vt:lpstr>
      <vt:lpstr>PowerPoint Presentation</vt:lpstr>
      <vt:lpstr>PowerPoint Presentation</vt:lpstr>
      <vt:lpstr>PowerPoint Presentation</vt:lpstr>
      <vt:lpstr>PowerPoint Presentation</vt:lpstr>
      <vt:lpstr>PowerPoint Presentation</vt:lpstr>
      <vt:lpstr>PowerPoint Presentation</vt:lpstr>
      <vt:lpstr>Which areas most concern you about giving an oral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areas most concern you about giving an oral presentation? </vt:lpstr>
      <vt:lpstr>PowerPoint Presentation</vt:lpstr>
      <vt:lpstr>Which areas most concern you about giving an oral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Outcomes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Coughlan</dc:creator>
  <cp:lastModifiedBy>Katherine Lyons</cp:lastModifiedBy>
  <cp:revision>37</cp:revision>
  <dcterms:created xsi:type="dcterms:W3CDTF">2023-11-14T21:06:43Z</dcterms:created>
  <dcterms:modified xsi:type="dcterms:W3CDTF">2024-02-29T21:43:29Z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IN CONFIDENCE</vt:lpwstr>
  </property>
  <property fmtid="{D5CDD505-2E9C-101B-9397-08002B2CF9AE}" pid="4" name="MSIP_Label_bd9e4d68-54d0-40a5-8c9a-85a36c87352c_Enabled">
    <vt:lpwstr>true</vt:lpwstr>
  </property>
  <property fmtid="{D5CDD505-2E9C-101B-9397-08002B2CF9AE}" pid="5" name="MSIP_Label_bd9e4d68-54d0-40a5-8c9a-85a36c87352c_SetDate">
    <vt:lpwstr>2023-11-14T21:37:59Z</vt:lpwstr>
  </property>
  <property fmtid="{D5CDD505-2E9C-101B-9397-08002B2CF9AE}" pid="6" name="MSIP_Label_bd9e4d68-54d0-40a5-8c9a-85a36c87352c_Method">
    <vt:lpwstr>Privileged</vt:lpwstr>
  </property>
  <property fmtid="{D5CDD505-2E9C-101B-9397-08002B2CF9AE}" pid="7" name="MSIP_Label_bd9e4d68-54d0-40a5-8c9a-85a36c87352c_Name">
    <vt:lpwstr>Unclassified</vt:lpwstr>
  </property>
  <property fmtid="{D5CDD505-2E9C-101B-9397-08002B2CF9AE}" pid="8" name="MSIP_Label_bd9e4d68-54d0-40a5-8c9a-85a36c87352c_SiteId">
    <vt:lpwstr>388728e1-bbd0-4378-98dc-f8682e644300</vt:lpwstr>
  </property>
  <property fmtid="{D5CDD505-2E9C-101B-9397-08002B2CF9AE}" pid="9" name="MSIP_Label_bd9e4d68-54d0-40a5-8c9a-85a36c87352c_ActionId">
    <vt:lpwstr>2365dfa7-d213-4474-9d34-f8e889a84603</vt:lpwstr>
  </property>
  <property fmtid="{D5CDD505-2E9C-101B-9397-08002B2CF9AE}" pid="10" name="MSIP_Label_bd9e4d68-54d0-40a5-8c9a-85a36c87352c_ContentBits">
    <vt:lpwstr>0</vt:lpwstr>
  </property>
  <property fmtid="{D5CDD505-2E9C-101B-9397-08002B2CF9AE}" pid="11" name="ArticulateGUID">
    <vt:lpwstr>D2C2A958-FB34-4FF9-9670-33D1481336D5</vt:lpwstr>
  </property>
  <property fmtid="{D5CDD505-2E9C-101B-9397-08002B2CF9AE}" pid="12" name="ArticulatePath">
    <vt:lpwstr>CLS StudyUp template 2023</vt:lpwstr>
  </property>
  <property fmtid="{D5CDD505-2E9C-101B-9397-08002B2CF9AE}" pid="13" name="MediaServiceImageTags">
    <vt:lpwstr/>
  </property>
  <property fmtid="{D5CDD505-2E9C-101B-9397-08002B2CF9AE}" pid="14" name="ContentTypeId">
    <vt:lpwstr>0x0101008C07AA112A82F64F9B26E027F0CF1D98</vt:lpwstr>
  </property>
</Properties>
</file>